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3.xml" ContentType="application/vnd.openxmlformats-officedocument.theme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7" r:id="rId2"/>
    <p:sldMasterId id="2147483685" r:id="rId3"/>
    <p:sldMasterId id="2147483703" r:id="rId4"/>
  </p:sldMasterIdLst>
  <p:notesMasterIdLst>
    <p:notesMasterId r:id="rId13"/>
  </p:notesMasterIdLst>
  <p:sldIdLst>
    <p:sldId id="369" r:id="rId5"/>
    <p:sldId id="371" r:id="rId6"/>
    <p:sldId id="372" r:id="rId7"/>
    <p:sldId id="373" r:id="rId8"/>
    <p:sldId id="374" r:id="rId9"/>
    <p:sldId id="377" r:id="rId10"/>
    <p:sldId id="375" r:id="rId11"/>
    <p:sldId id="376" r:id="rId12"/>
  </p:sldIdLst>
  <p:sldSz cx="12192000" cy="6858000"/>
  <p:notesSz cx="6808788" cy="9940925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C6512"/>
    <a:srgbClr val="032F87"/>
    <a:srgbClr val="30B1C2"/>
    <a:srgbClr val="ED7D31"/>
    <a:srgbClr val="11AF1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Normaali tyyli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Normaali tyyli 2 - Korostu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Normaali tyyli 2 - Korostus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C22544A-7EE6-4342-B048-85BDC9FD1C3A}" styleName="Normaali tyyli 2 - Korostu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84885" autoAdjust="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50475" cy="498772"/>
          </a:xfrm>
          <a:prstGeom prst="rect">
            <a:avLst/>
          </a:prstGeom>
        </p:spPr>
        <p:txBody>
          <a:bodyPr vert="horz" lIns="91430" tIns="45715" rIns="91430" bIns="45715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56737" y="1"/>
            <a:ext cx="2950475" cy="498772"/>
          </a:xfrm>
          <a:prstGeom prst="rect">
            <a:avLst/>
          </a:prstGeom>
        </p:spPr>
        <p:txBody>
          <a:bodyPr vert="horz" lIns="91430" tIns="45715" rIns="91430" bIns="45715" rtlCol="0"/>
          <a:lstStyle>
            <a:lvl1pPr algn="r">
              <a:defRPr sz="1200"/>
            </a:lvl1pPr>
          </a:lstStyle>
          <a:p>
            <a:fld id="{5401366E-031F-45E3-81FC-2320B578AD96}" type="datetimeFigureOut">
              <a:rPr lang="fi-FI" smtClean="0"/>
              <a:t>8.9.2021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1243013"/>
            <a:ext cx="5961062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0" tIns="45715" rIns="91430" bIns="45715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0880" y="4784071"/>
            <a:ext cx="5447030" cy="3914239"/>
          </a:xfrm>
          <a:prstGeom prst="rect">
            <a:avLst/>
          </a:prstGeom>
        </p:spPr>
        <p:txBody>
          <a:bodyPr vert="horz" lIns="91430" tIns="45715" rIns="91430" bIns="45715" rtlCol="0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1" y="9442155"/>
            <a:ext cx="2950475" cy="498771"/>
          </a:xfrm>
          <a:prstGeom prst="rect">
            <a:avLst/>
          </a:prstGeom>
        </p:spPr>
        <p:txBody>
          <a:bodyPr vert="horz" lIns="91430" tIns="45715" rIns="91430" bIns="45715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56737" y="9442155"/>
            <a:ext cx="2950475" cy="498771"/>
          </a:xfrm>
          <a:prstGeom prst="rect">
            <a:avLst/>
          </a:prstGeom>
        </p:spPr>
        <p:txBody>
          <a:bodyPr vert="horz" lIns="91430" tIns="45715" rIns="91430" bIns="45715" rtlCol="0" anchor="b"/>
          <a:lstStyle>
            <a:lvl1pPr algn="r">
              <a:defRPr sz="1200"/>
            </a:lvl1pPr>
          </a:lstStyle>
          <a:p>
            <a:fld id="{56EEC675-8DA1-49A2-A038-33AA5229C49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631219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4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4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uorakulmio 11"/>
          <p:cNvSpPr/>
          <p:nvPr userDrawn="1"/>
        </p:nvSpPr>
        <p:spPr>
          <a:xfrm>
            <a:off x="0" y="-16942"/>
            <a:ext cx="12192000" cy="6874942"/>
          </a:xfrm>
          <a:prstGeom prst="rect">
            <a:avLst/>
          </a:prstGeom>
          <a:solidFill>
            <a:srgbClr val="30B1C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>
              <a:solidFill>
                <a:srgbClr val="30B1C2"/>
              </a:solidFill>
            </a:endParaRPr>
          </a:p>
        </p:txBody>
      </p:sp>
      <p:pic>
        <p:nvPicPr>
          <p:cNvPr id="6" name="Kuva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75118" y="6258808"/>
            <a:ext cx="1723498" cy="511162"/>
          </a:xfrm>
          <a:prstGeom prst="rect">
            <a:avLst/>
          </a:prstGeom>
        </p:spPr>
      </p:pic>
      <p:sp>
        <p:nvSpPr>
          <p:cNvPr id="2" name="Otsikko 1"/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>
                <a:solidFill>
                  <a:schemeClr val="bg1"/>
                </a:solidFill>
                <a:latin typeface="Tw Cen MT Condensed" panose="020B0606020104020203" pitchFamily="34" charset="0"/>
              </a:defRPr>
            </a:lvl1pPr>
          </a:lstStyle>
          <a:p>
            <a:r>
              <a:rPr lang="fi-FI" dirty="0" smtClean="0"/>
              <a:t>MUOKKAA PERUSTYYL. NAPSAUTT.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  <a:latin typeface="Tw Cen MT Condensed" panose="020B0606020104020203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 smtClean="0"/>
              <a:t>Muokkaa alaotsikon perustyyliä napsautt.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EE57C81-43C1-4771-A04F-5452CBB2CB37}" type="datetimeFigureOut">
              <a:rPr lang="fi-FI" smtClean="0"/>
              <a:pPr/>
              <a:t>8.9.2021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1107717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57C81-43C1-4771-A04F-5452CBB2CB37}" type="datetimeFigureOut">
              <a:rPr lang="fi-FI" smtClean="0"/>
              <a:t>8.9.2021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10" name="Dian numeron paikkamerkki 6"/>
          <p:cNvSpPr txBox="1">
            <a:spLocks/>
          </p:cNvSpPr>
          <p:nvPr userDrawn="1"/>
        </p:nvSpPr>
        <p:spPr>
          <a:xfrm>
            <a:off x="211664" y="6356350"/>
            <a:ext cx="626536" cy="365125"/>
          </a:xfrm>
          <a:prstGeom prst="rect">
            <a:avLst/>
          </a:prstGeom>
        </p:spPr>
        <p:txBody>
          <a:bodyPr/>
          <a:lstStyle>
            <a:defPPr>
              <a:defRPr lang="fi-FI"/>
            </a:defPPr>
            <a:lvl1pPr marL="0" algn="l" defTabSz="914400" rtl="0" eaLnBrk="1" latinLnBrk="0" hangingPunct="1">
              <a:defRPr sz="18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FED2BDF-8006-420A-BD23-8A8E760A33E8}" type="slidenum">
              <a:rPr lang="fi-FI" smtClean="0"/>
              <a:pPr/>
              <a:t>‹#›</a:t>
            </a:fld>
            <a:endParaRPr lang="fi-FI" dirty="0"/>
          </a:p>
        </p:txBody>
      </p:sp>
      <p:pic>
        <p:nvPicPr>
          <p:cNvPr id="11" name="Kuva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52516" y="6242261"/>
            <a:ext cx="1615779" cy="4792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28648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orakulmio 8"/>
          <p:cNvSpPr/>
          <p:nvPr userDrawn="1"/>
        </p:nvSpPr>
        <p:spPr>
          <a:xfrm>
            <a:off x="0" y="-16942"/>
            <a:ext cx="12192000" cy="6874942"/>
          </a:xfrm>
          <a:prstGeom prst="rect">
            <a:avLst/>
          </a:prstGeom>
          <a:solidFill>
            <a:srgbClr val="ED7D3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Otsikko 1"/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>
                <a:solidFill>
                  <a:schemeClr val="bg1"/>
                </a:solidFill>
                <a:latin typeface="Tw Cen MT Condensed" panose="020B0606020104020203" pitchFamily="34" charset="0"/>
              </a:defRPr>
            </a:lvl1pPr>
          </a:lstStyle>
          <a:p>
            <a:r>
              <a:rPr lang="fi-FI" dirty="0" smtClean="0"/>
              <a:t>MUOKKAA PERUSTYYL. NAPSAUTT.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  <a:latin typeface="Tw Cen MT Condensed" panose="020B0606020104020203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 dirty="0" smtClean="0"/>
              <a:t>Muokkaa alaotsikon perustyyliä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EE57C81-43C1-4771-A04F-5452CBB2CB37}" type="datetimeFigureOut">
              <a:rPr lang="fi-FI" smtClean="0"/>
              <a:pPr/>
              <a:t>8.9.2021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fi-FI" dirty="0"/>
          </a:p>
        </p:txBody>
      </p:sp>
      <p:pic>
        <p:nvPicPr>
          <p:cNvPr id="10" name="Kuva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75118" y="6258808"/>
            <a:ext cx="1723498" cy="511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438670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uorakulmio 10"/>
          <p:cNvSpPr/>
          <p:nvPr userDrawn="1"/>
        </p:nvSpPr>
        <p:spPr>
          <a:xfrm>
            <a:off x="0" y="-25417"/>
            <a:ext cx="2954867" cy="3124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94734" y="365125"/>
            <a:ext cx="2514600" cy="2420408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200">
                <a:solidFill>
                  <a:schemeClr val="bg1"/>
                </a:solidFill>
                <a:latin typeface="Tw Cen MT Condensed" panose="020B0606020104020203" pitchFamily="34" charset="0"/>
              </a:defRPr>
            </a:lvl1pPr>
          </a:lstStyle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149600" y="1825625"/>
            <a:ext cx="8204199" cy="43513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2pPr>
            <a:lvl3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3pPr>
            <a:lvl4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4pPr>
            <a:lvl5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5pPr>
          </a:lstStyle>
          <a:p>
            <a:pPr lvl="0"/>
            <a:r>
              <a:rPr lang="fi-FI" dirty="0" smtClean="0"/>
              <a:t>Muokkaa tekstin perustyylejä napsauttamalla</a:t>
            </a:r>
          </a:p>
          <a:p>
            <a:pPr lvl="1"/>
            <a:r>
              <a:rPr lang="fi-FI" dirty="0" smtClean="0"/>
              <a:t>toinen taso</a:t>
            </a:r>
          </a:p>
          <a:p>
            <a:pPr lvl="2"/>
            <a:r>
              <a:rPr lang="fi-FI" dirty="0" smtClean="0"/>
              <a:t>kolmas taso</a:t>
            </a:r>
          </a:p>
          <a:p>
            <a:pPr lvl="3"/>
            <a:r>
              <a:rPr lang="fi-FI" dirty="0" smtClean="0"/>
              <a:t>neljäs taso</a:t>
            </a:r>
          </a:p>
          <a:p>
            <a:pPr lvl="4"/>
            <a:r>
              <a:rPr lang="fi-FI" dirty="0" smtClean="0"/>
              <a:t>viides taso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57C81-43C1-4771-A04F-5452CBB2CB37}" type="datetimeFigureOut">
              <a:rPr lang="fi-FI" smtClean="0"/>
              <a:t>8.9.2021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211667" y="6356350"/>
            <a:ext cx="626533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3FED2BDF-8006-420A-BD23-8A8E760A33E8}" type="slidenum">
              <a:rPr lang="fi-FI" smtClean="0"/>
              <a:pPr/>
              <a:t>‹#›</a:t>
            </a:fld>
            <a:endParaRPr lang="fi-FI" dirty="0"/>
          </a:p>
        </p:txBody>
      </p:sp>
      <p:pic>
        <p:nvPicPr>
          <p:cNvPr id="12" name="Kuva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63200" y="6230653"/>
            <a:ext cx="1654920" cy="4908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672246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uorakulmio 12"/>
          <p:cNvSpPr/>
          <p:nvPr userDrawn="1"/>
        </p:nvSpPr>
        <p:spPr>
          <a:xfrm>
            <a:off x="0" y="-16942"/>
            <a:ext cx="2954867" cy="3124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5183188" y="973667"/>
            <a:ext cx="6172200" cy="488738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endParaRPr lang="fi-FI" dirty="0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397934" y="3928534"/>
            <a:ext cx="2556934" cy="194045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 dirty="0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57C81-43C1-4771-A04F-5452CBB2CB37}" type="datetimeFigureOut">
              <a:rPr lang="fi-FI" smtClean="0"/>
              <a:t>8.9.2021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>
          <a:xfrm>
            <a:off x="211664" y="6356350"/>
            <a:ext cx="626536" cy="365125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3FED2BDF-8006-420A-BD23-8A8E760A33E8}" type="slidenum">
              <a:rPr lang="fi-FI" smtClean="0"/>
              <a:pPr/>
              <a:t>‹#›</a:t>
            </a:fld>
            <a:endParaRPr lang="fi-FI" dirty="0"/>
          </a:p>
        </p:txBody>
      </p:sp>
      <p:sp>
        <p:nvSpPr>
          <p:cNvPr id="9" name="Otsikko 1"/>
          <p:cNvSpPr>
            <a:spLocks noGrp="1"/>
          </p:cNvSpPr>
          <p:nvPr>
            <p:ph type="title"/>
          </p:nvPr>
        </p:nvSpPr>
        <p:spPr>
          <a:xfrm>
            <a:off x="194734" y="365125"/>
            <a:ext cx="2514600" cy="2420408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200">
                <a:solidFill>
                  <a:schemeClr val="bg1"/>
                </a:solidFill>
                <a:latin typeface="Tw Cen MT Condensed" panose="020B0606020104020203" pitchFamily="34" charset="0"/>
              </a:defRPr>
            </a:lvl1pPr>
          </a:lstStyle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pic>
        <p:nvPicPr>
          <p:cNvPr id="14" name="Kuva 1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63200" y="6230653"/>
            <a:ext cx="1654920" cy="4908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88324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Kuva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52515" y="6239360"/>
            <a:ext cx="1615779" cy="479214"/>
          </a:xfrm>
          <a:prstGeom prst="rect">
            <a:avLst/>
          </a:prstGeom>
        </p:spPr>
      </p:pic>
      <p:sp>
        <p:nvSpPr>
          <p:cNvPr id="2" name="Otsikko 1"/>
          <p:cNvSpPr>
            <a:spLocks noGrp="1"/>
          </p:cNvSpPr>
          <p:nvPr>
            <p:ph type="title" hasCustomPrompt="1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>
                <a:solidFill>
                  <a:schemeClr val="tx1">
                    <a:lumMod val="50000"/>
                    <a:lumOff val="50000"/>
                  </a:schemeClr>
                </a:solidFill>
                <a:latin typeface="Tw Cen MT Condensed" panose="020B0606020104020203" pitchFamily="34" charset="0"/>
              </a:defRPr>
            </a:lvl1pPr>
          </a:lstStyle>
          <a:p>
            <a:r>
              <a:rPr lang="fi-FI" dirty="0" smtClean="0"/>
              <a:t>MUOKKAA PERUSTYYL. NAPSAUTT.</a:t>
            </a:r>
            <a:endParaRPr lang="fi-FI" dirty="0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  <a:latin typeface="Tw Cen MT Condensed" panose="020B0606020104020203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dirty="0" smtClean="0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57C81-43C1-4771-A04F-5452CBB2CB37}" type="datetimeFigureOut">
              <a:rPr lang="fi-FI" smtClean="0"/>
              <a:t>8.9.2021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 txBox="1">
            <a:spLocks/>
          </p:cNvSpPr>
          <p:nvPr userDrawn="1"/>
        </p:nvSpPr>
        <p:spPr>
          <a:xfrm>
            <a:off x="211664" y="6356350"/>
            <a:ext cx="626536" cy="365125"/>
          </a:xfrm>
          <a:prstGeom prst="rect">
            <a:avLst/>
          </a:prstGeom>
        </p:spPr>
        <p:txBody>
          <a:bodyPr/>
          <a:lstStyle>
            <a:defPPr>
              <a:defRPr lang="fi-FI"/>
            </a:defPPr>
            <a:lvl1pPr marL="0" algn="l" defTabSz="914400" rtl="0" eaLnBrk="1" latinLnBrk="0" hangingPunct="1">
              <a:defRPr sz="18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FED2BDF-8006-420A-BD23-8A8E760A33E8}" type="slidenum">
              <a:rPr lang="fi-FI" smtClean="0"/>
              <a:pPr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17749849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57C81-43C1-4771-A04F-5452CBB2CB37}" type="datetimeFigureOut">
              <a:rPr lang="fi-FI" smtClean="0"/>
              <a:t>8.9.2021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10" name="Dian numeron paikkamerkki 6"/>
          <p:cNvSpPr txBox="1">
            <a:spLocks/>
          </p:cNvSpPr>
          <p:nvPr userDrawn="1"/>
        </p:nvSpPr>
        <p:spPr>
          <a:xfrm>
            <a:off x="211664" y="6356350"/>
            <a:ext cx="626536" cy="365125"/>
          </a:xfrm>
          <a:prstGeom prst="rect">
            <a:avLst/>
          </a:prstGeom>
        </p:spPr>
        <p:txBody>
          <a:bodyPr/>
          <a:lstStyle>
            <a:defPPr>
              <a:defRPr lang="fi-FI"/>
            </a:defPPr>
            <a:lvl1pPr marL="0" algn="l" defTabSz="914400" rtl="0" eaLnBrk="1" latinLnBrk="0" hangingPunct="1">
              <a:defRPr sz="18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FED2BDF-8006-420A-BD23-8A8E760A33E8}" type="slidenum">
              <a:rPr lang="fi-FI" smtClean="0"/>
              <a:pPr/>
              <a:t>‹#›</a:t>
            </a:fld>
            <a:endParaRPr lang="fi-FI" dirty="0"/>
          </a:p>
        </p:txBody>
      </p:sp>
      <p:pic>
        <p:nvPicPr>
          <p:cNvPr id="7" name="Kuva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52515" y="6239360"/>
            <a:ext cx="1615779" cy="4792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51538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57C81-43C1-4771-A04F-5452CBB2CB37}" type="datetimeFigureOut">
              <a:rPr lang="fi-FI" smtClean="0"/>
              <a:t>8.9.2021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FED2BDF-8006-420A-BD23-8A8E760A33E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26799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uorakulmio 9"/>
          <p:cNvSpPr/>
          <p:nvPr userDrawn="1"/>
        </p:nvSpPr>
        <p:spPr>
          <a:xfrm>
            <a:off x="0" y="-16942"/>
            <a:ext cx="12192000" cy="6874942"/>
          </a:xfrm>
          <a:prstGeom prst="rect">
            <a:avLst/>
          </a:prstGeom>
          <a:solidFill>
            <a:srgbClr val="11AF1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Otsikko 1"/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>
                <a:solidFill>
                  <a:schemeClr val="bg1"/>
                </a:solidFill>
                <a:latin typeface="Tw Cen MT Condensed" panose="020B0606020104020203" pitchFamily="34" charset="0"/>
              </a:defRPr>
            </a:lvl1pPr>
          </a:lstStyle>
          <a:p>
            <a:r>
              <a:rPr lang="fi-FI" dirty="0" smtClean="0"/>
              <a:t>MUOKKAA PERUSTYYL. NAPSAUTT.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  <a:latin typeface="Tw Cen MT Condensed" panose="020B0606020104020203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 dirty="0" smtClean="0"/>
              <a:t>Muokkaa alaotsikon perustyyliä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EE57C81-43C1-4771-A04F-5452CBB2CB37}" type="datetimeFigureOut">
              <a:rPr lang="fi-FI" smtClean="0"/>
              <a:pPr/>
              <a:t>8.9.2021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fi-FI" dirty="0"/>
          </a:p>
        </p:txBody>
      </p:sp>
      <p:pic>
        <p:nvPicPr>
          <p:cNvPr id="9" name="Kuva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75118" y="6258808"/>
            <a:ext cx="1723498" cy="511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983000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uorakulmio 11"/>
          <p:cNvSpPr/>
          <p:nvPr userDrawn="1"/>
        </p:nvSpPr>
        <p:spPr>
          <a:xfrm>
            <a:off x="0" y="-25416"/>
            <a:ext cx="2954867" cy="3124200"/>
          </a:xfrm>
          <a:prstGeom prst="rect">
            <a:avLst/>
          </a:prstGeom>
          <a:solidFill>
            <a:srgbClr val="11AF1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94734" y="365125"/>
            <a:ext cx="2514600" cy="2420408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200">
                <a:solidFill>
                  <a:schemeClr val="bg1"/>
                </a:solidFill>
                <a:latin typeface="Tw Cen MT Condensed" panose="020B0606020104020203" pitchFamily="34" charset="0"/>
              </a:defRPr>
            </a:lvl1pPr>
          </a:lstStyle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149600" y="1825625"/>
            <a:ext cx="8204199" cy="43513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2pPr>
            <a:lvl3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3pPr>
            <a:lvl4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4pPr>
            <a:lvl5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5pPr>
          </a:lstStyle>
          <a:p>
            <a:pPr lvl="0"/>
            <a:r>
              <a:rPr lang="fi-FI" dirty="0" smtClean="0"/>
              <a:t>Muokkaa tekstin perustyylejä napsauttamalla</a:t>
            </a:r>
          </a:p>
          <a:p>
            <a:pPr lvl="1"/>
            <a:r>
              <a:rPr lang="fi-FI" dirty="0" smtClean="0"/>
              <a:t>toinen taso</a:t>
            </a:r>
          </a:p>
          <a:p>
            <a:pPr lvl="2"/>
            <a:r>
              <a:rPr lang="fi-FI" dirty="0" smtClean="0"/>
              <a:t>kolmas taso</a:t>
            </a:r>
          </a:p>
          <a:p>
            <a:pPr lvl="3"/>
            <a:r>
              <a:rPr lang="fi-FI" dirty="0" smtClean="0"/>
              <a:t>neljäs taso</a:t>
            </a:r>
          </a:p>
          <a:p>
            <a:pPr lvl="4"/>
            <a:r>
              <a:rPr lang="fi-FI" dirty="0" smtClean="0"/>
              <a:t>viides taso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57C81-43C1-4771-A04F-5452CBB2CB37}" type="datetimeFigureOut">
              <a:rPr lang="fi-FI" smtClean="0"/>
              <a:t>8.9.2021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211667" y="6356350"/>
            <a:ext cx="626533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3FED2BDF-8006-420A-BD23-8A8E760A33E8}" type="slidenum">
              <a:rPr lang="fi-FI" smtClean="0"/>
              <a:pPr/>
              <a:t>‹#›</a:t>
            </a:fld>
            <a:endParaRPr lang="fi-FI" dirty="0"/>
          </a:p>
        </p:txBody>
      </p:sp>
      <p:pic>
        <p:nvPicPr>
          <p:cNvPr id="11" name="Kuva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63200" y="6230653"/>
            <a:ext cx="1654920" cy="4908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968043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uorakulmio 13"/>
          <p:cNvSpPr/>
          <p:nvPr userDrawn="1"/>
        </p:nvSpPr>
        <p:spPr>
          <a:xfrm>
            <a:off x="0" y="-25416"/>
            <a:ext cx="2954867" cy="3124200"/>
          </a:xfrm>
          <a:prstGeom prst="rect">
            <a:avLst/>
          </a:prstGeom>
          <a:solidFill>
            <a:srgbClr val="11AF1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5183188" y="973667"/>
            <a:ext cx="6172200" cy="488738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endParaRPr lang="fi-FI" dirty="0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397934" y="3928534"/>
            <a:ext cx="2556934" cy="194045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 dirty="0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57C81-43C1-4771-A04F-5452CBB2CB37}" type="datetimeFigureOut">
              <a:rPr lang="fi-FI" smtClean="0"/>
              <a:t>8.9.2021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>
          <a:xfrm>
            <a:off x="211664" y="6356350"/>
            <a:ext cx="626536" cy="365125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3FED2BDF-8006-420A-BD23-8A8E760A33E8}" type="slidenum">
              <a:rPr lang="fi-FI" smtClean="0"/>
              <a:pPr/>
              <a:t>‹#›</a:t>
            </a:fld>
            <a:endParaRPr lang="fi-FI" dirty="0"/>
          </a:p>
        </p:txBody>
      </p:sp>
      <p:sp>
        <p:nvSpPr>
          <p:cNvPr id="9" name="Otsikko 1"/>
          <p:cNvSpPr>
            <a:spLocks noGrp="1"/>
          </p:cNvSpPr>
          <p:nvPr>
            <p:ph type="title"/>
          </p:nvPr>
        </p:nvSpPr>
        <p:spPr>
          <a:xfrm>
            <a:off x="194734" y="365125"/>
            <a:ext cx="2514600" cy="2420408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200">
                <a:solidFill>
                  <a:schemeClr val="bg1"/>
                </a:solidFill>
                <a:latin typeface="Tw Cen MT Condensed" panose="020B0606020104020203" pitchFamily="34" charset="0"/>
              </a:defRPr>
            </a:lvl1pPr>
          </a:lstStyle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pic>
        <p:nvPicPr>
          <p:cNvPr id="13" name="Kuva 1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63200" y="6230653"/>
            <a:ext cx="1654920" cy="4908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5160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uorakulmio 6"/>
          <p:cNvSpPr/>
          <p:nvPr userDrawn="1"/>
        </p:nvSpPr>
        <p:spPr>
          <a:xfrm>
            <a:off x="0" y="-16942"/>
            <a:ext cx="2954867" cy="3124200"/>
          </a:xfrm>
          <a:prstGeom prst="rect">
            <a:avLst/>
          </a:prstGeom>
          <a:solidFill>
            <a:srgbClr val="30B1C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94734" y="365125"/>
            <a:ext cx="2514600" cy="2420408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200">
                <a:solidFill>
                  <a:schemeClr val="bg1"/>
                </a:solidFill>
                <a:latin typeface="Tw Cen MT Condensed" panose="020B0606020104020203" pitchFamily="34" charset="0"/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149600" y="1825625"/>
            <a:ext cx="8204199" cy="43513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2pPr>
            <a:lvl3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3pPr>
            <a:lvl4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4pPr>
            <a:lvl5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5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57C81-43C1-4771-A04F-5452CBB2CB37}" type="datetimeFigureOut">
              <a:rPr lang="fi-FI" smtClean="0"/>
              <a:t>8.9.2021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211667" y="6356350"/>
            <a:ext cx="626533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3FED2BDF-8006-420A-BD23-8A8E760A33E8}" type="slidenum">
              <a:rPr lang="fi-FI" smtClean="0"/>
              <a:pPr/>
              <a:t>‹#›</a:t>
            </a:fld>
            <a:endParaRPr lang="fi-FI" dirty="0"/>
          </a:p>
        </p:txBody>
      </p:sp>
      <p:pic>
        <p:nvPicPr>
          <p:cNvPr id="11" name="Kuva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63200" y="6230653"/>
            <a:ext cx="1654920" cy="4908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12710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Kuva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52514" y="6239361"/>
            <a:ext cx="1615779" cy="479214"/>
          </a:xfrm>
          <a:prstGeom prst="rect">
            <a:avLst/>
          </a:prstGeom>
        </p:spPr>
      </p:pic>
      <p:sp>
        <p:nvSpPr>
          <p:cNvPr id="2" name="Otsikko 1"/>
          <p:cNvSpPr>
            <a:spLocks noGrp="1"/>
          </p:cNvSpPr>
          <p:nvPr>
            <p:ph type="title" hasCustomPrompt="1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>
                <a:solidFill>
                  <a:schemeClr val="tx1">
                    <a:lumMod val="50000"/>
                    <a:lumOff val="50000"/>
                  </a:schemeClr>
                </a:solidFill>
                <a:latin typeface="Tw Cen MT Condensed" panose="020B0606020104020203" pitchFamily="34" charset="0"/>
              </a:defRPr>
            </a:lvl1pPr>
          </a:lstStyle>
          <a:p>
            <a:r>
              <a:rPr lang="fi-FI" dirty="0" smtClean="0"/>
              <a:t>MUOKKAA PERUSTYYL. NAPSAUTT.</a:t>
            </a:r>
            <a:endParaRPr lang="fi-FI" dirty="0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  <a:latin typeface="Tw Cen MT Condensed" panose="020B0606020104020203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dirty="0" smtClean="0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57C81-43C1-4771-A04F-5452CBB2CB37}" type="datetimeFigureOut">
              <a:rPr lang="fi-FI" smtClean="0"/>
              <a:t>8.9.2021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 txBox="1">
            <a:spLocks/>
          </p:cNvSpPr>
          <p:nvPr userDrawn="1"/>
        </p:nvSpPr>
        <p:spPr>
          <a:xfrm>
            <a:off x="211664" y="6356350"/>
            <a:ext cx="626536" cy="365125"/>
          </a:xfrm>
          <a:prstGeom prst="rect">
            <a:avLst/>
          </a:prstGeom>
        </p:spPr>
        <p:txBody>
          <a:bodyPr/>
          <a:lstStyle>
            <a:defPPr>
              <a:defRPr lang="fi-FI"/>
            </a:defPPr>
            <a:lvl1pPr marL="0" algn="l" defTabSz="914400" rtl="0" eaLnBrk="1" latinLnBrk="0" hangingPunct="1">
              <a:defRPr sz="18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FED2BDF-8006-420A-BD23-8A8E760A33E8}" type="slidenum">
              <a:rPr lang="fi-FI" smtClean="0"/>
              <a:pPr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20046107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57C81-43C1-4771-A04F-5452CBB2CB37}" type="datetimeFigureOut">
              <a:rPr lang="fi-FI" smtClean="0"/>
              <a:t>8.9.2021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10" name="Dian numeron paikkamerkki 6"/>
          <p:cNvSpPr txBox="1">
            <a:spLocks/>
          </p:cNvSpPr>
          <p:nvPr userDrawn="1"/>
        </p:nvSpPr>
        <p:spPr>
          <a:xfrm>
            <a:off x="211664" y="6356350"/>
            <a:ext cx="626536" cy="365125"/>
          </a:xfrm>
          <a:prstGeom prst="rect">
            <a:avLst/>
          </a:prstGeom>
        </p:spPr>
        <p:txBody>
          <a:bodyPr/>
          <a:lstStyle>
            <a:defPPr>
              <a:defRPr lang="fi-FI"/>
            </a:defPPr>
            <a:lvl1pPr marL="0" algn="l" defTabSz="914400" rtl="0" eaLnBrk="1" latinLnBrk="0" hangingPunct="1">
              <a:defRPr sz="18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FED2BDF-8006-420A-BD23-8A8E760A33E8}" type="slidenum">
              <a:rPr lang="fi-FI" smtClean="0"/>
              <a:pPr/>
              <a:t>‹#›</a:t>
            </a:fld>
            <a:endParaRPr lang="fi-FI" dirty="0"/>
          </a:p>
        </p:txBody>
      </p:sp>
      <p:pic>
        <p:nvPicPr>
          <p:cNvPr id="7" name="Kuva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52515" y="6239360"/>
            <a:ext cx="1615779" cy="4792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72086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/>
          <p:cNvSpPr/>
          <p:nvPr userDrawn="1"/>
        </p:nvSpPr>
        <p:spPr>
          <a:xfrm>
            <a:off x="0" y="-16942"/>
            <a:ext cx="2954867" cy="3124200"/>
          </a:xfrm>
          <a:prstGeom prst="rect">
            <a:avLst/>
          </a:prstGeom>
          <a:solidFill>
            <a:srgbClr val="30B1C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5183188" y="973667"/>
            <a:ext cx="6172200" cy="488738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397934" y="3928534"/>
            <a:ext cx="2556934" cy="194045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57C81-43C1-4771-A04F-5452CBB2CB37}" type="datetimeFigureOut">
              <a:rPr lang="fi-FI" smtClean="0"/>
              <a:t>8.9.2021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>
          <a:xfrm>
            <a:off x="211664" y="6356350"/>
            <a:ext cx="626536" cy="365125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3FED2BDF-8006-420A-BD23-8A8E760A33E8}" type="slidenum">
              <a:rPr lang="fi-FI" smtClean="0"/>
              <a:pPr/>
              <a:t>‹#›</a:t>
            </a:fld>
            <a:endParaRPr lang="fi-FI" dirty="0"/>
          </a:p>
        </p:txBody>
      </p:sp>
      <p:sp>
        <p:nvSpPr>
          <p:cNvPr id="9" name="Otsikko 1"/>
          <p:cNvSpPr>
            <a:spLocks noGrp="1"/>
          </p:cNvSpPr>
          <p:nvPr>
            <p:ph type="title"/>
          </p:nvPr>
        </p:nvSpPr>
        <p:spPr>
          <a:xfrm>
            <a:off x="194734" y="365125"/>
            <a:ext cx="2514600" cy="2420408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200">
                <a:solidFill>
                  <a:schemeClr val="bg1"/>
                </a:solidFill>
                <a:latin typeface="Tw Cen MT Condensed" panose="020B0606020104020203" pitchFamily="34" charset="0"/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pic>
        <p:nvPicPr>
          <p:cNvPr id="13" name="Kuva 1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63200" y="6230653"/>
            <a:ext cx="1654920" cy="4908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7200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 hasCustomPrompt="1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>
                <a:solidFill>
                  <a:schemeClr val="tx1">
                    <a:lumMod val="50000"/>
                    <a:lumOff val="50000"/>
                  </a:schemeClr>
                </a:solidFill>
                <a:latin typeface="Tw Cen MT Condensed" panose="020B0606020104020203" pitchFamily="34" charset="0"/>
              </a:defRPr>
            </a:lvl1pPr>
          </a:lstStyle>
          <a:p>
            <a:r>
              <a:rPr lang="fi-FI" dirty="0" smtClean="0"/>
              <a:t>MUOKKAA PERUSTYYL. NAPSAUTT.</a:t>
            </a:r>
            <a:endParaRPr lang="fi-FI" dirty="0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  <a:latin typeface="Tw Cen MT Condensed" panose="020B0606020104020203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57C81-43C1-4771-A04F-5452CBB2CB37}" type="datetimeFigureOut">
              <a:rPr lang="fi-FI" smtClean="0"/>
              <a:t>8.9.2021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 txBox="1">
            <a:spLocks/>
          </p:cNvSpPr>
          <p:nvPr userDrawn="1"/>
        </p:nvSpPr>
        <p:spPr>
          <a:xfrm>
            <a:off x="211664" y="6356350"/>
            <a:ext cx="626536" cy="365125"/>
          </a:xfrm>
          <a:prstGeom prst="rect">
            <a:avLst/>
          </a:prstGeom>
        </p:spPr>
        <p:txBody>
          <a:bodyPr/>
          <a:lstStyle>
            <a:defPPr>
              <a:defRPr lang="fi-FI"/>
            </a:defPPr>
            <a:lvl1pPr marL="0" algn="l" defTabSz="914400" rtl="0" eaLnBrk="1" latinLnBrk="0" hangingPunct="1">
              <a:defRPr sz="18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FED2BDF-8006-420A-BD23-8A8E760A33E8}" type="slidenum">
              <a:rPr lang="fi-FI" smtClean="0"/>
              <a:pPr/>
              <a:t>‹#›</a:t>
            </a:fld>
            <a:endParaRPr lang="fi-FI" dirty="0"/>
          </a:p>
        </p:txBody>
      </p:sp>
      <p:pic>
        <p:nvPicPr>
          <p:cNvPr id="6" name="Kuva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52516" y="6241604"/>
            <a:ext cx="1617995" cy="4798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34444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57C81-43C1-4771-A04F-5452CBB2CB37}" type="datetimeFigureOut">
              <a:rPr lang="fi-FI" smtClean="0"/>
              <a:t>8.9.2021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10" name="Dian numeron paikkamerkki 6"/>
          <p:cNvSpPr txBox="1">
            <a:spLocks/>
          </p:cNvSpPr>
          <p:nvPr userDrawn="1"/>
        </p:nvSpPr>
        <p:spPr>
          <a:xfrm>
            <a:off x="211664" y="6356350"/>
            <a:ext cx="626536" cy="365125"/>
          </a:xfrm>
          <a:prstGeom prst="rect">
            <a:avLst/>
          </a:prstGeom>
        </p:spPr>
        <p:txBody>
          <a:bodyPr/>
          <a:lstStyle>
            <a:defPPr>
              <a:defRPr lang="fi-FI"/>
            </a:defPPr>
            <a:lvl1pPr marL="0" algn="l" defTabSz="914400" rtl="0" eaLnBrk="1" latinLnBrk="0" hangingPunct="1">
              <a:defRPr sz="18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FED2BDF-8006-420A-BD23-8A8E760A33E8}" type="slidenum">
              <a:rPr lang="fi-FI" smtClean="0"/>
              <a:pPr/>
              <a:t>‹#›</a:t>
            </a:fld>
            <a:endParaRPr lang="fi-FI" dirty="0"/>
          </a:p>
        </p:txBody>
      </p:sp>
      <p:pic>
        <p:nvPicPr>
          <p:cNvPr id="7" name="Kuva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52516" y="6241604"/>
            <a:ext cx="1617995" cy="4798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52879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orakulmio 8"/>
          <p:cNvSpPr/>
          <p:nvPr userDrawn="1"/>
        </p:nvSpPr>
        <p:spPr>
          <a:xfrm>
            <a:off x="0" y="-16942"/>
            <a:ext cx="12192000" cy="6874942"/>
          </a:xfrm>
          <a:prstGeom prst="rect">
            <a:avLst/>
          </a:prstGeom>
          <a:solidFill>
            <a:srgbClr val="032F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Otsikko 1"/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>
                <a:solidFill>
                  <a:schemeClr val="bg1"/>
                </a:solidFill>
                <a:latin typeface="Tw Cen MT Condensed" panose="020B0606020104020203" pitchFamily="34" charset="0"/>
              </a:defRPr>
            </a:lvl1pPr>
          </a:lstStyle>
          <a:p>
            <a:r>
              <a:rPr lang="fi-FI" dirty="0" smtClean="0"/>
              <a:t>MUOKKAA PERUSTYYL. NAPSAUTT.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  <a:latin typeface="Tw Cen MT Condensed" panose="020B0606020104020203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 dirty="0" smtClean="0"/>
              <a:t>Muokkaa alaotsikon perustyyliä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EE57C81-43C1-4771-A04F-5452CBB2CB37}" type="datetimeFigureOut">
              <a:rPr lang="fi-FI" smtClean="0"/>
              <a:pPr/>
              <a:t>8.9.2021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fi-FI" dirty="0"/>
          </a:p>
        </p:txBody>
      </p:sp>
      <p:pic>
        <p:nvPicPr>
          <p:cNvPr id="11" name="Kuva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75118" y="6258808"/>
            <a:ext cx="1723498" cy="511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71584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uorakulmio 10"/>
          <p:cNvSpPr/>
          <p:nvPr userDrawn="1"/>
        </p:nvSpPr>
        <p:spPr>
          <a:xfrm>
            <a:off x="0" y="-25417"/>
            <a:ext cx="2954867" cy="3124200"/>
          </a:xfrm>
          <a:prstGeom prst="rect">
            <a:avLst/>
          </a:prstGeom>
          <a:solidFill>
            <a:srgbClr val="032F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94734" y="365125"/>
            <a:ext cx="2514600" cy="2420408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200">
                <a:solidFill>
                  <a:schemeClr val="bg1"/>
                </a:solidFill>
                <a:latin typeface="Tw Cen MT Condensed" panose="020B0606020104020203" pitchFamily="34" charset="0"/>
              </a:defRPr>
            </a:lvl1pPr>
          </a:lstStyle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149600" y="1825625"/>
            <a:ext cx="8204199" cy="43513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2pPr>
            <a:lvl3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3pPr>
            <a:lvl4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4pPr>
            <a:lvl5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5pPr>
          </a:lstStyle>
          <a:p>
            <a:pPr lvl="0"/>
            <a:r>
              <a:rPr lang="fi-FI" dirty="0" smtClean="0"/>
              <a:t>Muokkaa tekstin perustyylejä napsauttamalla</a:t>
            </a:r>
          </a:p>
          <a:p>
            <a:pPr lvl="1"/>
            <a:r>
              <a:rPr lang="fi-FI" dirty="0" smtClean="0"/>
              <a:t>toinen taso</a:t>
            </a:r>
          </a:p>
          <a:p>
            <a:pPr lvl="2"/>
            <a:r>
              <a:rPr lang="fi-FI" dirty="0" smtClean="0"/>
              <a:t>kolmas taso</a:t>
            </a:r>
          </a:p>
          <a:p>
            <a:pPr lvl="3"/>
            <a:r>
              <a:rPr lang="fi-FI" dirty="0" smtClean="0"/>
              <a:t>neljäs taso</a:t>
            </a:r>
          </a:p>
          <a:p>
            <a:pPr lvl="4"/>
            <a:r>
              <a:rPr lang="fi-FI" dirty="0" smtClean="0"/>
              <a:t>viides taso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57C81-43C1-4771-A04F-5452CBB2CB37}" type="datetimeFigureOut">
              <a:rPr lang="fi-FI" smtClean="0"/>
              <a:t>8.9.2021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211667" y="6356350"/>
            <a:ext cx="626533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3FED2BDF-8006-420A-BD23-8A8E760A33E8}" type="slidenum">
              <a:rPr lang="fi-FI" smtClean="0"/>
              <a:pPr/>
              <a:t>‹#›</a:t>
            </a:fld>
            <a:endParaRPr lang="fi-FI" dirty="0"/>
          </a:p>
        </p:txBody>
      </p:sp>
      <p:pic>
        <p:nvPicPr>
          <p:cNvPr id="12" name="Kuva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63200" y="6230653"/>
            <a:ext cx="1654920" cy="4908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58953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uorakulmio 12"/>
          <p:cNvSpPr/>
          <p:nvPr userDrawn="1"/>
        </p:nvSpPr>
        <p:spPr>
          <a:xfrm>
            <a:off x="0" y="-16942"/>
            <a:ext cx="2954867" cy="3124200"/>
          </a:xfrm>
          <a:prstGeom prst="rect">
            <a:avLst/>
          </a:prstGeom>
          <a:solidFill>
            <a:srgbClr val="032F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>
              <a:solidFill>
                <a:srgbClr val="032F87"/>
              </a:solidFill>
            </a:endParaRP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5183188" y="973667"/>
            <a:ext cx="6172200" cy="488738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endParaRPr lang="fi-FI" dirty="0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397934" y="3928534"/>
            <a:ext cx="2556934" cy="194045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 dirty="0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57C81-43C1-4771-A04F-5452CBB2CB37}" type="datetimeFigureOut">
              <a:rPr lang="fi-FI" smtClean="0"/>
              <a:t>8.9.2021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>
          <a:xfrm>
            <a:off x="211664" y="6356350"/>
            <a:ext cx="626536" cy="365125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3FED2BDF-8006-420A-BD23-8A8E760A33E8}" type="slidenum">
              <a:rPr lang="fi-FI" smtClean="0"/>
              <a:pPr/>
              <a:t>‹#›</a:t>
            </a:fld>
            <a:endParaRPr lang="fi-FI" dirty="0"/>
          </a:p>
        </p:txBody>
      </p:sp>
      <p:sp>
        <p:nvSpPr>
          <p:cNvPr id="9" name="Otsikko 1"/>
          <p:cNvSpPr>
            <a:spLocks noGrp="1"/>
          </p:cNvSpPr>
          <p:nvPr>
            <p:ph type="title"/>
          </p:nvPr>
        </p:nvSpPr>
        <p:spPr>
          <a:xfrm>
            <a:off x="194734" y="365125"/>
            <a:ext cx="2514600" cy="2420408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200">
                <a:solidFill>
                  <a:schemeClr val="bg1"/>
                </a:solidFill>
                <a:latin typeface="Tw Cen MT Condensed" panose="020B0606020104020203" pitchFamily="34" charset="0"/>
              </a:defRPr>
            </a:lvl1pPr>
          </a:lstStyle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pic>
        <p:nvPicPr>
          <p:cNvPr id="14" name="Kuva 1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63200" y="6230653"/>
            <a:ext cx="1654920" cy="4908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98939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Kuva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52516" y="6242261"/>
            <a:ext cx="1615779" cy="479214"/>
          </a:xfrm>
          <a:prstGeom prst="rect">
            <a:avLst/>
          </a:prstGeom>
        </p:spPr>
      </p:pic>
      <p:sp>
        <p:nvSpPr>
          <p:cNvPr id="2" name="Otsikko 1"/>
          <p:cNvSpPr>
            <a:spLocks noGrp="1"/>
          </p:cNvSpPr>
          <p:nvPr>
            <p:ph type="title" hasCustomPrompt="1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>
                <a:solidFill>
                  <a:schemeClr val="tx1">
                    <a:lumMod val="50000"/>
                    <a:lumOff val="50000"/>
                  </a:schemeClr>
                </a:solidFill>
                <a:latin typeface="Tw Cen MT Condensed" panose="020B0606020104020203" pitchFamily="34" charset="0"/>
              </a:defRPr>
            </a:lvl1pPr>
          </a:lstStyle>
          <a:p>
            <a:r>
              <a:rPr lang="fi-FI" dirty="0" smtClean="0"/>
              <a:t>MUOKKAA PERUSTYYL. NAPSAUTT.</a:t>
            </a:r>
            <a:endParaRPr lang="fi-FI" dirty="0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  <a:latin typeface="Tw Cen MT Condensed" panose="020B0606020104020203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dirty="0" smtClean="0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57C81-43C1-4771-A04F-5452CBB2CB37}" type="datetimeFigureOut">
              <a:rPr lang="fi-FI" smtClean="0"/>
              <a:t>8.9.2021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 txBox="1">
            <a:spLocks/>
          </p:cNvSpPr>
          <p:nvPr userDrawn="1"/>
        </p:nvSpPr>
        <p:spPr>
          <a:xfrm>
            <a:off x="211664" y="6356350"/>
            <a:ext cx="626536" cy="365125"/>
          </a:xfrm>
          <a:prstGeom prst="rect">
            <a:avLst/>
          </a:prstGeom>
        </p:spPr>
        <p:txBody>
          <a:bodyPr/>
          <a:lstStyle>
            <a:defPPr>
              <a:defRPr lang="fi-FI"/>
            </a:defPPr>
            <a:lvl1pPr marL="0" algn="l" defTabSz="914400" rtl="0" eaLnBrk="1" latinLnBrk="0" hangingPunct="1">
              <a:defRPr sz="18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FED2BDF-8006-420A-BD23-8A8E760A33E8}" type="slidenum">
              <a:rPr lang="fi-FI" smtClean="0"/>
              <a:pPr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5662161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10.xml"/><Relationship Id="rId4" Type="http://schemas.openxmlformats.org/officeDocument/2006/relationships/slideLayout" Target="../slideLayouts/slideLayout9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7" Type="http://schemas.openxmlformats.org/officeDocument/2006/relationships/theme" Target="../theme/theme3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5" Type="http://schemas.openxmlformats.org/officeDocument/2006/relationships/slideLayout" Target="../slideLayouts/slideLayout15.xml"/><Relationship Id="rId4" Type="http://schemas.openxmlformats.org/officeDocument/2006/relationships/slideLayout" Target="../slideLayouts/slideLayout14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9.xml"/><Relationship Id="rId2" Type="http://schemas.openxmlformats.org/officeDocument/2006/relationships/slideLayout" Target="../slideLayouts/slideLayout18.xml"/><Relationship Id="rId1" Type="http://schemas.openxmlformats.org/officeDocument/2006/relationships/slideLayout" Target="../slideLayouts/slideLayout17.xml"/><Relationship Id="rId6" Type="http://schemas.openxmlformats.org/officeDocument/2006/relationships/theme" Target="../theme/theme4.xml"/><Relationship Id="rId5" Type="http://schemas.openxmlformats.org/officeDocument/2006/relationships/slideLayout" Target="../slideLayouts/slideLayout21.xml"/><Relationship Id="rId4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E57C81-43C1-4771-A04F-5452CBB2CB37}" type="datetimeFigureOut">
              <a:rPr lang="fi-FI" smtClean="0"/>
              <a:t>8.9.2021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336681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6" r:id="rId3"/>
    <p:sldLayoutId id="2147483651" r:id="rId4"/>
    <p:sldLayoutId id="2147483652" r:id="rId5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E57C81-43C1-4771-A04F-5452CBB2CB37}" type="datetimeFigureOut">
              <a:rPr lang="fi-FI" smtClean="0"/>
              <a:t>8.9.2021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0560520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  <p:sldLayoutId id="2147483672" r:id="rId5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E57C81-43C1-4771-A04F-5452CBB2CB37}" type="datetimeFigureOut">
              <a:rPr lang="fi-FI" smtClean="0"/>
              <a:t>8.9.2021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800216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3" r:id="rId6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E57C81-43C1-4771-A04F-5452CBB2CB37}" type="datetimeFigureOut">
              <a:rPr lang="fi-FI" smtClean="0"/>
              <a:t>8.9.2021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455001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4" r:id="rId1"/>
    <p:sldLayoutId id="2147483705" r:id="rId2"/>
    <p:sldLayoutId id="2147483706" r:id="rId3"/>
    <p:sldLayoutId id="2147483707" r:id="rId4"/>
    <p:sldLayoutId id="2147483708" r:id="rId5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thl.fi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smtClean="0"/>
              <a:t> </a:t>
            </a:r>
            <a:r>
              <a:rPr lang="fi-FI" dirty="0"/>
              <a:t>H</a:t>
            </a:r>
            <a:r>
              <a:rPr lang="fi-FI" dirty="0" smtClean="0"/>
              <a:t>ygieniaohjeet päivähoidossa olevien lasten vanhemmille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i-FI" dirty="0" smtClean="0"/>
              <a:t>Laatija :hygieniahoitaja Päivi Koponen</a:t>
            </a:r>
          </a:p>
          <a:p>
            <a:r>
              <a:rPr lang="fi-FI" dirty="0" smtClean="0"/>
              <a:t>Hyväksyjä: tartuntatautilääkäri Irina Ragozina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798326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Miksi hygieniaohjeita?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027872" y="0"/>
            <a:ext cx="8325927" cy="6176963"/>
          </a:xfrm>
        </p:spPr>
        <p:txBody>
          <a:bodyPr/>
          <a:lstStyle/>
          <a:p>
            <a:r>
              <a:rPr lang="fi-FI" sz="2400" dirty="0" smtClean="0"/>
              <a:t>Erilaiset infektiot ovat alle kouluikäisten lasten yleisin terveysongelma. Päiväkodissa olevat lapset sairastavat keskimäärin enemmän kuin perhepäivähoidossa tai kotona olevat lapset. Hygieniaa tehostamalla pystytään kuitenkin vähentämään infektioiden esiintymistä. </a:t>
            </a:r>
          </a:p>
          <a:p>
            <a:r>
              <a:rPr lang="fi-FI" sz="2400" dirty="0" smtClean="0"/>
              <a:t>Taudin aiheuttajat tarttuvat henkilöstöstä toiseen tavallisesti hengitysteiden välityksellä, mutta myös suurelta osin käsien välityksellä. Useat taudit tarttuvat jo ennen niiden puhkeamista. </a:t>
            </a:r>
          </a:p>
          <a:p>
            <a:r>
              <a:rPr lang="fi-FI" sz="2400" dirty="0" smtClean="0"/>
              <a:t>Kotien ja varhaiskasvatuksen yhteinen tavoite on edistää lapsen kokonaisvaltaista terveyttä ja hyvinvointia, kasvua ja kehittymistä. Tehostetun arkihygienian myötä saadaan vähennettyä päivähoidossa olevien lasten tartuntatauteja ja samalla antibioottien tarvetta. </a:t>
            </a:r>
          </a:p>
          <a:p>
            <a:pPr marL="0" indent="0">
              <a:buNone/>
            </a:pPr>
            <a:r>
              <a:rPr lang="fi-FI" sz="2400" dirty="0" smtClean="0"/>
              <a:t> </a:t>
            </a:r>
            <a:endParaRPr lang="fi-FI" sz="2400" dirty="0"/>
          </a:p>
        </p:txBody>
      </p:sp>
    </p:spTree>
    <p:extLst>
      <p:ext uri="{BB962C8B-B14F-4D97-AF65-F5344CB8AC3E}">
        <p14:creationId xmlns:p14="http://schemas.microsoft.com/office/powerpoint/2010/main" val="18728141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Käytännön toimet kotona:</a:t>
            </a:r>
            <a:br>
              <a:rPr lang="fi-FI" dirty="0" smtClean="0"/>
            </a:br>
            <a:r>
              <a:rPr lang="fi-FI" dirty="0" smtClean="0"/>
              <a:t>Käsihygienia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2976113" y="0"/>
            <a:ext cx="8213781" cy="6858000"/>
          </a:xfrm>
        </p:spPr>
        <p:txBody>
          <a:bodyPr/>
          <a:lstStyle/>
          <a:p>
            <a:pPr marL="0" indent="0" algn="ctr">
              <a:buNone/>
            </a:pPr>
            <a:r>
              <a:rPr lang="fi-FI" sz="2400" b="1" u="sng" dirty="0" smtClean="0"/>
              <a:t>Käsienpesutekniikka (opetetaan/ohjataan lapselle)</a:t>
            </a:r>
          </a:p>
          <a:p>
            <a:r>
              <a:rPr lang="fi-FI" sz="2400" dirty="0" smtClean="0"/>
              <a:t>Käytä juoksevaa vettä ja nestemäistä saippuaa.</a:t>
            </a:r>
          </a:p>
          <a:p>
            <a:r>
              <a:rPr lang="fi-FI" sz="2400" dirty="0" smtClean="0"/>
              <a:t>Kastele kädet ennen nestesaippuan annostelua.</a:t>
            </a:r>
          </a:p>
          <a:p>
            <a:r>
              <a:rPr lang="fi-FI" sz="2400" dirty="0" smtClean="0"/>
              <a:t>Pese kädet aina pesunesteellä, ei pelkästään vedellä.</a:t>
            </a:r>
          </a:p>
          <a:p>
            <a:r>
              <a:rPr lang="fi-FI" sz="2400" dirty="0" smtClean="0"/>
              <a:t>Hankaa käsiä joka puolelta vähintään 15 sekunnin ajan pesten sormien välit, kämmenet, sormien päät, käden päälliset, peukalot ja ranteet.</a:t>
            </a:r>
          </a:p>
          <a:p>
            <a:r>
              <a:rPr lang="fi-FI" sz="2400" dirty="0" smtClean="0"/>
              <a:t>Huuhtele juoksevan veden alla ja kuivaa.</a:t>
            </a:r>
          </a:p>
          <a:p>
            <a:pPr marL="0" indent="0" algn="ctr">
              <a:buNone/>
            </a:pPr>
            <a:r>
              <a:rPr lang="fi-FI" sz="2400" b="1" u="sng" dirty="0" smtClean="0"/>
              <a:t>Lasten kädet tulee pestä:</a:t>
            </a:r>
          </a:p>
          <a:p>
            <a:r>
              <a:rPr lang="fi-FI" sz="2400" dirty="0" smtClean="0"/>
              <a:t>Päivähoitoon tullessa sekä tullessa päivähoidosta kotiin</a:t>
            </a:r>
          </a:p>
          <a:p>
            <a:r>
              <a:rPr lang="fi-FI" sz="2400" dirty="0" smtClean="0"/>
              <a:t>WC:ssä käynnin jälkeen.</a:t>
            </a:r>
          </a:p>
          <a:p>
            <a:r>
              <a:rPr lang="fi-FI" sz="2400" dirty="0" smtClean="0"/>
              <a:t>Ruokailua ennen.</a:t>
            </a:r>
          </a:p>
          <a:p>
            <a:r>
              <a:rPr lang="fi-FI" sz="2400" dirty="0" smtClean="0"/>
              <a:t>Nenän niistämisen, yskimisen ja aivastamisen jälkeen.</a:t>
            </a:r>
          </a:p>
          <a:p>
            <a:r>
              <a:rPr lang="fi-FI" sz="2400" dirty="0" smtClean="0"/>
              <a:t>Ulkoilun jälkeen.</a:t>
            </a:r>
          </a:p>
          <a:p>
            <a:pPr marL="0" indent="0">
              <a:buNone/>
            </a:pPr>
            <a:r>
              <a:rPr lang="fi-FI" sz="2400" dirty="0" smtClean="0"/>
              <a:t>PIDÄ LAPSEN KYNNET LYHYINÄ! VÄLTÄ KYNSILAKKAA hoitoon tullessa.</a:t>
            </a:r>
          </a:p>
          <a:p>
            <a:pPr marL="0" indent="0">
              <a:buNone/>
            </a:pPr>
            <a:endParaRPr lang="fi-FI" sz="2400" dirty="0" smtClean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7584046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Rokottaminen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2994324" y="0"/>
            <a:ext cx="8204199" cy="4351338"/>
          </a:xfrm>
        </p:spPr>
        <p:txBody>
          <a:bodyPr/>
          <a:lstStyle/>
          <a:p>
            <a:r>
              <a:rPr lang="fi-FI" dirty="0" smtClean="0"/>
              <a:t>Rokottamisen avulla on onnistuttu vähentämään infektioiden esiintyvyyttä. Rokottamisen tavoitteena on saada ihminen vastustuskykyiseksi taudinaiheuttajaa kohtaan. Suomalaisesta yleisestä rokotusohjelmasta vastaa </a:t>
            </a:r>
            <a:r>
              <a:rPr lang="fi-FI" dirty="0" err="1" smtClean="0"/>
              <a:t>sosiaali</a:t>
            </a:r>
            <a:r>
              <a:rPr lang="fi-FI" dirty="0" smtClean="0"/>
              <a:t>-ja terveysministeriö. Rokotusohjelman löydätte terveyden ja hyvinvoinnin laitoksen nettisivuilta (</a:t>
            </a:r>
            <a:r>
              <a:rPr lang="fi-FI" dirty="0" smtClean="0">
                <a:hlinkClick r:id="rId2"/>
              </a:rPr>
              <a:t>www.thl.fi</a:t>
            </a:r>
            <a:r>
              <a:rPr lang="fi-FI" dirty="0" smtClean="0"/>
              <a:t>) Matkailuun liittyvistä rokotteista suosittelemme ottamaan yhteyttä lastenneuvolaan. 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4182547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Lasten yleisimmät Infektiotaudit</a:t>
            </a:r>
            <a:endParaRPr lang="fi-FI" dirty="0"/>
          </a:p>
        </p:txBody>
      </p:sp>
      <p:graphicFrame>
        <p:nvGraphicFramePr>
          <p:cNvPr id="4" name="Sisällön paikkamerkk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90749789"/>
              </p:ext>
            </p:extLst>
          </p:nvPr>
        </p:nvGraphicFramePr>
        <p:xfrm>
          <a:off x="3009900" y="0"/>
          <a:ext cx="8024814" cy="71080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124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1240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fi-FI" dirty="0" smtClean="0"/>
                        <a:t>INFEKTIO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smtClean="0"/>
                        <a:t>ERISTÄMISAIKA</a:t>
                      </a:r>
                      <a:endParaRPr lang="fi-F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i-FI" dirty="0" err="1" smtClean="0"/>
                        <a:t>Enterorokko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smtClean="0"/>
                        <a:t>Ei eristystä. Yksi kuumeeton vuorokausi</a:t>
                      </a:r>
                      <a:r>
                        <a:rPr lang="fi-FI" baseline="0" dirty="0" smtClean="0"/>
                        <a:t> kotona.</a:t>
                      </a:r>
                      <a:endParaRPr lang="fi-F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i-FI" dirty="0" smtClean="0"/>
                        <a:t>Hengitysteiden</a:t>
                      </a:r>
                      <a:r>
                        <a:rPr lang="fi-FI" baseline="0" dirty="0" smtClean="0"/>
                        <a:t> virusinfektiot (ei korona) sekä influenssa.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smtClean="0"/>
                        <a:t>Ei</a:t>
                      </a:r>
                      <a:r>
                        <a:rPr lang="fi-FI" baseline="0" dirty="0" smtClean="0"/>
                        <a:t> eristystä. Yksi kuumeeton vuorokausi kotona.</a:t>
                      </a:r>
                      <a:endParaRPr lang="fi-F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i-FI" dirty="0" smtClean="0"/>
                        <a:t>Korona-virus.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smtClean="0"/>
                        <a:t>14 vrk karanteeni. </a:t>
                      </a:r>
                      <a:endParaRPr lang="fi-F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i-FI" dirty="0" smtClean="0"/>
                        <a:t>Hinkuyskä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smtClean="0"/>
                        <a:t>Eristysaika 5vrk. antibioottihoidon aloituksesta. </a:t>
                      </a:r>
                      <a:endParaRPr lang="fi-F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i-FI" dirty="0" smtClean="0"/>
                        <a:t>Kihomato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smtClean="0"/>
                        <a:t>Ei eristystä. Päiväkotiin hoitoa seuraavana päivänä. </a:t>
                      </a:r>
                      <a:endParaRPr lang="fi-F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92030">
                <a:tc>
                  <a:txBody>
                    <a:bodyPr/>
                    <a:lstStyle/>
                    <a:p>
                      <a:r>
                        <a:rPr lang="fi-FI" dirty="0" smtClean="0"/>
                        <a:t>Korvatulehdus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smtClean="0"/>
                        <a:t>Ei eristystä. Jos kuumetta, yksi kuumeeton</a:t>
                      </a:r>
                      <a:r>
                        <a:rPr lang="fi-FI" baseline="0" dirty="0" smtClean="0"/>
                        <a:t> vuorokausi kotona.</a:t>
                      </a:r>
                      <a:endParaRPr lang="fi-F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i-FI" dirty="0" smtClean="0"/>
                        <a:t>Märkärupi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smtClean="0"/>
                        <a:t>Eristys 24 tuntia suun kautta otettavan, 48 tuntia paikallisen antibioottihoidon aloittamisesta.</a:t>
                      </a:r>
                      <a:endParaRPr lang="fi-F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i-FI" dirty="0" smtClean="0"/>
                        <a:t>Nielurisatulehdus (Angiina ja virustulehdukset)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smtClean="0"/>
                        <a:t>1 vuorokauden lääkityksen aloittamisesta, ei tartuntavaaraa,</a:t>
                      </a:r>
                      <a:r>
                        <a:rPr lang="fi-FI" baseline="0" dirty="0" smtClean="0"/>
                        <a:t> kotihoito voinnin mukaan (yleensä 3vrk.)</a:t>
                      </a:r>
                      <a:endParaRPr lang="fi-F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i-FI" dirty="0" smtClean="0"/>
                        <a:t>Ripuli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smtClean="0"/>
                        <a:t>Oireiden ajan.</a:t>
                      </a:r>
                      <a:endParaRPr lang="fi-F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i-FI" dirty="0" smtClean="0"/>
                        <a:t>Vesirokko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smtClean="0"/>
                        <a:t>5 vuorokautta rakkuloiden ilmaantumisesta tai kunnes kaikki ruvet ovat kuivia. </a:t>
                      </a:r>
                      <a:endParaRPr lang="fi-F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006349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Lasten yleisimmät infektiosairaudet</a:t>
            </a:r>
            <a:endParaRPr lang="fi-FI" dirty="0"/>
          </a:p>
        </p:txBody>
      </p:sp>
      <p:graphicFrame>
        <p:nvGraphicFramePr>
          <p:cNvPr id="4" name="Sisällön paikkamerkk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00585427"/>
              </p:ext>
            </p:extLst>
          </p:nvPr>
        </p:nvGraphicFramePr>
        <p:xfrm>
          <a:off x="3011577" y="83090"/>
          <a:ext cx="8024814" cy="138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124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1240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fi-FI" dirty="0" smtClean="0"/>
                        <a:t>Syyhy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smtClean="0"/>
                        <a:t>24 tuntia hoidon päättymisen jälkeen. </a:t>
                      </a:r>
                      <a:endParaRPr lang="fi-F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i-FI" dirty="0" smtClean="0"/>
                        <a:t>Silmätulehdus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smtClean="0"/>
                        <a:t>Ei eristystä. </a:t>
                      </a:r>
                      <a:endParaRPr lang="fi-F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i-FI" dirty="0" smtClean="0"/>
                        <a:t>Parvorokko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smtClean="0"/>
                        <a:t>Ei eristystä. Yksi kuumeeton vuorokausi kotona</a:t>
                      </a:r>
                      <a:endParaRPr lang="fi-F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7" name="Tekstiruutu 6"/>
          <p:cNvSpPr txBox="1"/>
          <p:nvPr/>
        </p:nvSpPr>
        <p:spPr>
          <a:xfrm>
            <a:off x="3666227" y="2333046"/>
            <a:ext cx="653377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dirty="0" smtClean="0"/>
              <a:t>Sairaan lapsen paikka on kotona.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dirty="0" smtClean="0"/>
              <a:t>Anna lapsen toipua kotona siihen asti, että hän on kuumeeton ja jaksaa olla päiväkodin normaaleissa toiminnoissa mukana.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dirty="0" smtClean="0"/>
              <a:t>Jos lapsi sairastuu kesken päivän, pyydämme vanhempia hakemaan hänet kotiin lepäämään.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dirty="0" smtClean="0"/>
              <a:t>Sairauden alkuvaiheessa tarttuvuus toisiin lapsiin on kaikkein suurinta ja lapsen poisjäänti tässä vaiheessa päivähoidosta vähentää muiden lasten sairastumista. 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7918836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Omat lelut ja tutit päivähoidossa</a:t>
            </a:r>
            <a:endParaRPr lang="fi-FI" dirty="0"/>
          </a:p>
        </p:txBody>
      </p:sp>
      <p:sp>
        <p:nvSpPr>
          <p:cNvPr id="4" name="Sisällön paikkamerkki 3"/>
          <p:cNvSpPr>
            <a:spLocks noGrp="1"/>
          </p:cNvSpPr>
          <p:nvPr>
            <p:ph idx="1"/>
          </p:nvPr>
        </p:nvSpPr>
        <p:spPr>
          <a:xfrm>
            <a:off x="3019246" y="-1"/>
            <a:ext cx="8248290" cy="6176513"/>
          </a:xfrm>
        </p:spPr>
        <p:txBody>
          <a:bodyPr/>
          <a:lstStyle/>
          <a:p>
            <a:r>
              <a:rPr lang="fi-FI" dirty="0" smtClean="0">
                <a:solidFill>
                  <a:srgbClr val="FF0000"/>
                </a:solidFill>
              </a:rPr>
              <a:t>Epidemia-aikaan</a:t>
            </a:r>
            <a:r>
              <a:rPr lang="fi-FI" dirty="0" smtClean="0"/>
              <a:t> omia leluja ei tuoda päivähoitoon.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i-FI" sz="2400" dirty="0" smtClean="0"/>
              <a:t>Unilelun voi halutessaan tuoda</a:t>
            </a:r>
            <a:r>
              <a:rPr lang="fi-FI" dirty="0" smtClean="0"/>
              <a:t>. </a:t>
            </a:r>
            <a:r>
              <a:rPr lang="fi-FI" sz="2400" dirty="0" smtClean="0"/>
              <a:t>Unilelu on pestävä viikoittain kotona 60 asteessa. </a:t>
            </a:r>
          </a:p>
          <a:p>
            <a:r>
              <a:rPr lang="fi-FI" sz="2400" dirty="0" smtClean="0">
                <a:solidFill>
                  <a:srgbClr val="FF0000"/>
                </a:solidFill>
              </a:rPr>
              <a:t>Epidemia-ajan ulkopuolella </a:t>
            </a:r>
            <a:r>
              <a:rPr lang="fi-FI" sz="2400" dirty="0" smtClean="0"/>
              <a:t>tuodessasi helposti puhdistettavan lelun päivähoitoon: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i-FI" sz="2400" dirty="0" smtClean="0"/>
              <a:t>Puhdista se kotona ennen päivähoitoon tuomista ja uudelleen kotiin tuotaessa.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i-FI" sz="2400" dirty="0" smtClean="0"/>
              <a:t>Jos lelua ei voi pestä, sen käytöstä pois ottaminen 2-3 viikoksi vähentää taudin aiheuttajien määrää. </a:t>
            </a:r>
          </a:p>
          <a:p>
            <a:r>
              <a:rPr lang="fi-FI" sz="2400" dirty="0" smtClean="0"/>
              <a:t>Tutteja käytetään päivähoidossa vain päiväunien aikana.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i-FI" sz="2400" dirty="0" smtClean="0"/>
              <a:t>Tutit tulee nimikoida ja säilyttää muovirasiassa.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i-FI" sz="2400" dirty="0" smtClean="0"/>
              <a:t>Tutit tulee puhdistaa kotona keittämällä x2/vko. </a:t>
            </a:r>
            <a:endParaRPr lang="fi-FI" sz="2400" dirty="0"/>
          </a:p>
        </p:txBody>
      </p:sp>
    </p:spTree>
    <p:extLst>
      <p:ext uri="{BB962C8B-B14F-4D97-AF65-F5344CB8AC3E}">
        <p14:creationId xmlns:p14="http://schemas.microsoft.com/office/powerpoint/2010/main" val="35162331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Hampaiden harjaus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037456" y="0"/>
            <a:ext cx="8204199" cy="4351338"/>
          </a:xfrm>
        </p:spPr>
        <p:txBody>
          <a:bodyPr/>
          <a:lstStyle/>
          <a:p>
            <a:r>
              <a:rPr lang="fi-FI" dirty="0" smtClean="0"/>
              <a:t>Hampaat tulee pestä kotona aamuin illoin.</a:t>
            </a:r>
          </a:p>
          <a:p>
            <a:r>
              <a:rPr lang="fi-FI" dirty="0" smtClean="0"/>
              <a:t>Päivähoidossa hampaita ei pestä,  poikkeuksena vuorohoitopäiväkodissa yöpyvät lapset. 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5484185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WARKAUS">
      <a:dk1>
        <a:sysClr val="windowText" lastClr="000000"/>
      </a:dk1>
      <a:lt1>
        <a:sysClr val="window" lastClr="FFFFFF"/>
      </a:lt1>
      <a:dk2>
        <a:srgbClr val="58595B"/>
      </a:dk2>
      <a:lt2>
        <a:srgbClr val="E7E6E6"/>
      </a:lt2>
      <a:accent1>
        <a:srgbClr val="1DBCB8"/>
      </a:accent1>
      <a:accent2>
        <a:srgbClr val="F26A21"/>
      </a:accent2>
      <a:accent3>
        <a:srgbClr val="1BB24B"/>
      </a:accent3>
      <a:accent4>
        <a:srgbClr val="243C83"/>
      </a:accent4>
      <a:accent5>
        <a:srgbClr val="7F7F7F"/>
      </a:accent5>
      <a:accent6>
        <a:srgbClr val="BFBFBF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arkaus_Powerpoint_pohja" id="{564E6723-6AB0-4C25-834D-CB3B45F2F62F}" vid="{C2819009-7A68-4154-AA42-AE85C07CAB48}"/>
    </a:ext>
  </a:extLst>
</a:theme>
</file>

<file path=ppt/theme/theme2.xml><?xml version="1.0" encoding="utf-8"?>
<a:theme xmlns:a="http://schemas.openxmlformats.org/drawingml/2006/main" name="1_Office-teema">
  <a:themeElements>
    <a:clrScheme name="Varkauden markkinointi ja viestintä">
      <a:dk1>
        <a:sysClr val="windowText" lastClr="000000"/>
      </a:dk1>
      <a:lt1>
        <a:sysClr val="window" lastClr="FFFFFF"/>
      </a:lt1>
      <a:dk2>
        <a:srgbClr val="BEBEBE"/>
      </a:dk2>
      <a:lt2>
        <a:srgbClr val="E7E6E6"/>
      </a:lt2>
      <a:accent1>
        <a:srgbClr val="31B1C2"/>
      </a:accent1>
      <a:accent2>
        <a:srgbClr val="EE7E32"/>
      </a:accent2>
      <a:accent3>
        <a:srgbClr val="032F87"/>
      </a:accent3>
      <a:accent4>
        <a:srgbClr val="7E7E7E"/>
      </a:accent4>
      <a:accent5>
        <a:srgbClr val="404040"/>
      </a:accent5>
      <a:accent6>
        <a:srgbClr val="09AE10"/>
      </a:accent6>
      <a:hlink>
        <a:srgbClr val="7FD3DE"/>
      </a:hlink>
      <a:folHlink>
        <a:srgbClr val="954F72"/>
      </a:folHlink>
    </a:clrScheme>
    <a:fontScheme name="Varkauden viestintä ja markkinointi">
      <a:majorFont>
        <a:latin typeface="Tw Cen MT Condensed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arkaus_Powerpoint_pohja" id="{564E6723-6AB0-4C25-834D-CB3B45F2F62F}" vid="{C5A5FBB9-8B2D-4F80-84D2-C3B1574B8F49}"/>
    </a:ext>
  </a:extLst>
</a:theme>
</file>

<file path=ppt/theme/theme3.xml><?xml version="1.0" encoding="utf-8"?>
<a:theme xmlns:a="http://schemas.openxmlformats.org/drawingml/2006/main" name="2_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arkaus_Powerpoint_pohja" id="{564E6723-6AB0-4C25-834D-CB3B45F2F62F}" vid="{743E1ED0-6547-40D5-81DA-3D30B7DA1BFD}"/>
    </a:ext>
  </a:extLst>
</a:theme>
</file>

<file path=ppt/theme/theme4.xml><?xml version="1.0" encoding="utf-8"?>
<a:theme xmlns:a="http://schemas.openxmlformats.org/drawingml/2006/main" name="3_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arkaus_Powerpoint_pohja" id="{564E6723-6AB0-4C25-834D-CB3B45F2F62F}" vid="{E97CF770-DC58-4271-9DEE-9C50A3E61E1E}"/>
    </a:ext>
  </a:extLst>
</a:theme>
</file>

<file path=ppt/theme/theme5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Warkaus Powerpoint pohja</Template>
  <TotalTime>113</TotalTime>
  <Words>547</Words>
  <Application>Microsoft Office PowerPoint</Application>
  <PresentationFormat>Laajakuva</PresentationFormat>
  <Paragraphs>70</Paragraphs>
  <Slides>8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4</vt:i4>
      </vt:variant>
      <vt:variant>
        <vt:lpstr>Teema</vt:lpstr>
      </vt:variant>
      <vt:variant>
        <vt:i4>4</vt:i4>
      </vt:variant>
      <vt:variant>
        <vt:lpstr>Dian otsikot</vt:lpstr>
      </vt:variant>
      <vt:variant>
        <vt:i4>8</vt:i4>
      </vt:variant>
    </vt:vector>
  </HeadingPairs>
  <TitlesOfParts>
    <vt:vector size="16" baseType="lpstr">
      <vt:lpstr>Arial</vt:lpstr>
      <vt:lpstr>Calibri</vt:lpstr>
      <vt:lpstr>Tw Cen MT Condensed</vt:lpstr>
      <vt:lpstr>Wingdings</vt:lpstr>
      <vt:lpstr>Office-teema</vt:lpstr>
      <vt:lpstr>1_Office-teema</vt:lpstr>
      <vt:lpstr>2_Office-teema</vt:lpstr>
      <vt:lpstr>3_Office-teema</vt:lpstr>
      <vt:lpstr> Hygieniaohjeet päivähoidossa olevien lasten vanhemmille</vt:lpstr>
      <vt:lpstr>Miksi hygieniaohjeita?</vt:lpstr>
      <vt:lpstr>Käytännön toimet kotona: Käsihygienia</vt:lpstr>
      <vt:lpstr>Rokottaminen</vt:lpstr>
      <vt:lpstr>Lasten yleisimmät Infektiotaudit</vt:lpstr>
      <vt:lpstr>Lasten yleisimmät infektiosairaudet</vt:lpstr>
      <vt:lpstr>Omat lelut ja tutit päivähoidossa</vt:lpstr>
      <vt:lpstr>Hampaiden harjaus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Rosenberg Laura</dc:creator>
  <cp:lastModifiedBy>Puustinen Sari</cp:lastModifiedBy>
  <cp:revision>14</cp:revision>
  <cp:lastPrinted>2021-08-31T06:25:31Z</cp:lastPrinted>
  <dcterms:created xsi:type="dcterms:W3CDTF">2019-01-11T12:39:38Z</dcterms:created>
  <dcterms:modified xsi:type="dcterms:W3CDTF">2021-09-08T05:29:13Z</dcterms:modified>
</cp:coreProperties>
</file>