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85" r:id="rId3"/>
    <p:sldMasterId id="2147483703" r:id="rId4"/>
  </p:sldMasterIdLst>
  <p:notesMasterIdLst>
    <p:notesMasterId r:id="rId13"/>
  </p:notesMasterIdLst>
  <p:sldIdLst>
    <p:sldId id="369" r:id="rId5"/>
    <p:sldId id="371" r:id="rId6"/>
    <p:sldId id="372" r:id="rId7"/>
    <p:sldId id="373" r:id="rId8"/>
    <p:sldId id="374" r:id="rId9"/>
    <p:sldId id="377" r:id="rId10"/>
    <p:sldId id="375" r:id="rId11"/>
    <p:sldId id="376" r:id="rId12"/>
  </p:sldIdLst>
  <p:sldSz cx="12192000" cy="6858000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512"/>
    <a:srgbClr val="032F87"/>
    <a:srgbClr val="30B1C2"/>
    <a:srgbClr val="ED7D31"/>
    <a:srgbClr val="11A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885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5401366E-031F-45E3-81FC-2320B578AD96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6EEC675-8DA1-49A2-A038-33AA5229C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312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0" y="-16942"/>
            <a:ext cx="12192000" cy="6874942"/>
          </a:xfrm>
          <a:prstGeom prst="rect">
            <a:avLst/>
          </a:prstGeom>
          <a:solidFill>
            <a:srgbClr val="30B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30B1C2"/>
              </a:solidFill>
            </a:endParaRP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118" y="6258808"/>
            <a:ext cx="1723498" cy="51116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E57C81-43C1-4771-A04F-5452CBB2CB37}" type="datetimeFigureOut">
              <a:rPr lang="fi-FI" smtClean="0"/>
              <a:pPr/>
              <a:t>8.9.2021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0771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6"/>
          <p:cNvSpPr txBox="1">
            <a:spLocks/>
          </p:cNvSpPr>
          <p:nvPr userDrawn="1"/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16" y="6242261"/>
            <a:ext cx="1615779" cy="47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6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-16942"/>
            <a:ext cx="12192000" cy="6874942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E57C81-43C1-4771-A04F-5452CBB2CB37}" type="datetimeFigureOut">
              <a:rPr lang="fi-FI" smtClean="0"/>
              <a:pPr/>
              <a:t>8.9.2021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118" y="6258808"/>
            <a:ext cx="1723498" cy="51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86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-25417"/>
            <a:ext cx="2954867" cy="312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734" y="365125"/>
            <a:ext cx="2514600" cy="24204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49600" y="1825625"/>
            <a:ext cx="820419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11667" y="6356350"/>
            <a:ext cx="62653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30653"/>
            <a:ext cx="1654920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22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 userDrawn="1"/>
        </p:nvSpPr>
        <p:spPr>
          <a:xfrm>
            <a:off x="0" y="-16942"/>
            <a:ext cx="2954867" cy="312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73667"/>
            <a:ext cx="6172200" cy="48873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7934" y="3928534"/>
            <a:ext cx="2556934" cy="1940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194734" y="365125"/>
            <a:ext cx="2514600" cy="24204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30653"/>
            <a:ext cx="1654920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3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15" y="6239360"/>
            <a:ext cx="1615779" cy="47921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 txBox="1">
            <a:spLocks/>
          </p:cNvSpPr>
          <p:nvPr userDrawn="1"/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49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6"/>
          <p:cNvSpPr txBox="1">
            <a:spLocks/>
          </p:cNvSpPr>
          <p:nvPr userDrawn="1"/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15" y="6239360"/>
            <a:ext cx="1615779" cy="47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D2BDF-8006-420A-BD23-8A8E760A33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67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-16942"/>
            <a:ext cx="12192000" cy="6874942"/>
          </a:xfrm>
          <a:prstGeom prst="rect">
            <a:avLst/>
          </a:prstGeom>
          <a:solidFill>
            <a:srgbClr val="11A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E57C81-43C1-4771-A04F-5452CBB2CB37}" type="datetimeFigureOut">
              <a:rPr lang="fi-FI" smtClean="0"/>
              <a:pPr/>
              <a:t>8.9.2021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118" y="6258808"/>
            <a:ext cx="1723498" cy="51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830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0" y="-25416"/>
            <a:ext cx="2954867" cy="3124200"/>
          </a:xfrm>
          <a:prstGeom prst="rect">
            <a:avLst/>
          </a:prstGeom>
          <a:solidFill>
            <a:srgbClr val="11A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734" y="365125"/>
            <a:ext cx="2514600" cy="24204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49600" y="1825625"/>
            <a:ext cx="820419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11667" y="6356350"/>
            <a:ext cx="62653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30653"/>
            <a:ext cx="1654920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80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>
            <a:off x="0" y="-25416"/>
            <a:ext cx="2954867" cy="3124200"/>
          </a:xfrm>
          <a:prstGeom prst="rect">
            <a:avLst/>
          </a:prstGeom>
          <a:solidFill>
            <a:srgbClr val="11A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73667"/>
            <a:ext cx="6172200" cy="48873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7934" y="3928534"/>
            <a:ext cx="2556934" cy="1940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194734" y="365125"/>
            <a:ext cx="2514600" cy="24204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30653"/>
            <a:ext cx="1654920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-16942"/>
            <a:ext cx="2954867" cy="3124200"/>
          </a:xfrm>
          <a:prstGeom prst="rect">
            <a:avLst/>
          </a:prstGeom>
          <a:solidFill>
            <a:srgbClr val="30B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734" y="365125"/>
            <a:ext cx="2514600" cy="24204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49600" y="1825625"/>
            <a:ext cx="820419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11667" y="6356350"/>
            <a:ext cx="62653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30653"/>
            <a:ext cx="1654920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71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14" y="6239361"/>
            <a:ext cx="1615779" cy="47921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 txBox="1">
            <a:spLocks/>
          </p:cNvSpPr>
          <p:nvPr userDrawn="1"/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0461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6"/>
          <p:cNvSpPr txBox="1">
            <a:spLocks/>
          </p:cNvSpPr>
          <p:nvPr userDrawn="1"/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15" y="6239360"/>
            <a:ext cx="1615779" cy="47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0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-16942"/>
            <a:ext cx="2954867" cy="3124200"/>
          </a:xfrm>
          <a:prstGeom prst="rect">
            <a:avLst/>
          </a:prstGeom>
          <a:solidFill>
            <a:srgbClr val="30B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73667"/>
            <a:ext cx="6172200" cy="48873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7934" y="3928534"/>
            <a:ext cx="2556934" cy="1940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194734" y="365125"/>
            <a:ext cx="2514600" cy="24204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30653"/>
            <a:ext cx="1654920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 txBox="1">
            <a:spLocks/>
          </p:cNvSpPr>
          <p:nvPr userDrawn="1"/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16" y="6241604"/>
            <a:ext cx="1617995" cy="47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4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6"/>
          <p:cNvSpPr txBox="1">
            <a:spLocks/>
          </p:cNvSpPr>
          <p:nvPr userDrawn="1"/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16" y="6241604"/>
            <a:ext cx="1617995" cy="47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8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-16942"/>
            <a:ext cx="12192000" cy="6874942"/>
          </a:xfrm>
          <a:prstGeom prst="rect">
            <a:avLst/>
          </a:prstGeom>
          <a:solidFill>
            <a:srgbClr val="03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E57C81-43C1-4771-A04F-5452CBB2CB37}" type="datetimeFigureOut">
              <a:rPr lang="fi-FI" smtClean="0"/>
              <a:pPr/>
              <a:t>8.9.2021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118" y="6258808"/>
            <a:ext cx="1723498" cy="51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5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-25417"/>
            <a:ext cx="2954867" cy="3124200"/>
          </a:xfrm>
          <a:prstGeom prst="rect">
            <a:avLst/>
          </a:prstGeom>
          <a:solidFill>
            <a:srgbClr val="03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734" y="365125"/>
            <a:ext cx="2514600" cy="24204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49600" y="1825625"/>
            <a:ext cx="820419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11667" y="6356350"/>
            <a:ext cx="62653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30653"/>
            <a:ext cx="1654920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 userDrawn="1"/>
        </p:nvSpPr>
        <p:spPr>
          <a:xfrm>
            <a:off x="0" y="-16942"/>
            <a:ext cx="2954867" cy="3124200"/>
          </a:xfrm>
          <a:prstGeom prst="rect">
            <a:avLst/>
          </a:prstGeom>
          <a:solidFill>
            <a:srgbClr val="03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32F87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73667"/>
            <a:ext cx="6172200" cy="48873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7934" y="3928534"/>
            <a:ext cx="2556934" cy="1940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194734" y="365125"/>
            <a:ext cx="2514600" cy="24204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30653"/>
            <a:ext cx="1654920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16" y="6242261"/>
            <a:ext cx="1615779" cy="47921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 txBox="1">
            <a:spLocks/>
          </p:cNvSpPr>
          <p:nvPr userDrawn="1"/>
        </p:nvSpPr>
        <p:spPr>
          <a:xfrm>
            <a:off x="211664" y="6356350"/>
            <a:ext cx="626536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ED2BDF-8006-420A-BD23-8A8E760A33E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621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66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605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02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3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57C81-43C1-4771-A04F-5452CBB2CB37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50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l.f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r>
              <a:rPr lang="fi-FI" dirty="0"/>
              <a:t>H</a:t>
            </a:r>
            <a:r>
              <a:rPr lang="fi-FI" dirty="0" smtClean="0"/>
              <a:t>ygieniaohjeet päivähoidossa olevien lasten vanhemmille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Laatija :hygieniahoitaja Päivi Koponen</a:t>
            </a:r>
          </a:p>
          <a:p>
            <a:r>
              <a:rPr lang="fi-FI" dirty="0" smtClean="0"/>
              <a:t>Hyväksyjä: tartuntatautilääkäri Irina Ragozina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832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hygieniaohjeita?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27872" y="0"/>
            <a:ext cx="8325927" cy="6176963"/>
          </a:xfrm>
        </p:spPr>
        <p:txBody>
          <a:bodyPr/>
          <a:lstStyle/>
          <a:p>
            <a:r>
              <a:rPr lang="fi-FI" sz="2400" dirty="0" smtClean="0"/>
              <a:t>Erilaiset infektiot ovat alle kouluikäisten lasten yleisin terveysongelma. Päiväkodissa olevat lapset sairastavat keskimäärin enemmän kuin perhepäivähoidossa tai kotona olevat lapset. Hygieniaa tehostamalla pystytään kuitenkin vähentämään infektioiden esiintymistä. </a:t>
            </a:r>
          </a:p>
          <a:p>
            <a:r>
              <a:rPr lang="fi-FI" sz="2400" dirty="0" smtClean="0"/>
              <a:t>Taudin aiheuttajat tarttuvat henkilöstöstä toiseen tavallisesti hengitysteiden välityksellä, mutta myös suurelta osin käsien välityksellä. Useat taudit tarttuvat jo ennen niiden puhkeamista. </a:t>
            </a:r>
          </a:p>
          <a:p>
            <a:r>
              <a:rPr lang="fi-FI" sz="2400" dirty="0" smtClean="0"/>
              <a:t>Kotien ja varhaiskasvatuksen yhteinen tavoite on edistää lapsen kokonaisvaltaista terveyttä ja hyvinvointia, kasvua ja kehittymistä. Tehostetun arkihygienian myötä saadaan vähennettyä päivähoidossa olevien lasten tartuntatauteja ja samalla antibioottien tarvetta. </a:t>
            </a:r>
          </a:p>
          <a:p>
            <a:pPr marL="0" indent="0">
              <a:buNone/>
            </a:pPr>
            <a:r>
              <a:rPr lang="fi-FI" sz="2400" dirty="0" smtClean="0"/>
              <a:t>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87281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Käytännön toimet kotona:</a:t>
            </a:r>
            <a:br>
              <a:rPr lang="fi-FI" dirty="0" smtClean="0"/>
            </a:br>
            <a:r>
              <a:rPr lang="fi-FI" dirty="0" smtClean="0"/>
              <a:t>Käsihygienia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76113" y="0"/>
            <a:ext cx="8213781" cy="6858000"/>
          </a:xfrm>
        </p:spPr>
        <p:txBody>
          <a:bodyPr/>
          <a:lstStyle/>
          <a:p>
            <a:pPr marL="0" indent="0" algn="ctr">
              <a:buNone/>
            </a:pPr>
            <a:r>
              <a:rPr lang="fi-FI" sz="2400" b="1" u="sng" dirty="0" smtClean="0"/>
              <a:t>Käsienpesutekniikka (opetetaan/ohjataan lapselle)</a:t>
            </a:r>
          </a:p>
          <a:p>
            <a:r>
              <a:rPr lang="fi-FI" sz="2400" dirty="0" smtClean="0"/>
              <a:t>Käytä juoksevaa vettä ja nestemäistä saippuaa.</a:t>
            </a:r>
          </a:p>
          <a:p>
            <a:r>
              <a:rPr lang="fi-FI" sz="2400" dirty="0" smtClean="0"/>
              <a:t>Kastele kädet ennen nestesaippuan annostelua.</a:t>
            </a:r>
          </a:p>
          <a:p>
            <a:r>
              <a:rPr lang="fi-FI" sz="2400" dirty="0" smtClean="0"/>
              <a:t>Pese kädet aina pesunesteellä, ei pelkästään vedellä.</a:t>
            </a:r>
          </a:p>
          <a:p>
            <a:r>
              <a:rPr lang="fi-FI" sz="2400" dirty="0" smtClean="0"/>
              <a:t>Hankaa käsiä joka puolelta vähintään 15 sekunnin ajan pesten sormien välit, kämmenet, sormien päät, käden päälliset, peukalot ja ranteet.</a:t>
            </a:r>
          </a:p>
          <a:p>
            <a:r>
              <a:rPr lang="fi-FI" sz="2400" dirty="0" smtClean="0"/>
              <a:t>Huuhtele juoksevan veden alla ja kuivaa.</a:t>
            </a:r>
          </a:p>
          <a:p>
            <a:pPr marL="0" indent="0" algn="ctr">
              <a:buNone/>
            </a:pPr>
            <a:r>
              <a:rPr lang="fi-FI" sz="2400" b="1" u="sng" dirty="0" smtClean="0"/>
              <a:t>Lasten kädet tulee pestä:</a:t>
            </a:r>
          </a:p>
          <a:p>
            <a:r>
              <a:rPr lang="fi-FI" sz="2400" dirty="0" smtClean="0"/>
              <a:t>Päivähoitoon tullessa sekä tullessa päivähoidosta kotiin</a:t>
            </a:r>
          </a:p>
          <a:p>
            <a:r>
              <a:rPr lang="fi-FI" sz="2400" dirty="0" smtClean="0"/>
              <a:t>WC:ssä käynnin jälkeen.</a:t>
            </a:r>
          </a:p>
          <a:p>
            <a:r>
              <a:rPr lang="fi-FI" sz="2400" dirty="0" smtClean="0"/>
              <a:t>Ruokailua ennen.</a:t>
            </a:r>
          </a:p>
          <a:p>
            <a:r>
              <a:rPr lang="fi-FI" sz="2400" dirty="0" smtClean="0"/>
              <a:t>Nenän niistämisen, yskimisen ja aivastamisen jälkeen.</a:t>
            </a:r>
          </a:p>
          <a:p>
            <a:r>
              <a:rPr lang="fi-FI" sz="2400" dirty="0" smtClean="0"/>
              <a:t>Ulkoilun jälkeen.</a:t>
            </a:r>
          </a:p>
          <a:p>
            <a:pPr marL="0" indent="0">
              <a:buNone/>
            </a:pPr>
            <a:r>
              <a:rPr lang="fi-FI" sz="2400" dirty="0" smtClean="0"/>
              <a:t>PIDÄ LAPSEN KYNNET LYHYINÄ! VÄLTÄ KYNSILAKKAA hoitoon tullessa.</a:t>
            </a:r>
          </a:p>
          <a:p>
            <a:pPr marL="0" indent="0">
              <a:buNone/>
            </a:pPr>
            <a:endParaRPr lang="fi-FI" sz="24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840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Rokottaminen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94324" y="0"/>
            <a:ext cx="8204199" cy="4351338"/>
          </a:xfrm>
        </p:spPr>
        <p:txBody>
          <a:bodyPr/>
          <a:lstStyle/>
          <a:p>
            <a:r>
              <a:rPr lang="fi-FI" dirty="0" smtClean="0"/>
              <a:t>Rokottamisen avulla on onnistuttu vähentämään infektioiden esiintyvyyttä. Rokottamisen tavoitteena on saada ihminen vastustuskykyiseksi taudinaiheuttajaa kohtaan. Suomalaisesta yleisestä rokotusohjelmasta vastaa </a:t>
            </a:r>
            <a:r>
              <a:rPr lang="fi-FI" dirty="0" err="1" smtClean="0"/>
              <a:t>sosiaali</a:t>
            </a:r>
            <a:r>
              <a:rPr lang="fi-FI" dirty="0" smtClean="0"/>
              <a:t>-ja terveysministeriö. Rokotusohjelman löydätte terveyden ja hyvinvoinnin laitoksen nettisivuilta (</a:t>
            </a:r>
            <a:r>
              <a:rPr lang="fi-FI" dirty="0" smtClean="0">
                <a:hlinkClick r:id="rId2"/>
              </a:rPr>
              <a:t>www.thl.fi</a:t>
            </a:r>
            <a:r>
              <a:rPr lang="fi-FI" dirty="0" smtClean="0"/>
              <a:t>) Matkailuun liittyvistä rokotteista suosittelemme ottamaan yhteyttä lastenneuvolaan.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825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Lasten yleisimmät Infektiotaudit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749789"/>
              </p:ext>
            </p:extLst>
          </p:nvPr>
        </p:nvGraphicFramePr>
        <p:xfrm>
          <a:off x="3009900" y="0"/>
          <a:ext cx="8024814" cy="710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2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INFEKTIO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ERISTÄMISAIKA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Enterorokko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 eristystä. Yksi kuumeeton vuorokausi</a:t>
                      </a:r>
                      <a:r>
                        <a:rPr lang="fi-FI" baseline="0" dirty="0" smtClean="0"/>
                        <a:t> kotona.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Hengitysteiden</a:t>
                      </a:r>
                      <a:r>
                        <a:rPr lang="fi-FI" baseline="0" dirty="0" smtClean="0"/>
                        <a:t> virusinfektiot (ei korona) sekä influenssa.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</a:t>
                      </a:r>
                      <a:r>
                        <a:rPr lang="fi-FI" baseline="0" dirty="0" smtClean="0"/>
                        <a:t> eristystä. Yksi kuumeeton vuorokausi kotona.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Korona-virus.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14 vrk karanteeni.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Hinkuyskä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Eristysaika 5vrk. antibioottihoidon aloituksesta.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Kihomato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 eristystä. Päiväkotiin hoitoa seuraavana päivänä.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030">
                <a:tc>
                  <a:txBody>
                    <a:bodyPr/>
                    <a:lstStyle/>
                    <a:p>
                      <a:r>
                        <a:rPr lang="fi-FI" dirty="0" smtClean="0"/>
                        <a:t>Korvatulehdus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 eristystä. Jos kuumetta, yksi kuumeeton</a:t>
                      </a:r>
                      <a:r>
                        <a:rPr lang="fi-FI" baseline="0" dirty="0" smtClean="0"/>
                        <a:t> vuorokausi kotona.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Märkärupi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Eristys 24 tuntia suun kautta otettavan, 48 tuntia paikallisen antibioottihoidon aloittamisesta.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Nielurisatulehdus (Angiina ja virustulehdukset)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 vuorokauden lääkityksen aloittamisesta, ei tartuntavaaraa,</a:t>
                      </a:r>
                      <a:r>
                        <a:rPr lang="fi-FI" baseline="0" dirty="0" smtClean="0"/>
                        <a:t> kotihoito voinnin mukaan (yleensä 3vrk.)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Ripuli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Oireiden ajan.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Vesirokko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 vuorokautta rakkuloiden ilmaantumisesta tai kunnes kaikki ruvet ovat kuivia.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63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Lasten yleisimmät infektiosairaudet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585427"/>
              </p:ext>
            </p:extLst>
          </p:nvPr>
        </p:nvGraphicFramePr>
        <p:xfrm>
          <a:off x="3011577" y="83090"/>
          <a:ext cx="802481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2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Syyhy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24 tuntia hoidon päättymisen jälkeen.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Silmätulehdus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 eristystä.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Parvorokko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 eristystä. Yksi kuumeeton vuorokausi kotona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3666227" y="2333046"/>
            <a:ext cx="6533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Sairaan lapsen paikka on kotona.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Anna lapsen toipua kotona siihen asti, että hän on kuumeeton ja jaksaa olla päiväkodin normaaleissa toiminnoissa mukana.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Jos lapsi sairastuu kesken päivän, pyydämme vanhempia hakemaan hänet kotiin lepäämään.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Sairauden alkuvaiheessa tarttuvuus toisiin lapsiin on kaikkein suurinta ja lapsen poisjäänti tässä vaiheessa päivähoidosta vähentää muiden lasten sairastumista.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188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Omat lelut ja tutit päivähoidossa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3019246" y="-1"/>
            <a:ext cx="8248290" cy="6176513"/>
          </a:xfrm>
        </p:spPr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Epidemia-aikaan</a:t>
            </a:r>
            <a:r>
              <a:rPr lang="fi-FI" dirty="0" smtClean="0"/>
              <a:t> omia leluja ei tuoda päivähoitoon.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 smtClean="0"/>
              <a:t>Unilelun voi halutessaan tuoda</a:t>
            </a:r>
            <a:r>
              <a:rPr lang="fi-FI" dirty="0" smtClean="0"/>
              <a:t>. </a:t>
            </a:r>
            <a:r>
              <a:rPr lang="fi-FI" sz="2400" dirty="0" smtClean="0"/>
              <a:t>Unilelu on pestävä viikoittain kotona 60 asteessa. </a:t>
            </a:r>
          </a:p>
          <a:p>
            <a:r>
              <a:rPr lang="fi-FI" sz="2400" dirty="0" smtClean="0">
                <a:solidFill>
                  <a:srgbClr val="FF0000"/>
                </a:solidFill>
              </a:rPr>
              <a:t>Epidemia-ajan ulkopuolella </a:t>
            </a:r>
            <a:r>
              <a:rPr lang="fi-FI" sz="2400" dirty="0" smtClean="0"/>
              <a:t>tuodessasi helposti puhdistettavan lelun päivähoitoon: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 smtClean="0"/>
              <a:t>Puhdista se kotona ennen päivähoitoon tuomista ja uudelleen kotiin tuotaessa.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 smtClean="0"/>
              <a:t>Jos lelua ei voi pestä, sen käytöstä pois ottaminen 2-3 viikoksi vähentää taudin aiheuttajien määrää. </a:t>
            </a:r>
          </a:p>
          <a:p>
            <a:r>
              <a:rPr lang="fi-FI" sz="2400" dirty="0" smtClean="0"/>
              <a:t>Tutteja käytetään päivähoidossa vain päiväunien aikana.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 smtClean="0"/>
              <a:t>Tutit tulee nimikoida ja säilyttää muovirasiassa.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 smtClean="0"/>
              <a:t>Tutit tulee puhdistaa kotona keittämällä x2/vko.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16233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Hampaiden harjaus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37456" y="0"/>
            <a:ext cx="8204199" cy="4351338"/>
          </a:xfrm>
        </p:spPr>
        <p:txBody>
          <a:bodyPr/>
          <a:lstStyle/>
          <a:p>
            <a:r>
              <a:rPr lang="fi-FI" dirty="0" smtClean="0"/>
              <a:t>Hampaat tulee pestä kotona aamuin illoin.</a:t>
            </a:r>
          </a:p>
          <a:p>
            <a:r>
              <a:rPr lang="fi-FI" dirty="0" smtClean="0"/>
              <a:t>Päivähoidossa hampaita ei pestä,  poikkeuksena vuorohoitopäiväkodissa yöpyvät lapset.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841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WARKAUS">
      <a:dk1>
        <a:sysClr val="windowText" lastClr="000000"/>
      </a:dk1>
      <a:lt1>
        <a:sysClr val="window" lastClr="FFFFFF"/>
      </a:lt1>
      <a:dk2>
        <a:srgbClr val="58595B"/>
      </a:dk2>
      <a:lt2>
        <a:srgbClr val="E7E6E6"/>
      </a:lt2>
      <a:accent1>
        <a:srgbClr val="1DBCB8"/>
      </a:accent1>
      <a:accent2>
        <a:srgbClr val="F26A21"/>
      </a:accent2>
      <a:accent3>
        <a:srgbClr val="1BB24B"/>
      </a:accent3>
      <a:accent4>
        <a:srgbClr val="243C83"/>
      </a:accent4>
      <a:accent5>
        <a:srgbClr val="7F7F7F"/>
      </a:accent5>
      <a:accent6>
        <a:srgbClr val="BFBFB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rkaus_Powerpoint_pohja" id="{564E6723-6AB0-4C25-834D-CB3B45F2F62F}" vid="{C2819009-7A68-4154-AA42-AE85C07CAB48}"/>
    </a:ext>
  </a:extLst>
</a:theme>
</file>

<file path=ppt/theme/theme2.xml><?xml version="1.0" encoding="utf-8"?>
<a:theme xmlns:a="http://schemas.openxmlformats.org/drawingml/2006/main" name="1_Office-teema">
  <a:themeElements>
    <a:clrScheme name="Varkauden markkinointi ja viestintä">
      <a:dk1>
        <a:sysClr val="windowText" lastClr="000000"/>
      </a:dk1>
      <a:lt1>
        <a:sysClr val="window" lastClr="FFFFFF"/>
      </a:lt1>
      <a:dk2>
        <a:srgbClr val="BEBEBE"/>
      </a:dk2>
      <a:lt2>
        <a:srgbClr val="E7E6E6"/>
      </a:lt2>
      <a:accent1>
        <a:srgbClr val="31B1C2"/>
      </a:accent1>
      <a:accent2>
        <a:srgbClr val="EE7E32"/>
      </a:accent2>
      <a:accent3>
        <a:srgbClr val="032F87"/>
      </a:accent3>
      <a:accent4>
        <a:srgbClr val="7E7E7E"/>
      </a:accent4>
      <a:accent5>
        <a:srgbClr val="404040"/>
      </a:accent5>
      <a:accent6>
        <a:srgbClr val="09AE10"/>
      </a:accent6>
      <a:hlink>
        <a:srgbClr val="7FD3DE"/>
      </a:hlink>
      <a:folHlink>
        <a:srgbClr val="954F72"/>
      </a:folHlink>
    </a:clrScheme>
    <a:fontScheme name="Varkauden viestintä ja markkinointi">
      <a:majorFont>
        <a:latin typeface="Tw Cen MT Condense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rkaus_Powerpoint_pohja" id="{564E6723-6AB0-4C25-834D-CB3B45F2F62F}" vid="{C5A5FBB9-8B2D-4F80-84D2-C3B1574B8F49}"/>
    </a:ext>
  </a:extLst>
</a:theme>
</file>

<file path=ppt/theme/theme3.xml><?xml version="1.0" encoding="utf-8"?>
<a:theme xmlns:a="http://schemas.openxmlformats.org/drawingml/2006/main" name="2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rkaus_Powerpoint_pohja" id="{564E6723-6AB0-4C25-834D-CB3B45F2F62F}" vid="{743E1ED0-6547-40D5-81DA-3D30B7DA1BFD}"/>
    </a:ext>
  </a:extLst>
</a:theme>
</file>

<file path=ppt/theme/theme4.xml><?xml version="1.0" encoding="utf-8"?>
<a:theme xmlns:a="http://schemas.openxmlformats.org/drawingml/2006/main" name="3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rkaus_Powerpoint_pohja" id="{564E6723-6AB0-4C25-834D-CB3B45F2F62F}" vid="{E97CF770-DC58-4271-9DEE-9C50A3E61E1E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Warkaus Powerpoint pohja</Template>
  <TotalTime>113</TotalTime>
  <Words>547</Words>
  <Application>Microsoft Office PowerPoint</Application>
  <PresentationFormat>Laajakuva</PresentationFormat>
  <Paragraphs>70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Arial</vt:lpstr>
      <vt:lpstr>Calibri</vt:lpstr>
      <vt:lpstr>Tw Cen MT Condensed</vt:lpstr>
      <vt:lpstr>Wingdings</vt:lpstr>
      <vt:lpstr>Office-teema</vt:lpstr>
      <vt:lpstr>1_Office-teema</vt:lpstr>
      <vt:lpstr>2_Office-teema</vt:lpstr>
      <vt:lpstr>3_Office-teema</vt:lpstr>
      <vt:lpstr> Hygieniaohjeet päivähoidossa olevien lasten vanhemmille</vt:lpstr>
      <vt:lpstr>Miksi hygieniaohjeita?</vt:lpstr>
      <vt:lpstr>Käytännön toimet kotona: Käsihygienia</vt:lpstr>
      <vt:lpstr>Rokottaminen</vt:lpstr>
      <vt:lpstr>Lasten yleisimmät Infektiotaudit</vt:lpstr>
      <vt:lpstr>Lasten yleisimmät infektiosairaudet</vt:lpstr>
      <vt:lpstr>Omat lelut ja tutit päivähoidossa</vt:lpstr>
      <vt:lpstr>Hampaiden harjaus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Rosenberg Laura</dc:creator>
  <cp:lastModifiedBy>Puustinen Sari</cp:lastModifiedBy>
  <cp:revision>14</cp:revision>
  <cp:lastPrinted>2021-08-31T06:25:31Z</cp:lastPrinted>
  <dcterms:created xsi:type="dcterms:W3CDTF">2019-01-11T12:39:38Z</dcterms:created>
  <dcterms:modified xsi:type="dcterms:W3CDTF">2021-09-08T05:29:13Z</dcterms:modified>
</cp:coreProperties>
</file>