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Taul1!$A$2:$A$12</c:f>
              <c:strCache>
                <c:ptCount val="11"/>
                <c:pt idx="0">
                  <c:v>Sähköiset sisällöt ja oppimisympäristöt</c:v>
                </c:pt>
                <c:pt idx="1">
                  <c:v>Sähköinen viestintä</c:v>
                </c:pt>
                <c:pt idx="2">
                  <c:v>Tiedonhaku- ja hallinta</c:v>
                </c:pt>
                <c:pt idx="3">
                  <c:v>Mobiililaitteet</c:v>
                </c:pt>
                <c:pt idx="4">
                  <c:v>Tietotekniikan perustaidot</c:v>
                </c:pt>
                <c:pt idx="5">
                  <c:v>Tietoturva ja tietosuoja</c:v>
                </c:pt>
                <c:pt idx="6">
                  <c:v>Ääni, video ja kuva</c:v>
                </c:pt>
                <c:pt idx="7">
                  <c:v>Esitystekniikan opetuskäyttö</c:v>
                </c:pt>
                <c:pt idx="8">
                  <c:v>Tietoyhteiskuntataidot ja mediakasvatus</c:v>
                </c:pt>
                <c:pt idx="9">
                  <c:v>Ohjelmointi</c:v>
                </c:pt>
                <c:pt idx="10">
                  <c:v>Videovälitteinen opetus</c:v>
                </c:pt>
              </c:strCache>
            </c:strRef>
          </c:cat>
          <c:val>
            <c:numRef>
              <c:f>Taul1!$B$2:$B$12</c:f>
              <c:numCache>
                <c:formatCode>General</c:formatCode>
                <c:ptCount val="11"/>
                <c:pt idx="0">
                  <c:v>93.5</c:v>
                </c:pt>
                <c:pt idx="1">
                  <c:v>67.400000000000006</c:v>
                </c:pt>
                <c:pt idx="2">
                  <c:v>67.400000000000006</c:v>
                </c:pt>
                <c:pt idx="3">
                  <c:v>65.2</c:v>
                </c:pt>
                <c:pt idx="4">
                  <c:v>63</c:v>
                </c:pt>
                <c:pt idx="5">
                  <c:v>60.9</c:v>
                </c:pt>
                <c:pt idx="6">
                  <c:v>58.7</c:v>
                </c:pt>
                <c:pt idx="7">
                  <c:v>56.5</c:v>
                </c:pt>
                <c:pt idx="8">
                  <c:v>52.2</c:v>
                </c:pt>
                <c:pt idx="9">
                  <c:v>50</c:v>
                </c:pt>
                <c:pt idx="10">
                  <c:v>32.6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71039160"/>
        <c:axId val="171039552"/>
      </c:barChart>
      <c:catAx>
        <c:axId val="171039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FI"/>
          </a:p>
        </c:txPr>
        <c:crossAx val="171039552"/>
        <c:crosses val="autoZero"/>
        <c:auto val="1"/>
        <c:lblAlgn val="ctr"/>
        <c:lblOffset val="100"/>
        <c:noMultiLvlLbl val="0"/>
      </c:catAx>
      <c:valAx>
        <c:axId val="171039552"/>
        <c:scaling>
          <c:orientation val="minMax"/>
        </c:scaling>
        <c:delete val="0"/>
        <c:axPos val="b"/>
        <c:majorGridlines>
          <c:spPr>
            <a:ln w="19050" cap="flat" cmpd="sng" algn="ctr">
              <a:solidFill>
                <a:schemeClr val="dk1"/>
              </a:solidFill>
              <a:prstDash val="solid"/>
              <a:miter lim="800000"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FI"/>
          </a:p>
        </c:txPr>
        <c:crossAx val="171039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EBA5-E389-40C3-94D2-BCD41353BF19}" type="datetimeFigureOut">
              <a:rPr lang="sv-FI" smtClean="0"/>
              <a:t>1.2.2016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B6F1E-94A1-4E1E-B8D9-80731848A42F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574028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EBA5-E389-40C3-94D2-BCD41353BF19}" type="datetimeFigureOut">
              <a:rPr lang="sv-FI" smtClean="0"/>
              <a:t>1.2.2016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B6F1E-94A1-4E1E-B8D9-80731848A42F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902781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EBA5-E389-40C3-94D2-BCD41353BF19}" type="datetimeFigureOut">
              <a:rPr lang="sv-FI" smtClean="0"/>
              <a:t>1.2.2016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B6F1E-94A1-4E1E-B8D9-80731848A42F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79170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EBA5-E389-40C3-94D2-BCD41353BF19}" type="datetimeFigureOut">
              <a:rPr lang="sv-FI" smtClean="0"/>
              <a:t>1.2.2016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B6F1E-94A1-4E1E-B8D9-80731848A42F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02022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EBA5-E389-40C3-94D2-BCD41353BF19}" type="datetimeFigureOut">
              <a:rPr lang="sv-FI" smtClean="0"/>
              <a:t>1.2.2016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B6F1E-94A1-4E1E-B8D9-80731848A42F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268326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EBA5-E389-40C3-94D2-BCD41353BF19}" type="datetimeFigureOut">
              <a:rPr lang="sv-FI" smtClean="0"/>
              <a:t>1.2.2016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B6F1E-94A1-4E1E-B8D9-80731848A42F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5582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EBA5-E389-40C3-94D2-BCD41353BF19}" type="datetimeFigureOut">
              <a:rPr lang="sv-FI" smtClean="0"/>
              <a:t>1.2.2016</a:t>
            </a:fld>
            <a:endParaRPr lang="sv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B6F1E-94A1-4E1E-B8D9-80731848A42F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833049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EBA5-E389-40C3-94D2-BCD41353BF19}" type="datetimeFigureOut">
              <a:rPr lang="sv-FI" smtClean="0"/>
              <a:t>1.2.2016</a:t>
            </a:fld>
            <a:endParaRPr lang="sv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B6F1E-94A1-4E1E-B8D9-80731848A42F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018918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EBA5-E389-40C3-94D2-BCD41353BF19}" type="datetimeFigureOut">
              <a:rPr lang="sv-FI" smtClean="0"/>
              <a:t>1.2.2016</a:t>
            </a:fld>
            <a:endParaRPr lang="sv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B6F1E-94A1-4E1E-B8D9-80731848A42F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256290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EBA5-E389-40C3-94D2-BCD41353BF19}" type="datetimeFigureOut">
              <a:rPr lang="sv-FI" smtClean="0"/>
              <a:t>1.2.2016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B6F1E-94A1-4E1E-B8D9-80731848A42F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859014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EBA5-E389-40C3-94D2-BCD41353BF19}" type="datetimeFigureOut">
              <a:rPr lang="sv-FI" smtClean="0"/>
              <a:t>1.2.2016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B6F1E-94A1-4E1E-B8D9-80731848A42F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677155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7EBA5-E389-40C3-94D2-BCD41353BF19}" type="datetimeFigureOut">
              <a:rPr lang="sv-FI" smtClean="0"/>
              <a:t>1.2.2016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B6F1E-94A1-4E1E-B8D9-80731848A42F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16826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Opeka</a:t>
            </a:r>
            <a:r>
              <a:rPr lang="fi-FI" dirty="0" smtClean="0"/>
              <a:t>-kyselyn tulokset</a:t>
            </a:r>
            <a:endParaRPr lang="sv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409919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Osallistuminen</a:t>
            </a:r>
            <a:br>
              <a:rPr lang="fi-FI" dirty="0"/>
            </a:br>
            <a:r>
              <a:rPr lang="fi-FI" sz="2700" b="1" dirty="0"/>
              <a:t>51 0pettajaa 8 koulua (vertailuaineisto 4125 opettajaa</a:t>
            </a:r>
            <a:r>
              <a:rPr lang="fi-FI" sz="2700" b="1" dirty="0" smtClean="0"/>
              <a:t>) 35%</a:t>
            </a:r>
            <a:r>
              <a:rPr lang="fi-FI" sz="2700" b="1" dirty="0"/>
              <a:t/>
            </a:r>
            <a:br>
              <a:rPr lang="fi-FI" sz="2700" b="1" dirty="0"/>
            </a:br>
            <a:endParaRPr lang="sv-FI" sz="2700" b="1" dirty="0"/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154642"/>
              </p:ext>
            </p:extLst>
          </p:nvPr>
        </p:nvGraphicFramePr>
        <p:xfrm>
          <a:off x="649544" y="1375463"/>
          <a:ext cx="9766852" cy="5212080"/>
        </p:xfrm>
        <a:graphic>
          <a:graphicData uri="http://schemas.openxmlformats.org/drawingml/2006/table">
            <a:tbl>
              <a:tblPr/>
              <a:tblGrid>
                <a:gridCol w="4357783"/>
                <a:gridCol w="5409069"/>
              </a:tblGrid>
              <a:tr h="453905">
                <a:tc>
                  <a:txBody>
                    <a:bodyPr/>
                    <a:lstStyle/>
                    <a:p>
                      <a:r>
                        <a:rPr lang="fi-FI" sz="280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Kangaslammin</a:t>
                      </a:r>
                      <a:endParaRPr lang="sv-FI" sz="2800" u="none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sv-FI" sz="2800" u="none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koulu</a:t>
                      </a:r>
                      <a:endParaRPr lang="sv-FI" sz="2800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dirty="0"/>
                        <a:t>1 </a:t>
                      </a:r>
                      <a:r>
                        <a:rPr lang="sv-FI" dirty="0" err="1" smtClean="0"/>
                        <a:t>vastaus</a:t>
                      </a:r>
                      <a:r>
                        <a:rPr lang="sv-FI" dirty="0" smtClean="0"/>
                        <a:t>/3</a:t>
                      </a:r>
                      <a:endParaRPr lang="sv-F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3905">
                <a:tc>
                  <a:txBody>
                    <a:bodyPr/>
                    <a:lstStyle/>
                    <a:p>
                      <a:r>
                        <a:rPr lang="sv-FI" sz="280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Kuoppakankaan koulu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dirty="0"/>
                        <a:t>18 </a:t>
                      </a:r>
                      <a:r>
                        <a:rPr lang="sv-FI" dirty="0" smtClean="0"/>
                        <a:t>vastausta/46</a:t>
                      </a:r>
                      <a:endParaRPr lang="sv-F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3905">
                <a:tc>
                  <a:txBody>
                    <a:bodyPr/>
                    <a:lstStyle/>
                    <a:p>
                      <a:r>
                        <a:rPr lang="sv-FI" sz="280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Könönpellon koulu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dirty="0"/>
                        <a:t>7 </a:t>
                      </a:r>
                      <a:r>
                        <a:rPr lang="sv-FI" dirty="0" err="1" smtClean="0"/>
                        <a:t>vastausta</a:t>
                      </a:r>
                      <a:r>
                        <a:rPr lang="sv-FI" dirty="0" smtClean="0"/>
                        <a:t>/16</a:t>
                      </a:r>
                      <a:endParaRPr lang="sv-F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3905">
                <a:tc>
                  <a:txBody>
                    <a:bodyPr/>
                    <a:lstStyle/>
                    <a:p>
                      <a:r>
                        <a:rPr lang="sv-FI" sz="280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Lehtoniemen koulu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dirty="0"/>
                        <a:t>3 </a:t>
                      </a:r>
                      <a:r>
                        <a:rPr lang="sv-FI" dirty="0" err="1" smtClean="0"/>
                        <a:t>vastausta</a:t>
                      </a:r>
                      <a:r>
                        <a:rPr lang="sv-FI" dirty="0" smtClean="0"/>
                        <a:t>/13</a:t>
                      </a:r>
                      <a:endParaRPr lang="sv-F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3905">
                <a:tc>
                  <a:txBody>
                    <a:bodyPr/>
                    <a:lstStyle/>
                    <a:p>
                      <a:r>
                        <a:rPr lang="sv-FI" sz="280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Luttilan koulu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dirty="0"/>
                        <a:t>1 </a:t>
                      </a:r>
                      <a:r>
                        <a:rPr lang="sv-FI" dirty="0" err="1" smtClean="0"/>
                        <a:t>vastaus</a:t>
                      </a:r>
                      <a:r>
                        <a:rPr lang="sv-FI" dirty="0" smtClean="0"/>
                        <a:t>/12</a:t>
                      </a:r>
                      <a:endParaRPr lang="sv-F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3905">
                <a:tc>
                  <a:txBody>
                    <a:bodyPr/>
                    <a:lstStyle/>
                    <a:p>
                      <a:r>
                        <a:rPr lang="sv-FI" sz="280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Puurtilan koulu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dirty="0"/>
                        <a:t>2 </a:t>
                      </a:r>
                      <a:r>
                        <a:rPr lang="sv-FI" dirty="0" err="1" smtClean="0"/>
                        <a:t>vastausta</a:t>
                      </a:r>
                      <a:r>
                        <a:rPr lang="sv-FI" dirty="0" smtClean="0"/>
                        <a:t>/7</a:t>
                      </a:r>
                      <a:endParaRPr lang="sv-F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3905">
                <a:tc>
                  <a:txBody>
                    <a:bodyPr/>
                    <a:lstStyle/>
                    <a:p>
                      <a:r>
                        <a:rPr lang="sv-FI" sz="280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Päiviönsaaren koulu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dirty="0"/>
                        <a:t>14 </a:t>
                      </a:r>
                      <a:r>
                        <a:rPr lang="sv-FI" dirty="0" err="1" smtClean="0"/>
                        <a:t>vastausta</a:t>
                      </a:r>
                      <a:r>
                        <a:rPr lang="sv-FI" dirty="0" smtClean="0"/>
                        <a:t>/27</a:t>
                      </a:r>
                      <a:endParaRPr lang="sv-F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3905">
                <a:tc>
                  <a:txBody>
                    <a:bodyPr/>
                    <a:lstStyle/>
                    <a:p>
                      <a:r>
                        <a:rPr lang="sv-FI" sz="280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Repokankaan koulu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dirty="0"/>
                        <a:t>5 </a:t>
                      </a:r>
                      <a:r>
                        <a:rPr lang="sv-FI" dirty="0" err="1" smtClean="0"/>
                        <a:t>vastausta</a:t>
                      </a:r>
                      <a:r>
                        <a:rPr lang="sv-FI" dirty="0" smtClean="0"/>
                        <a:t>/20</a:t>
                      </a:r>
                    </a:p>
                    <a:p>
                      <a:endParaRPr lang="sv-F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3905">
                <a:tc>
                  <a:txBody>
                    <a:bodyPr/>
                    <a:lstStyle/>
                    <a:p>
                      <a:r>
                        <a:rPr lang="fi-FI" sz="2800" u="none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Svenska</a:t>
                      </a:r>
                      <a:endParaRPr lang="sv-FI" sz="2800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0/2</a:t>
                      </a:r>
                      <a:endParaRPr lang="sv-F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601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Kysymykset, joiden vastaukset ovat negatiivisempia kuin vertailujoukossa.</a:t>
            </a:r>
            <a:endParaRPr lang="sv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8697095"/>
              </p:ext>
            </p:extLst>
          </p:nvPr>
        </p:nvGraphicFramePr>
        <p:xfrm>
          <a:off x="883460" y="1811462"/>
          <a:ext cx="10425080" cy="4745424"/>
        </p:xfrm>
        <a:graphic>
          <a:graphicData uri="http://schemas.openxmlformats.org/drawingml/2006/table">
            <a:tbl>
              <a:tblPr/>
              <a:tblGrid>
                <a:gridCol w="10425080"/>
              </a:tblGrid>
              <a:tr h="362611">
                <a:tc>
                  <a:txBody>
                    <a:bodyPr/>
                    <a:lstStyle/>
                    <a:p>
                      <a:r>
                        <a:rPr lang="fi-FI" sz="2000" dirty="0">
                          <a:effectLst/>
                        </a:rPr>
                        <a:t>TVT-välineistön käyttö edellyttää käyttövuoron varaamista.***</a:t>
                      </a:r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11">
                <a:tc>
                  <a:txBody>
                    <a:bodyPr/>
                    <a:lstStyle/>
                    <a:p>
                      <a:r>
                        <a:rPr lang="fi-FI" sz="2000">
                          <a:effectLst/>
                        </a:rPr>
                        <a:t>Koulullani on yhteisesti sovittu tavoite TVT:n hyödyntämisestä opetuksessa.***</a:t>
                      </a:r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11">
                <a:tc>
                  <a:txBody>
                    <a:bodyPr/>
                    <a:lstStyle/>
                    <a:p>
                      <a:r>
                        <a:rPr lang="fi-FI" sz="2000">
                          <a:effectLst/>
                        </a:rPr>
                        <a:t>Käytössäni olevat laitteet ja ohjelmistot toimivat hyvin kokonaisuutena.***</a:t>
                      </a:r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11">
                <a:tc>
                  <a:txBody>
                    <a:bodyPr/>
                    <a:lstStyle/>
                    <a:p>
                      <a:r>
                        <a:rPr lang="sv-FI" sz="2000">
                          <a:effectLst/>
                        </a:rPr>
                        <a:t>Osaan käyttää sujuvasti dokumenttikameraa.**</a:t>
                      </a:r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11">
                <a:tc>
                  <a:txBody>
                    <a:bodyPr/>
                    <a:lstStyle/>
                    <a:p>
                      <a:r>
                        <a:rPr lang="fi-FI" sz="2000" dirty="0">
                          <a:effectLst/>
                        </a:rPr>
                        <a:t>Olen saanut käyttööni tarvitsemani TVT-välineet.**</a:t>
                      </a:r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11">
                <a:tc>
                  <a:txBody>
                    <a:bodyPr/>
                    <a:lstStyle/>
                    <a:p>
                      <a:r>
                        <a:rPr lang="fi-FI" sz="2000">
                          <a:effectLst/>
                        </a:rPr>
                        <a:t>Oppitunneillani on käytössä riittävän nopea ja vakaa internet-yhteys.**</a:t>
                      </a:r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11">
                <a:tc>
                  <a:txBody>
                    <a:bodyPr/>
                    <a:lstStyle/>
                    <a:p>
                      <a:r>
                        <a:rPr lang="fi-FI" sz="2000">
                          <a:effectLst/>
                        </a:rPr>
                        <a:t>Osaan käyttää jotakin sähköistä oppimisympäristöä (esim. Moodle, Opit, Fronter).*</a:t>
                      </a:r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11">
                <a:tc>
                  <a:txBody>
                    <a:bodyPr/>
                    <a:lstStyle/>
                    <a:p>
                      <a:r>
                        <a:rPr lang="fi-FI" sz="2000">
                          <a:effectLst/>
                        </a:rPr>
                        <a:t>Kouluni oppijat keräävät itselleen portfoliota sähköiseen oppimisympäristöön.*</a:t>
                      </a:r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11">
                <a:tc>
                  <a:txBody>
                    <a:bodyPr/>
                    <a:lstStyle/>
                    <a:p>
                      <a:r>
                        <a:rPr lang="fi-FI" sz="2000">
                          <a:effectLst/>
                        </a:rPr>
                        <a:t>Koulussani on helppo lähteä kehittämään uusia toimintatapoja.*</a:t>
                      </a:r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11">
                <a:tc>
                  <a:txBody>
                    <a:bodyPr/>
                    <a:lstStyle/>
                    <a:p>
                      <a:r>
                        <a:rPr lang="fi-FI" sz="2000">
                          <a:effectLst/>
                        </a:rPr>
                        <a:t>Olen kiinnostunut koulutuksesta aiheesta </a:t>
                      </a:r>
                      <a:r>
                        <a:rPr lang="fi-FI" sz="2000" b="1">
                          <a:effectLst/>
                        </a:rPr>
                        <a:t>ääni, video ja kuva</a:t>
                      </a:r>
                      <a:r>
                        <a:rPr lang="fi-FI" sz="2000">
                          <a:effectLst/>
                        </a:rPr>
                        <a:t>.*</a:t>
                      </a:r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11">
                <a:tc>
                  <a:txBody>
                    <a:bodyPr/>
                    <a:lstStyle/>
                    <a:p>
                      <a:r>
                        <a:rPr lang="fi-FI" sz="2000">
                          <a:effectLst/>
                        </a:rPr>
                        <a:t>Työyhteisössäni on järjestetty mahdollisuuksia jakaa pedagogisia vinkkejä TVT:n käytöstä.*</a:t>
                      </a:r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11">
                <a:tc>
                  <a:txBody>
                    <a:bodyPr/>
                    <a:lstStyle/>
                    <a:p>
                      <a:r>
                        <a:rPr lang="fi-FI" sz="2000" dirty="0">
                          <a:effectLst/>
                        </a:rPr>
                        <a:t>Osaan hyödyntää sähköisiä oppimateriaaleja opetuksessani.*</a:t>
                      </a:r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6454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Kysymykset, joiden vastaukset ovat positiivisempia kuin vertailujoukossa.</a:t>
            </a:r>
            <a:endParaRPr lang="sv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9989506"/>
              </p:ext>
            </p:extLst>
          </p:nvPr>
        </p:nvGraphicFramePr>
        <p:xfrm>
          <a:off x="689317" y="1800666"/>
          <a:ext cx="10664483" cy="3933437"/>
        </p:xfrm>
        <a:graphic>
          <a:graphicData uri="http://schemas.openxmlformats.org/drawingml/2006/table">
            <a:tbl>
              <a:tblPr/>
              <a:tblGrid>
                <a:gridCol w="10664483"/>
              </a:tblGrid>
              <a:tr h="733037">
                <a:tc>
                  <a:txBody>
                    <a:bodyPr/>
                    <a:lstStyle/>
                    <a:p>
                      <a:r>
                        <a:rPr lang="fi-FI" sz="3200" dirty="0">
                          <a:effectLst/>
                        </a:rPr>
                        <a:t>Olen kiinnostunut koulutuksesta aiheesta </a:t>
                      </a:r>
                      <a:r>
                        <a:rPr lang="fi-FI" sz="3200" b="1" dirty="0">
                          <a:effectLst/>
                        </a:rPr>
                        <a:t>tietoturva ja tietosuoja</a:t>
                      </a:r>
                      <a:r>
                        <a:rPr lang="fi-FI" sz="3200" dirty="0">
                          <a:effectLst/>
                        </a:rPr>
                        <a:t>.*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3037">
                <a:tc>
                  <a:txBody>
                    <a:bodyPr/>
                    <a:lstStyle/>
                    <a:p>
                      <a:r>
                        <a:rPr lang="sv-FI" sz="3200" dirty="0" err="1">
                          <a:effectLst/>
                        </a:rPr>
                        <a:t>TVT:n</a:t>
                      </a:r>
                      <a:r>
                        <a:rPr lang="sv-FI" sz="3200" dirty="0">
                          <a:effectLst/>
                        </a:rPr>
                        <a:t> </a:t>
                      </a:r>
                      <a:r>
                        <a:rPr lang="sv-FI" sz="3200" dirty="0" err="1">
                          <a:effectLst/>
                        </a:rPr>
                        <a:t>käyttö</a:t>
                      </a:r>
                      <a:r>
                        <a:rPr lang="sv-FI" sz="3200" dirty="0">
                          <a:effectLst/>
                        </a:rPr>
                        <a:t> </a:t>
                      </a:r>
                      <a:r>
                        <a:rPr lang="sv-FI" sz="3200" dirty="0" err="1">
                          <a:effectLst/>
                        </a:rPr>
                        <a:t>sopii</a:t>
                      </a:r>
                      <a:r>
                        <a:rPr lang="sv-FI" sz="3200" dirty="0">
                          <a:effectLst/>
                        </a:rPr>
                        <a:t> opetustyyliini.*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3037">
                <a:tc>
                  <a:txBody>
                    <a:bodyPr/>
                    <a:lstStyle/>
                    <a:p>
                      <a:r>
                        <a:rPr lang="fi-FI" sz="3200" dirty="0">
                          <a:effectLst/>
                        </a:rPr>
                        <a:t>Olen kiinnostunut koulutuksesta aiheesta </a:t>
                      </a:r>
                      <a:r>
                        <a:rPr lang="fi-FI" sz="3200" b="1" dirty="0">
                          <a:effectLst/>
                        </a:rPr>
                        <a:t>tietotekniikan perustaidot</a:t>
                      </a:r>
                      <a:r>
                        <a:rPr lang="fi-FI" sz="3200" dirty="0">
                          <a:effectLst/>
                        </a:rPr>
                        <a:t>.*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3037">
                <a:tc>
                  <a:txBody>
                    <a:bodyPr/>
                    <a:lstStyle/>
                    <a:p>
                      <a:r>
                        <a:rPr lang="fi-FI" sz="3200" dirty="0">
                          <a:effectLst/>
                        </a:rPr>
                        <a:t>Olen kiinnostunut koulutuksesta aiheesta </a:t>
                      </a:r>
                      <a:r>
                        <a:rPr lang="fi-FI" sz="3200" b="1" dirty="0">
                          <a:effectLst/>
                        </a:rPr>
                        <a:t>sähköiset sisällöt ja oppimisympäristöt</a:t>
                      </a:r>
                      <a:r>
                        <a:rPr lang="fi-FI" sz="3200" dirty="0">
                          <a:effectLst/>
                        </a:rPr>
                        <a:t>.*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7838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02101" y="351057"/>
            <a:ext cx="2209800" cy="1111983"/>
          </a:xfrm>
        </p:spPr>
        <p:txBody>
          <a:bodyPr/>
          <a:lstStyle/>
          <a:p>
            <a:r>
              <a:rPr lang="fi-FI" dirty="0" smtClean="0"/>
              <a:t>Terveiset</a:t>
            </a:r>
            <a:endParaRPr lang="sv-FI" dirty="0"/>
          </a:p>
        </p:txBody>
      </p:sp>
      <p:sp>
        <p:nvSpPr>
          <p:cNvPr id="3" name="Suorakulmio 2"/>
          <p:cNvSpPr/>
          <p:nvPr/>
        </p:nvSpPr>
        <p:spPr>
          <a:xfrm>
            <a:off x="3048000" y="448896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Kunta tarvitsee selkeän toimintasuunnitelman </a:t>
            </a:r>
            <a:r>
              <a:rPr lang="fi-FI" dirty="0" err="1" smtClean="0"/>
              <a:t>resussoinnista</a:t>
            </a:r>
            <a:r>
              <a:rPr lang="fi-FI" dirty="0" smtClean="0"/>
              <a:t> ja hankinnoista.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Kaikkien koulujen pitäisi olla tasavertaisessa asemassa laitteiden hankkimisen suhteen. Jokaisella opettajalla tulisi olla oma laite esim. </a:t>
            </a:r>
            <a:r>
              <a:rPr lang="fi-FI" dirty="0" err="1" smtClean="0"/>
              <a:t>ipad</a:t>
            </a:r>
            <a:r>
              <a:rPr lang="fi-FI" dirty="0" smtClean="0"/>
              <a:t> ja siihen yhteensopivat laitteet omassa luokassa.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Tietokoneluokka kuntoon, tablettikoulutusta lisää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Pitäisi järjestää paljon koulutusta, jossa pääsisi kunnolla kokeilemaan eri ohjelmia, ja tasoja pitäisi olla </a:t>
            </a:r>
            <a:r>
              <a:rPr lang="fi-FI" dirty="0" err="1" smtClean="0"/>
              <a:t>tumpeloista</a:t>
            </a:r>
            <a:r>
              <a:rPr lang="fi-FI" dirty="0" smtClean="0"/>
              <a:t> </a:t>
            </a:r>
            <a:r>
              <a:rPr lang="fi-FI" dirty="0" err="1" smtClean="0"/>
              <a:t>taitaviin.Vain</a:t>
            </a:r>
            <a:r>
              <a:rPr lang="fi-FI" dirty="0" smtClean="0"/>
              <a:t> niin oppii.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Ensin laitteet opettajille ja sitten oppilaille! Opettajat koulutettava laitteiden käyttöön ja oppimisympäristöihin ennen kuin ne otetaan käyttöön.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Opettajille omat laitteet. Opot hyötyisivät myös älypuhelimen käytöstä työssään (tällä hetkellä työpuhelin on tavallinen näppäinpuhelin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Opettajille tabletit, että voisi harjoitella.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Uusteknologia kaikille tasapuolisesti käyttöön eikä vain </a:t>
            </a:r>
            <a:r>
              <a:rPr lang="fi-FI" dirty="0" err="1" smtClean="0"/>
              <a:t>tietyille</a:t>
            </a:r>
            <a:r>
              <a:rPr lang="fi-FI" dirty="0" smtClean="0"/>
              <a:t>; tietoa pitää jakaa eikä pantata/ laitteet menevät "suosikkien" mukaan jakoon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771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120532" cy="1074208"/>
          </a:xfrm>
        </p:spPr>
        <p:txBody>
          <a:bodyPr/>
          <a:lstStyle/>
          <a:p>
            <a:r>
              <a:rPr lang="fi-FI" dirty="0" smtClean="0"/>
              <a:t>Kiinnostus koulutuksiin</a:t>
            </a:r>
            <a:endParaRPr lang="sv-FI" dirty="0"/>
          </a:p>
        </p:txBody>
      </p:sp>
      <p:graphicFrame>
        <p:nvGraphicFramePr>
          <p:cNvPr id="11" name="Kaavio 10"/>
          <p:cNvGraphicFramePr/>
          <p:nvPr>
            <p:extLst>
              <p:ext uri="{D42A27DB-BD31-4B8C-83A1-F6EECF244321}">
                <p14:modId xmlns:p14="http://schemas.microsoft.com/office/powerpoint/2010/main" val="796499081"/>
              </p:ext>
            </p:extLst>
          </p:nvPr>
        </p:nvGraphicFramePr>
        <p:xfrm>
          <a:off x="2524369" y="1439333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423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ulukk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274565"/>
              </p:ext>
            </p:extLst>
          </p:nvPr>
        </p:nvGraphicFramePr>
        <p:xfrm>
          <a:off x="1589650" y="224448"/>
          <a:ext cx="8862647" cy="6333312"/>
        </p:xfrm>
        <a:graphic>
          <a:graphicData uri="http://schemas.openxmlformats.org/drawingml/2006/table">
            <a:tbl>
              <a:tblPr/>
              <a:tblGrid>
                <a:gridCol w="6235696"/>
                <a:gridCol w="2626951"/>
              </a:tblGrid>
              <a:tr h="216539">
                <a:tc>
                  <a:txBody>
                    <a:bodyPr/>
                    <a:lstStyle/>
                    <a:p>
                      <a:endParaRPr lang="sv-FI" sz="1800" dirty="0"/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FI" sz="1800" dirty="0"/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39">
                <a:tc>
                  <a:txBody>
                    <a:bodyPr/>
                    <a:lstStyle/>
                    <a:p>
                      <a:r>
                        <a:rPr lang="sv-FI" sz="1800" dirty="0" err="1"/>
                        <a:t>Tabletin</a:t>
                      </a:r>
                      <a:r>
                        <a:rPr lang="sv-FI" sz="1800" dirty="0"/>
                        <a:t> </a:t>
                      </a:r>
                      <a:r>
                        <a:rPr lang="sv-FI" sz="1800" dirty="0" err="1"/>
                        <a:t>käyttö</a:t>
                      </a:r>
                      <a:r>
                        <a:rPr lang="sv-FI" sz="1800" dirty="0"/>
                        <a:t> </a:t>
                      </a:r>
                      <a:r>
                        <a:rPr lang="sv-FI" sz="1800" dirty="0" err="1"/>
                        <a:t>opetuksessa</a:t>
                      </a:r>
                      <a:endParaRPr lang="sv-FI" sz="1800" dirty="0"/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sz="1800"/>
                        <a:t>71.7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39">
                <a:tc>
                  <a:txBody>
                    <a:bodyPr/>
                    <a:lstStyle/>
                    <a:p>
                      <a:r>
                        <a:rPr lang="fi-FI" sz="1800" dirty="0"/>
                        <a:t>Oman aineen opetus ja </a:t>
                      </a:r>
                      <a:r>
                        <a:rPr lang="fi-FI" sz="1800" dirty="0" err="1"/>
                        <a:t>tvt</a:t>
                      </a:r>
                      <a:endParaRPr lang="fi-FI" sz="1800" dirty="0"/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sz="1800"/>
                        <a:t>45.7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39">
                <a:tc>
                  <a:txBody>
                    <a:bodyPr/>
                    <a:lstStyle/>
                    <a:p>
                      <a:r>
                        <a:rPr lang="fi-FI" sz="1800" dirty="0"/>
                        <a:t>Oman koulun laitteiden monipuolinen käyttäminen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sz="1800"/>
                        <a:t>43.5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39">
                <a:tc>
                  <a:txBody>
                    <a:bodyPr/>
                    <a:lstStyle/>
                    <a:p>
                      <a:r>
                        <a:rPr lang="sv-FI" sz="1800" dirty="0" err="1"/>
                        <a:t>Oppilaiden</a:t>
                      </a:r>
                      <a:r>
                        <a:rPr lang="sv-FI" sz="1800" dirty="0"/>
                        <a:t> </a:t>
                      </a:r>
                      <a:r>
                        <a:rPr lang="sv-FI" sz="1800" dirty="0" err="1"/>
                        <a:t>aktivoiminen</a:t>
                      </a:r>
                      <a:r>
                        <a:rPr lang="sv-FI" sz="1800" dirty="0"/>
                        <a:t> ja </a:t>
                      </a:r>
                      <a:r>
                        <a:rPr lang="sv-FI" sz="1800" dirty="0" err="1"/>
                        <a:t>pedagogiikka</a:t>
                      </a:r>
                      <a:endParaRPr lang="sv-FI" sz="1800" dirty="0"/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sz="1800"/>
                        <a:t>43.5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39">
                <a:tc>
                  <a:txBody>
                    <a:bodyPr/>
                    <a:lstStyle/>
                    <a:p>
                      <a:r>
                        <a:rPr lang="sv-FI" sz="1800" dirty="0" err="1"/>
                        <a:t>Pelien</a:t>
                      </a:r>
                      <a:r>
                        <a:rPr lang="sv-FI" sz="1800" dirty="0"/>
                        <a:t> </a:t>
                      </a:r>
                      <a:r>
                        <a:rPr lang="sv-FI" sz="1800" dirty="0" err="1"/>
                        <a:t>käyttö</a:t>
                      </a:r>
                      <a:r>
                        <a:rPr lang="sv-FI" sz="1800" dirty="0"/>
                        <a:t> </a:t>
                      </a:r>
                      <a:r>
                        <a:rPr lang="sv-FI" sz="1800" dirty="0" err="1"/>
                        <a:t>opetuksessa</a:t>
                      </a:r>
                      <a:endParaRPr lang="sv-FI" sz="1800" dirty="0"/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sz="1800"/>
                        <a:t>43.5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9572">
                <a:tc>
                  <a:txBody>
                    <a:bodyPr/>
                    <a:lstStyle/>
                    <a:p>
                      <a:r>
                        <a:rPr lang="fi-FI" sz="1800" dirty="0"/>
                        <a:t>Ne koulutukset, joita tarvitaan koulu </a:t>
                      </a:r>
                      <a:r>
                        <a:rPr lang="fi-FI" sz="1800" dirty="0" err="1"/>
                        <a:t>tvt</a:t>
                      </a:r>
                      <a:r>
                        <a:rPr lang="fi-FI" sz="1800" dirty="0"/>
                        <a:t>-välineiden käyttöön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sz="1800"/>
                        <a:t>34.8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9572">
                <a:tc>
                  <a:txBody>
                    <a:bodyPr/>
                    <a:lstStyle/>
                    <a:p>
                      <a:r>
                        <a:rPr lang="fi-FI" sz="1800" dirty="0"/>
                        <a:t>Oppilaiden omien älypuhelimien/tablettien hyötykäyttö opetuksessa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sz="1800"/>
                        <a:t>32.6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39">
                <a:tc>
                  <a:txBody>
                    <a:bodyPr/>
                    <a:lstStyle/>
                    <a:p>
                      <a:r>
                        <a:rPr lang="fi-FI" sz="1800" dirty="0"/>
                        <a:t>Oman koulun ohjelmien monipuolinen käyttäminen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sz="1800"/>
                        <a:t>28.3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9572">
                <a:tc>
                  <a:txBody>
                    <a:bodyPr/>
                    <a:lstStyle/>
                    <a:p>
                      <a:r>
                        <a:rPr lang="fi-FI" sz="1800" dirty="0"/>
                        <a:t>Oman aineen sähköisten opetusmateriaalien luominen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sz="1800"/>
                        <a:t>28.3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39">
                <a:tc>
                  <a:txBody>
                    <a:bodyPr/>
                    <a:lstStyle/>
                    <a:p>
                      <a:r>
                        <a:rPr lang="sv-FI" sz="1800" dirty="0" err="1"/>
                        <a:t>Kuvankäsittely</a:t>
                      </a:r>
                      <a:endParaRPr lang="sv-FI" sz="1800" dirty="0"/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sz="1800"/>
                        <a:t>23.9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39">
                <a:tc>
                  <a:txBody>
                    <a:bodyPr/>
                    <a:lstStyle/>
                    <a:p>
                      <a:r>
                        <a:rPr lang="sv-FI" sz="1800" dirty="0" err="1"/>
                        <a:t>Mediakasvatus</a:t>
                      </a:r>
                      <a:endParaRPr lang="sv-FI" sz="1800" dirty="0"/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sz="1800"/>
                        <a:t>21.7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9572">
                <a:tc>
                  <a:txBody>
                    <a:bodyPr/>
                    <a:lstStyle/>
                    <a:p>
                      <a:r>
                        <a:rPr lang="fi-FI" sz="1800" dirty="0"/>
                        <a:t>Tekstin, äänen ja kuvan yhdistäminen esim. verkkolehdeksi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sz="1800"/>
                        <a:t>19.6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9572">
                <a:tc>
                  <a:txBody>
                    <a:bodyPr/>
                    <a:lstStyle/>
                    <a:p>
                      <a:r>
                        <a:rPr lang="fi-FI" sz="1800" dirty="0"/>
                        <a:t>Sähköinen koe ja sähköinen tehtävänanto/kirja/kotitehtävä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sz="1800" dirty="0"/>
                        <a:t>19.6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39">
                <a:tc>
                  <a:txBody>
                    <a:bodyPr/>
                    <a:lstStyle/>
                    <a:p>
                      <a:r>
                        <a:rPr lang="sv-FI" sz="1800"/>
                        <a:t>Tablettien yhteisölliset pedagogiset käyttötavat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sz="1800" dirty="0"/>
                        <a:t>17.4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39">
                <a:tc>
                  <a:txBody>
                    <a:bodyPr/>
                    <a:lstStyle/>
                    <a:p>
                      <a:r>
                        <a:rPr lang="sv-FI" sz="1800"/>
                        <a:t>Koulun tvt-kehittäminen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sz="1800" dirty="0"/>
                        <a:t>17.4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39">
                <a:tc>
                  <a:txBody>
                    <a:bodyPr/>
                    <a:lstStyle/>
                    <a:p>
                      <a:r>
                        <a:rPr lang="fi-FI" sz="1800"/>
                        <a:t>Sähköinen alusta ja sen monipuolinen käyttö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sz="1800" dirty="0"/>
                        <a:t>17.4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39">
                <a:tc>
                  <a:txBody>
                    <a:bodyPr/>
                    <a:lstStyle/>
                    <a:p>
                      <a:r>
                        <a:rPr lang="sv-FI" sz="1800"/>
                        <a:t>Somen hyödyntäminen monipuolisesti opetuksessa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FI" sz="1800" dirty="0"/>
                        <a:t>17.4</a:t>
                      </a:r>
                    </a:p>
                  </a:txBody>
                  <a:tcPr marL="50015" marR="50015" marT="25008" marB="250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923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Koulutuksia</a:t>
            </a:r>
            <a:endParaRPr lang="sv-FI" dirty="0"/>
          </a:p>
        </p:txBody>
      </p:sp>
      <p:sp>
        <p:nvSpPr>
          <p:cNvPr id="3" name="Suorakulmio 2"/>
          <p:cNvSpPr/>
          <p:nvPr/>
        </p:nvSpPr>
        <p:spPr>
          <a:xfrm>
            <a:off x="698695" y="1354078"/>
            <a:ext cx="539261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b="1" dirty="0" smtClean="0">
                <a:effectLst/>
              </a:rPr>
              <a:t>Oppimisteknologian tehokas hyödyntäminen, Varkaus</a:t>
            </a:r>
          </a:p>
          <a:p>
            <a:r>
              <a:rPr lang="fi-FI" dirty="0" smtClean="0">
                <a:effectLst/>
              </a:rPr>
              <a:t>25 helmikuu 2016</a:t>
            </a:r>
          </a:p>
          <a:p>
            <a:r>
              <a:rPr lang="fi-FI" dirty="0" smtClean="0">
                <a:effectLst/>
              </a:rPr>
              <a:t>Koulutuksessa perehdytään </a:t>
            </a:r>
            <a:r>
              <a:rPr lang="fi-FI" dirty="0" err="1" smtClean="0">
                <a:effectLst/>
              </a:rPr>
              <a:t>ns</a:t>
            </a:r>
            <a:r>
              <a:rPr lang="fi-FI" dirty="0" smtClean="0">
                <a:effectLst/>
              </a:rPr>
              <a:t> kirjattomaan opetukseen. Sanna Metsälä kertoo kuinka teknologiaa voi hyödyntää tehokkaasti opetuksessa</a:t>
            </a:r>
            <a:r>
              <a:rPr lang="fi-FI" smtClean="0">
                <a:effectLst/>
              </a:rPr>
              <a:t>. </a:t>
            </a:r>
            <a:endParaRPr lang="fi-FI" dirty="0" smtClean="0">
              <a:effectLst/>
            </a:endParaRPr>
          </a:p>
          <a:p>
            <a:endParaRPr lang="fi-FI" dirty="0" smtClean="0">
              <a:effectLst/>
            </a:endParaRPr>
          </a:p>
          <a:p>
            <a:r>
              <a:rPr lang="fi-FI" b="1" dirty="0" smtClean="0">
                <a:effectLst/>
              </a:rPr>
              <a:t>Robotiikkaa kouluihin, Pieksämäki</a:t>
            </a:r>
          </a:p>
          <a:p>
            <a:endParaRPr lang="fi-FI" b="1" dirty="0"/>
          </a:p>
          <a:p>
            <a:r>
              <a:rPr lang="fi-FI" b="1" dirty="0" smtClean="0">
                <a:effectLst/>
              </a:rPr>
              <a:t>Koodaus-alakoulussa. Tarja Id, Pieksämäki</a:t>
            </a:r>
          </a:p>
          <a:p>
            <a:endParaRPr lang="fi-FI" b="1" dirty="0"/>
          </a:p>
          <a:p>
            <a:r>
              <a:rPr lang="fi-FI" b="1" dirty="0" smtClean="0">
                <a:effectLst/>
              </a:rPr>
              <a:t>E-oppi/</a:t>
            </a:r>
            <a:r>
              <a:rPr lang="fi-FI" b="1" dirty="0" err="1" smtClean="0">
                <a:effectLst/>
              </a:rPr>
              <a:t>pedanet</a:t>
            </a:r>
            <a:r>
              <a:rPr lang="fi-FI" b="1" dirty="0" smtClean="0">
                <a:effectLst/>
              </a:rPr>
              <a:t> koulutus?</a:t>
            </a:r>
          </a:p>
          <a:p>
            <a:r>
              <a:rPr lang="fi-FI" dirty="0" smtClean="0">
                <a:effectLst/>
              </a:rPr>
              <a:t>-</a:t>
            </a:r>
            <a:endParaRPr lang="fi-FI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6815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347730" y="540914"/>
            <a:ext cx="879627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800" dirty="0" smtClean="0"/>
              <a:t>Opettajamäärät 1.8.2015</a:t>
            </a:r>
          </a:p>
          <a:p>
            <a:r>
              <a:rPr lang="fi-FI" sz="2800" dirty="0" smtClean="0"/>
              <a:t>Kangaslampi</a:t>
            </a:r>
            <a:r>
              <a:rPr lang="fi-FI" sz="2800" dirty="0"/>
              <a:t>	3</a:t>
            </a:r>
          </a:p>
          <a:p>
            <a:r>
              <a:rPr lang="fi-FI" sz="2800" dirty="0"/>
              <a:t>Kuoppakangas 1-6	15</a:t>
            </a:r>
          </a:p>
          <a:p>
            <a:r>
              <a:rPr lang="fi-FI" sz="2800" dirty="0"/>
              <a:t>Kuoppakangas 7-9	31</a:t>
            </a:r>
          </a:p>
          <a:p>
            <a:r>
              <a:rPr lang="fi-FI" sz="2800" dirty="0" err="1"/>
              <a:t>Könönpelto</a:t>
            </a:r>
            <a:r>
              <a:rPr lang="fi-FI" sz="2800" dirty="0"/>
              <a:t>	16</a:t>
            </a:r>
          </a:p>
          <a:p>
            <a:r>
              <a:rPr lang="fi-FI" sz="2800" dirty="0"/>
              <a:t>Lehtoniemi	13</a:t>
            </a:r>
          </a:p>
          <a:p>
            <a:r>
              <a:rPr lang="fi-FI" sz="2800" dirty="0" err="1"/>
              <a:t>Luttila</a:t>
            </a:r>
            <a:r>
              <a:rPr lang="fi-FI" sz="2800" dirty="0"/>
              <a:t>	12</a:t>
            </a:r>
          </a:p>
          <a:p>
            <a:r>
              <a:rPr lang="fi-FI" sz="2800" dirty="0" err="1"/>
              <a:t>Puurtila</a:t>
            </a:r>
            <a:r>
              <a:rPr lang="fi-FI" sz="2800" dirty="0"/>
              <a:t>	7</a:t>
            </a:r>
          </a:p>
          <a:p>
            <a:r>
              <a:rPr lang="fi-FI" sz="2800" dirty="0"/>
              <a:t>Repokangas	20</a:t>
            </a:r>
          </a:p>
          <a:p>
            <a:r>
              <a:rPr lang="fi-FI" sz="2800" dirty="0" err="1"/>
              <a:t>Svenska</a:t>
            </a:r>
            <a:r>
              <a:rPr lang="fi-FI" sz="2800" dirty="0"/>
              <a:t>	2</a:t>
            </a:r>
          </a:p>
          <a:p>
            <a:r>
              <a:rPr lang="fi-FI" sz="2800" dirty="0" err="1"/>
              <a:t>Päiviönsaari</a:t>
            </a:r>
            <a:r>
              <a:rPr lang="fi-FI" sz="2800" dirty="0"/>
              <a:t>	27</a:t>
            </a:r>
          </a:p>
          <a:p>
            <a:r>
              <a:rPr lang="fi-FI" sz="2800" dirty="0"/>
              <a:t>yht.	146</a:t>
            </a:r>
          </a:p>
        </p:txBody>
      </p:sp>
    </p:spTree>
    <p:extLst>
      <p:ext uri="{BB962C8B-B14F-4D97-AF65-F5344CB8AC3E}">
        <p14:creationId xmlns:p14="http://schemas.microsoft.com/office/powerpoint/2010/main" val="290599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445</Words>
  <Application>Microsoft Office PowerPoint</Application>
  <PresentationFormat>Laajakuva</PresentationFormat>
  <Paragraphs>106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Opeka-kyselyn tulokset</vt:lpstr>
      <vt:lpstr>Osallistuminen 51 0pettajaa 8 koulua (vertailuaineisto 4125 opettajaa) 35% </vt:lpstr>
      <vt:lpstr>Kysymykset, joiden vastaukset ovat negatiivisempia kuin vertailujoukossa.</vt:lpstr>
      <vt:lpstr>Kysymykset, joiden vastaukset ovat positiivisempia kuin vertailujoukossa.</vt:lpstr>
      <vt:lpstr>Terveiset</vt:lpstr>
      <vt:lpstr>Kiinnostus koulutuksiin</vt:lpstr>
      <vt:lpstr>PowerPoint-esitys</vt:lpstr>
      <vt:lpstr>Koulutuksia</vt:lpstr>
      <vt:lpstr>PowerPoint-esitys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Opeka-kyselyn tulokset</dc:title>
  <dc:creator>Nykänen Kirsi</dc:creator>
  <cp:lastModifiedBy>Nykänen Kirsi</cp:lastModifiedBy>
  <cp:revision>12</cp:revision>
  <dcterms:created xsi:type="dcterms:W3CDTF">2016-01-29T10:29:20Z</dcterms:created>
  <dcterms:modified xsi:type="dcterms:W3CDTF">2016-02-01T08:29:21Z</dcterms:modified>
</cp:coreProperties>
</file>