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0"/>
  </p:handoutMasterIdLst>
  <p:sldIdLst>
    <p:sldId id="257" r:id="rId2"/>
    <p:sldId id="267" r:id="rId3"/>
    <p:sldId id="265" r:id="rId4"/>
    <p:sldId id="262" r:id="rId5"/>
    <p:sldId id="266" r:id="rId6"/>
    <p:sldId id="264" r:id="rId7"/>
    <p:sldId id="260" r:id="rId8"/>
    <p:sldId id="261" r:id="rId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A05BA-9EF8-4085-ADB6-6BD87AC68FB6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75CD2-DD57-48B0-B64B-4480290F43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6292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46848FB2-4598-4ACB-B89C-BDC0ECF0F707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9678DFBA-C640-4946-8926-8D82A86A2B81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Challenge for curriculum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How do we mirror new perspectives, theories and trends?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How do we get a balance between an academic view and the professional role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How do we balance theory, models and methods?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How do we develop a broader repertoire of </a:t>
            </a:r>
            <a:r>
              <a:rPr lang="en-US" sz="2400" dirty="0" err="1" smtClean="0"/>
              <a:t>counselling</a:t>
            </a:r>
            <a:r>
              <a:rPr lang="en-US" sz="2400" dirty="0" smtClean="0"/>
              <a:t> skills?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How do we create a process in learning and skill development, a progressive development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How do we connect learning inside and outside the University?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5021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The underlying assumptions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683568" y="1844824"/>
            <a:ext cx="7924800" cy="4114800"/>
          </a:xfrm>
        </p:spPr>
        <p:txBody>
          <a:bodyPr/>
          <a:lstStyle/>
          <a:p>
            <a:r>
              <a:rPr lang="sv-SE" dirty="0" smtClean="0"/>
              <a:t>The underlying assumption is that by combining practice and theory counsellors will be more skilled and have gained an understanding from many perspectives.</a:t>
            </a:r>
          </a:p>
          <a:p>
            <a:r>
              <a:rPr lang="sv-SE" dirty="0" smtClean="0"/>
              <a:t>The University gives the framework, deeper knowledge about career from many disciplines; psychology, sociologi, pedagogics, social science and not at least special knowlwdge around the core of career counselling</a:t>
            </a:r>
          </a:p>
          <a:p>
            <a:r>
              <a:rPr lang="sv-SE" dirty="0" smtClean="0"/>
              <a:t>In practice we test our hypothesis, that is we try our models and methods in interventions. We evaluate, reflect and turn back to the underlying theories and concepts</a:t>
            </a:r>
          </a:p>
          <a:p>
            <a:r>
              <a:rPr lang="sv-SE" dirty="0" smtClean="0"/>
              <a:t>But practice also stands for itself. Students observe and register and once again connect to the messages from the University – it’s an ongoing process where practice has to be prepared and followed up at the University</a:t>
            </a:r>
          </a:p>
          <a:p>
            <a:r>
              <a:rPr lang="sv-SE" dirty="0" smtClean="0"/>
              <a:t>By comparisons and reflections we can try and find out best practice 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4800" dirty="0" smtClean="0"/>
              <a:t>Practical </a:t>
            </a:r>
            <a:r>
              <a:rPr lang="sv-SE" sz="4800" dirty="0" err="1" smtClean="0"/>
              <a:t>training</a:t>
            </a:r>
            <a:endParaRPr lang="sv-SE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sv-SE" sz="2400" dirty="0" smtClean="0"/>
              <a:t>17-20 </a:t>
            </a:r>
            <a:r>
              <a:rPr lang="sv-SE" sz="2400" dirty="0" err="1" smtClean="0"/>
              <a:t>weeks</a:t>
            </a:r>
            <a:r>
              <a:rPr lang="sv-SE" sz="2400" dirty="0" smtClean="0"/>
              <a:t> </a:t>
            </a:r>
            <a:r>
              <a:rPr lang="sv-SE" sz="2400" dirty="0" err="1" smtClean="0"/>
              <a:t>outside</a:t>
            </a:r>
            <a:r>
              <a:rPr lang="sv-SE" sz="2400" dirty="0" smtClean="0"/>
              <a:t> University.</a:t>
            </a:r>
          </a:p>
          <a:p>
            <a:r>
              <a:rPr lang="sv-SE" sz="2400" dirty="0" smtClean="0"/>
              <a:t>Most </a:t>
            </a:r>
            <a:r>
              <a:rPr lang="sv-SE" sz="2400" dirty="0" err="1" smtClean="0"/>
              <a:t>of</a:t>
            </a:r>
            <a:r>
              <a:rPr lang="sv-SE" sz="2400" dirty="0" smtClean="0"/>
              <a:t> the </a:t>
            </a:r>
            <a:r>
              <a:rPr lang="sv-SE" sz="2400" dirty="0" err="1" smtClean="0"/>
              <a:t>weeks</a:t>
            </a:r>
            <a:r>
              <a:rPr lang="sv-SE" sz="2400" dirty="0" smtClean="0"/>
              <a:t> oriented </a:t>
            </a:r>
            <a:r>
              <a:rPr lang="sv-SE" sz="2400" dirty="0" err="1" smtClean="0"/>
              <a:t>towards</a:t>
            </a:r>
            <a:r>
              <a:rPr lang="sv-SE" sz="2400" dirty="0" smtClean="0"/>
              <a:t> the </a:t>
            </a:r>
            <a:r>
              <a:rPr lang="sv-SE" sz="2400" dirty="0" err="1" smtClean="0"/>
              <a:t>school</a:t>
            </a:r>
            <a:r>
              <a:rPr lang="sv-SE" sz="2400" dirty="0" smtClean="0"/>
              <a:t> system </a:t>
            </a:r>
            <a:r>
              <a:rPr lang="sv-SE" sz="2400" dirty="0" err="1" smtClean="0"/>
              <a:t>including</a:t>
            </a:r>
            <a:r>
              <a:rPr lang="sv-SE" sz="2400" dirty="0" smtClean="0"/>
              <a:t> adult </a:t>
            </a:r>
            <a:r>
              <a:rPr lang="sv-SE" sz="2400" dirty="0" err="1" smtClean="0"/>
              <a:t>education</a:t>
            </a:r>
            <a:endParaRPr lang="sv-SE" sz="2400" dirty="0" smtClean="0"/>
          </a:p>
          <a:p>
            <a:r>
              <a:rPr lang="sv-SE" sz="2400" dirty="0" err="1" smtClean="0"/>
              <a:t>Some</a:t>
            </a:r>
            <a:r>
              <a:rPr lang="sv-SE" sz="2400" dirty="0" smtClean="0"/>
              <a:t> </a:t>
            </a:r>
            <a:r>
              <a:rPr lang="sv-SE" sz="2400" dirty="0" err="1" smtClean="0"/>
              <a:t>weeks</a:t>
            </a:r>
            <a:r>
              <a:rPr lang="sv-SE" sz="2400" dirty="0" smtClean="0"/>
              <a:t> </a:t>
            </a:r>
            <a:r>
              <a:rPr lang="sv-SE" sz="2400" dirty="0" smtClean="0"/>
              <a:t>( </a:t>
            </a:r>
            <a:r>
              <a:rPr lang="sv-SE" sz="2400" dirty="0" err="1" smtClean="0"/>
              <a:t>up</a:t>
            </a:r>
            <a:r>
              <a:rPr lang="sv-SE" sz="2400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6 </a:t>
            </a:r>
            <a:r>
              <a:rPr lang="sv-SE" sz="2400" dirty="0" err="1" smtClean="0"/>
              <a:t>weeks</a:t>
            </a:r>
            <a:r>
              <a:rPr lang="sv-SE" sz="2400" dirty="0" smtClean="0"/>
              <a:t>) oriented </a:t>
            </a:r>
            <a:r>
              <a:rPr lang="sv-SE" sz="2400" dirty="0" err="1" smtClean="0"/>
              <a:t>towards</a:t>
            </a:r>
            <a:r>
              <a:rPr lang="sv-SE" sz="2400" dirty="0" smtClean="0"/>
              <a:t> new markets e g HR, </a:t>
            </a:r>
            <a:r>
              <a:rPr lang="sv-SE" sz="2400" dirty="0" err="1" smtClean="0"/>
              <a:t>recruitment</a:t>
            </a:r>
            <a:r>
              <a:rPr lang="sv-SE" sz="2400" dirty="0" smtClean="0"/>
              <a:t> </a:t>
            </a:r>
            <a:r>
              <a:rPr lang="sv-SE" sz="2400" dirty="0" err="1" smtClean="0"/>
              <a:t>offices</a:t>
            </a:r>
            <a:r>
              <a:rPr lang="sv-SE" sz="2400" dirty="0" smtClean="0"/>
              <a:t>, rehabilitation </a:t>
            </a:r>
            <a:r>
              <a:rPr lang="sv-SE" sz="2400" dirty="0" err="1" smtClean="0"/>
              <a:t>work</a:t>
            </a:r>
            <a:endParaRPr lang="sv-SE" sz="2400" dirty="0" smtClean="0"/>
          </a:p>
          <a:p>
            <a:r>
              <a:rPr lang="sv-SE" sz="2400" dirty="0" err="1" smtClean="0"/>
              <a:t>First</a:t>
            </a:r>
            <a:r>
              <a:rPr lang="sv-SE" sz="2400" dirty="0" smtClean="0"/>
              <a:t> </a:t>
            </a:r>
            <a:r>
              <a:rPr lang="sv-SE" sz="2400" dirty="0" err="1" smtClean="0"/>
              <a:t>year</a:t>
            </a:r>
            <a:r>
              <a:rPr lang="sv-SE" sz="2400" dirty="0" smtClean="0"/>
              <a:t> 3 </a:t>
            </a:r>
            <a:r>
              <a:rPr lang="sv-SE" sz="2400" dirty="0" err="1" smtClean="0"/>
              <a:t>weeks</a:t>
            </a:r>
            <a:r>
              <a:rPr lang="sv-SE" sz="2400" dirty="0" smtClean="0"/>
              <a:t>, second </a:t>
            </a:r>
            <a:r>
              <a:rPr lang="sv-SE" sz="2400" dirty="0" err="1" smtClean="0"/>
              <a:t>year</a:t>
            </a:r>
            <a:r>
              <a:rPr lang="sv-SE" sz="2400" dirty="0" smtClean="0"/>
              <a:t> 7 </a:t>
            </a:r>
            <a:r>
              <a:rPr lang="sv-SE" sz="2400" dirty="0" err="1" smtClean="0"/>
              <a:t>weeks</a:t>
            </a:r>
            <a:r>
              <a:rPr lang="sv-SE" sz="2400" dirty="0" smtClean="0"/>
              <a:t>, last </a:t>
            </a:r>
            <a:r>
              <a:rPr lang="sv-SE" sz="2400" dirty="0" err="1" smtClean="0"/>
              <a:t>year</a:t>
            </a:r>
            <a:r>
              <a:rPr lang="sv-SE" sz="2400" dirty="0" smtClean="0"/>
              <a:t> 8 </a:t>
            </a:r>
            <a:r>
              <a:rPr lang="sv-SE" sz="2400" dirty="0" err="1" smtClean="0"/>
              <a:t>weeks</a:t>
            </a:r>
            <a:r>
              <a:rPr lang="sv-SE" sz="2400" dirty="0" smtClean="0"/>
              <a:t>.</a:t>
            </a:r>
          </a:p>
          <a:p>
            <a:r>
              <a:rPr lang="sv-SE" sz="2400" dirty="0" smtClean="0"/>
              <a:t>Always </a:t>
            </a:r>
            <a:r>
              <a:rPr lang="sv-SE" sz="2400" dirty="0" err="1" smtClean="0"/>
              <a:t>some</a:t>
            </a:r>
            <a:r>
              <a:rPr lang="sv-SE" sz="2400" dirty="0" smtClean="0"/>
              <a:t> tasks </a:t>
            </a:r>
            <a:r>
              <a:rPr lang="sv-SE" sz="2400" dirty="0" err="1" smtClean="0"/>
              <a:t>to</a:t>
            </a:r>
            <a:r>
              <a:rPr lang="sv-SE" sz="2400" dirty="0" smtClean="0"/>
              <a:t> </a:t>
            </a:r>
            <a:r>
              <a:rPr lang="sv-SE" sz="2400" dirty="0" err="1" smtClean="0"/>
              <a:t>perform</a:t>
            </a:r>
            <a:r>
              <a:rPr lang="sv-SE" sz="2400" dirty="0" smtClean="0"/>
              <a:t> </a:t>
            </a:r>
            <a:r>
              <a:rPr lang="sv-SE" sz="2400" dirty="0" err="1" smtClean="0"/>
              <a:t>connected</a:t>
            </a:r>
            <a:r>
              <a:rPr lang="sv-SE" sz="2400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</a:t>
            </a:r>
            <a:r>
              <a:rPr lang="sv-SE" sz="2400" dirty="0" err="1" smtClean="0"/>
              <a:t>courses</a:t>
            </a:r>
            <a:r>
              <a:rPr lang="sv-SE" sz="2400" dirty="0" smtClean="0"/>
              <a:t> and </a:t>
            </a:r>
            <a:r>
              <a:rPr lang="sv-SE" sz="2400" dirty="0" err="1" smtClean="0"/>
              <a:t>learning</a:t>
            </a:r>
            <a:r>
              <a:rPr lang="sv-SE" sz="2400" dirty="0" smtClean="0"/>
              <a:t> </a:t>
            </a:r>
            <a:r>
              <a:rPr lang="sv-SE" sz="2400" dirty="0" err="1" smtClean="0"/>
              <a:t>outcomes</a:t>
            </a:r>
            <a:r>
              <a:rPr lang="sv-SE" sz="2400" dirty="0" smtClean="0"/>
              <a:t> 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58249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4400" dirty="0" smtClean="0"/>
              <a:t>Opinions from students</a:t>
            </a:r>
            <a:endParaRPr lang="sv-SE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sv-SE" sz="2400" dirty="0" err="1" smtClean="0"/>
              <a:t>This</a:t>
            </a:r>
            <a:r>
              <a:rPr lang="sv-SE" sz="2400" dirty="0" smtClean="0"/>
              <a:t> is </a:t>
            </a:r>
            <a:r>
              <a:rPr lang="sv-SE" sz="2400" dirty="0" err="1" smtClean="0"/>
              <a:t>reality</a:t>
            </a:r>
            <a:r>
              <a:rPr lang="sv-SE" sz="2400" dirty="0" smtClean="0"/>
              <a:t> – I </a:t>
            </a:r>
            <a:r>
              <a:rPr lang="sv-SE" sz="2400" dirty="0" err="1" smtClean="0"/>
              <a:t>don’t</a:t>
            </a:r>
            <a:r>
              <a:rPr lang="sv-SE" sz="2400" dirty="0" smtClean="0"/>
              <a:t> </a:t>
            </a:r>
            <a:r>
              <a:rPr lang="sv-SE" sz="2400" dirty="0" err="1" smtClean="0"/>
              <a:t>know</a:t>
            </a:r>
            <a:r>
              <a:rPr lang="sv-SE" sz="2400" dirty="0" smtClean="0"/>
              <a:t> </a:t>
            </a:r>
            <a:r>
              <a:rPr lang="sv-SE" sz="2400" dirty="0" err="1" smtClean="0"/>
              <a:t>what</a:t>
            </a:r>
            <a:r>
              <a:rPr lang="sv-SE" sz="2400" dirty="0" smtClean="0"/>
              <a:t> </a:t>
            </a:r>
            <a:r>
              <a:rPr lang="sv-SE" sz="2400" dirty="0" err="1" smtClean="0"/>
              <a:t>they</a:t>
            </a:r>
            <a:r>
              <a:rPr lang="sv-SE" sz="2400" dirty="0" smtClean="0"/>
              <a:t> do at the </a:t>
            </a:r>
            <a:r>
              <a:rPr lang="sv-SE" sz="2400" dirty="0" err="1" smtClean="0"/>
              <a:t>university</a:t>
            </a:r>
            <a:endParaRPr lang="sv-SE" sz="2400" dirty="0" smtClean="0"/>
          </a:p>
          <a:p>
            <a:r>
              <a:rPr lang="sv-SE" sz="2400" dirty="0" smtClean="0"/>
              <a:t>The students </a:t>
            </a:r>
            <a:r>
              <a:rPr lang="sv-SE" sz="2400" dirty="0" err="1" smtClean="0"/>
              <a:t>think</a:t>
            </a:r>
            <a:r>
              <a:rPr lang="sv-SE" sz="2400" dirty="0" smtClean="0"/>
              <a:t> I </a:t>
            </a:r>
            <a:r>
              <a:rPr lang="sv-SE" sz="2400" dirty="0" err="1" smtClean="0"/>
              <a:t>know</a:t>
            </a:r>
            <a:r>
              <a:rPr lang="sv-SE" sz="2400" dirty="0" smtClean="0"/>
              <a:t> </a:t>
            </a:r>
            <a:r>
              <a:rPr lang="sv-SE" sz="2400" dirty="0" err="1" smtClean="0"/>
              <a:t>everything</a:t>
            </a:r>
            <a:r>
              <a:rPr lang="sv-SE" sz="2400" dirty="0" smtClean="0"/>
              <a:t> </a:t>
            </a:r>
            <a:r>
              <a:rPr lang="sv-SE" sz="2400" dirty="0" err="1" smtClean="0"/>
              <a:t>about</a:t>
            </a:r>
            <a:r>
              <a:rPr lang="sv-SE" sz="2400" dirty="0" smtClean="0"/>
              <a:t> </a:t>
            </a:r>
            <a:r>
              <a:rPr lang="sv-SE" sz="2400" dirty="0" err="1" smtClean="0"/>
              <a:t>education</a:t>
            </a:r>
            <a:r>
              <a:rPr lang="sv-SE" sz="2400" dirty="0" smtClean="0"/>
              <a:t> and </a:t>
            </a:r>
            <a:r>
              <a:rPr lang="sv-SE" sz="2400" dirty="0" err="1" smtClean="0"/>
              <a:t>study</a:t>
            </a:r>
            <a:r>
              <a:rPr lang="sv-SE" sz="2400" dirty="0" smtClean="0"/>
              <a:t> alternatives </a:t>
            </a:r>
            <a:r>
              <a:rPr lang="sv-SE" sz="2400" dirty="0" err="1" smtClean="0"/>
              <a:t>but</a:t>
            </a:r>
            <a:r>
              <a:rPr lang="sv-SE" sz="2400" dirty="0" smtClean="0"/>
              <a:t> I </a:t>
            </a:r>
            <a:r>
              <a:rPr lang="sv-SE" sz="2400" dirty="0" err="1" smtClean="0"/>
              <a:t>have</a:t>
            </a:r>
            <a:r>
              <a:rPr lang="sv-SE" sz="2400" dirty="0" smtClean="0"/>
              <a:t> </a:t>
            </a:r>
            <a:r>
              <a:rPr lang="sv-SE" sz="2400" dirty="0" err="1" smtClean="0"/>
              <a:t>learned</a:t>
            </a:r>
            <a:r>
              <a:rPr lang="sv-SE" sz="2400" dirty="0" smtClean="0"/>
              <a:t> </a:t>
            </a:r>
            <a:r>
              <a:rPr lang="sv-SE" sz="2400" dirty="0" err="1" smtClean="0"/>
              <a:t>nothing</a:t>
            </a:r>
            <a:r>
              <a:rPr lang="sv-SE" sz="2400" dirty="0" smtClean="0"/>
              <a:t> </a:t>
            </a:r>
            <a:r>
              <a:rPr lang="sv-SE" sz="2400" dirty="0" err="1" smtClean="0"/>
              <a:t>about</a:t>
            </a:r>
            <a:r>
              <a:rPr lang="sv-SE" sz="2400" dirty="0" smtClean="0"/>
              <a:t> </a:t>
            </a:r>
            <a:r>
              <a:rPr lang="sv-SE" sz="2400" dirty="0" err="1" smtClean="0"/>
              <a:t>these</a:t>
            </a:r>
            <a:r>
              <a:rPr lang="sv-SE" sz="2400" dirty="0" smtClean="0"/>
              <a:t> </a:t>
            </a:r>
            <a:r>
              <a:rPr lang="sv-SE" sz="2400" dirty="0" err="1" smtClean="0"/>
              <a:t>things</a:t>
            </a:r>
            <a:r>
              <a:rPr lang="sv-SE" sz="2400" dirty="0" smtClean="0"/>
              <a:t> at the University. </a:t>
            </a:r>
            <a:r>
              <a:rPr lang="sv-SE" sz="2400" dirty="0" err="1" smtClean="0"/>
              <a:t>Why</a:t>
            </a:r>
            <a:r>
              <a:rPr lang="sv-SE" sz="2400" dirty="0" smtClean="0"/>
              <a:t>?</a:t>
            </a:r>
          </a:p>
          <a:p>
            <a:r>
              <a:rPr lang="sv-SE" sz="2400" dirty="0" smtClean="0"/>
              <a:t>I </a:t>
            </a:r>
            <a:r>
              <a:rPr lang="sv-SE" sz="2400" dirty="0" err="1" smtClean="0"/>
              <a:t>have</a:t>
            </a:r>
            <a:r>
              <a:rPr lang="sv-SE" sz="2400" dirty="0" smtClean="0"/>
              <a:t> </a:t>
            </a:r>
            <a:r>
              <a:rPr lang="sv-SE" sz="2400" dirty="0" err="1" smtClean="0"/>
              <a:t>too</a:t>
            </a:r>
            <a:r>
              <a:rPr lang="sv-SE" sz="2400" dirty="0" smtClean="0"/>
              <a:t> </a:t>
            </a:r>
            <a:r>
              <a:rPr lang="sv-SE" sz="2400" dirty="0" err="1" smtClean="0"/>
              <a:t>many</a:t>
            </a:r>
            <a:r>
              <a:rPr lang="sv-SE" sz="2400" dirty="0" smtClean="0"/>
              <a:t> tasks </a:t>
            </a:r>
            <a:r>
              <a:rPr lang="sv-SE" sz="2400" dirty="0" err="1" smtClean="0"/>
              <a:t>to</a:t>
            </a:r>
            <a:r>
              <a:rPr lang="sv-SE" sz="2400" dirty="0" smtClean="0"/>
              <a:t> </a:t>
            </a:r>
            <a:r>
              <a:rPr lang="sv-SE" sz="2400" dirty="0" err="1" smtClean="0"/>
              <a:t>perform</a:t>
            </a:r>
            <a:r>
              <a:rPr lang="sv-SE" sz="2400" dirty="0" smtClean="0"/>
              <a:t> from the University and no </a:t>
            </a:r>
            <a:r>
              <a:rPr lang="sv-SE" sz="2400" dirty="0" err="1" smtClean="0"/>
              <a:t>time</a:t>
            </a:r>
            <a:r>
              <a:rPr lang="sv-SE" sz="2400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</a:t>
            </a:r>
            <a:r>
              <a:rPr lang="sv-SE" sz="2400" dirty="0" err="1" smtClean="0"/>
              <a:t>follow</a:t>
            </a:r>
            <a:r>
              <a:rPr lang="sv-SE" sz="2400" dirty="0" smtClean="0"/>
              <a:t> my supervisor</a:t>
            </a:r>
          </a:p>
          <a:p>
            <a:r>
              <a:rPr lang="sv-SE" sz="2400" dirty="0" err="1" smtClean="0"/>
              <a:t>Why</a:t>
            </a:r>
            <a:r>
              <a:rPr lang="sv-SE" sz="2400" dirty="0" smtClean="0"/>
              <a:t> </a:t>
            </a:r>
            <a:r>
              <a:rPr lang="sv-SE" sz="2400" dirty="0" err="1" smtClean="0"/>
              <a:t>can’t</a:t>
            </a:r>
            <a:r>
              <a:rPr lang="sv-SE" sz="2400" dirty="0" smtClean="0"/>
              <a:t> my supervisor </a:t>
            </a:r>
            <a:r>
              <a:rPr lang="sv-SE" sz="2400" dirty="0" err="1" smtClean="0"/>
              <a:t>take</a:t>
            </a:r>
            <a:r>
              <a:rPr lang="sv-SE" sz="2400" dirty="0" smtClean="0"/>
              <a:t> </a:t>
            </a:r>
            <a:r>
              <a:rPr lang="sv-SE" sz="2400" dirty="0" err="1" smtClean="0"/>
              <a:t>care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my examinations? </a:t>
            </a:r>
            <a:r>
              <a:rPr lang="sv-SE" sz="2400" dirty="0" err="1" smtClean="0"/>
              <a:t>He</a:t>
            </a:r>
            <a:r>
              <a:rPr lang="sv-SE" sz="2400" dirty="0" smtClean="0"/>
              <a:t> </a:t>
            </a:r>
            <a:r>
              <a:rPr lang="sv-SE" sz="2400" dirty="0" err="1" smtClean="0"/>
              <a:t>knows</a:t>
            </a:r>
            <a:r>
              <a:rPr lang="sv-SE" sz="2400" dirty="0" smtClean="0"/>
              <a:t> </a:t>
            </a:r>
            <a:r>
              <a:rPr lang="sv-SE" sz="2400" dirty="0" err="1" smtClean="0"/>
              <a:t>how</a:t>
            </a:r>
            <a:r>
              <a:rPr lang="sv-SE" sz="2400" dirty="0" smtClean="0"/>
              <a:t> </a:t>
            </a:r>
            <a:r>
              <a:rPr lang="sv-SE" sz="2400" dirty="0" err="1" smtClean="0"/>
              <a:t>reality</a:t>
            </a:r>
            <a:r>
              <a:rPr lang="sv-SE" sz="2400" dirty="0" smtClean="0"/>
              <a:t> is.</a:t>
            </a:r>
          </a:p>
          <a:p>
            <a:r>
              <a:rPr lang="sv-SE" sz="2400" dirty="0" smtClean="0"/>
              <a:t>The best part </a:t>
            </a:r>
            <a:r>
              <a:rPr lang="sv-SE" sz="2400" dirty="0" err="1" smtClean="0"/>
              <a:t>of</a:t>
            </a:r>
            <a:r>
              <a:rPr lang="sv-SE" sz="2400" dirty="0" smtClean="0"/>
              <a:t> the </a:t>
            </a:r>
            <a:r>
              <a:rPr lang="sv-SE" sz="2400" dirty="0" err="1" smtClean="0"/>
              <a:t>education</a:t>
            </a:r>
            <a:r>
              <a:rPr lang="sv-SE" sz="2400" dirty="0" smtClean="0"/>
              <a:t> is </a:t>
            </a:r>
            <a:r>
              <a:rPr lang="sv-SE" sz="2400" dirty="0" err="1" smtClean="0"/>
              <a:t>when</a:t>
            </a:r>
            <a:r>
              <a:rPr lang="sv-SE" sz="2400" dirty="0" smtClean="0"/>
              <a:t> </a:t>
            </a:r>
            <a:r>
              <a:rPr lang="sv-SE" sz="2400" dirty="0" err="1" smtClean="0"/>
              <a:t>we</a:t>
            </a:r>
            <a:r>
              <a:rPr lang="sv-SE" sz="2400" dirty="0" smtClean="0"/>
              <a:t> </a:t>
            </a:r>
            <a:r>
              <a:rPr lang="sv-SE" sz="2400" dirty="0" err="1" smtClean="0"/>
              <a:t>are</a:t>
            </a:r>
            <a:r>
              <a:rPr lang="sv-SE" sz="2400" dirty="0" smtClean="0"/>
              <a:t> </a:t>
            </a:r>
            <a:r>
              <a:rPr lang="sv-SE" sz="2400" dirty="0" err="1" smtClean="0"/>
              <a:t>out</a:t>
            </a:r>
            <a:r>
              <a:rPr lang="sv-SE" sz="2400" dirty="0" smtClean="0"/>
              <a:t> in </a:t>
            </a:r>
            <a:r>
              <a:rPr lang="sv-SE" sz="2400" dirty="0" err="1" smtClean="0"/>
              <a:t>practice</a:t>
            </a:r>
            <a:r>
              <a:rPr lang="sv-SE" sz="2400" dirty="0" smtClean="0"/>
              <a:t>. I </a:t>
            </a:r>
            <a:r>
              <a:rPr lang="sv-SE" sz="2400" dirty="0" err="1" smtClean="0"/>
              <a:t>would</a:t>
            </a:r>
            <a:r>
              <a:rPr lang="sv-SE" sz="2400" dirty="0" smtClean="0"/>
              <a:t> </a:t>
            </a:r>
            <a:r>
              <a:rPr lang="sv-SE" sz="2400" dirty="0" err="1" smtClean="0"/>
              <a:t>have</a:t>
            </a:r>
            <a:r>
              <a:rPr lang="sv-SE" sz="2400" dirty="0" smtClean="0"/>
              <a:t> </a:t>
            </a:r>
            <a:r>
              <a:rPr lang="sv-SE" sz="2400" dirty="0" err="1" smtClean="0"/>
              <a:t>liked</a:t>
            </a:r>
            <a:r>
              <a:rPr lang="sv-SE" sz="2400" dirty="0" smtClean="0"/>
              <a:t> </a:t>
            </a:r>
            <a:r>
              <a:rPr lang="sv-SE" sz="2400" dirty="0" err="1" smtClean="0"/>
              <a:t>more</a:t>
            </a:r>
            <a:r>
              <a:rPr lang="sv-SE" sz="2400" dirty="0" smtClean="0"/>
              <a:t> </a:t>
            </a:r>
            <a:r>
              <a:rPr lang="sv-SE" sz="2400" dirty="0" err="1" smtClean="0"/>
              <a:t>weeks</a:t>
            </a:r>
            <a:r>
              <a:rPr lang="sv-SE" sz="2400" dirty="0" smtClean="0"/>
              <a:t> </a:t>
            </a:r>
            <a:r>
              <a:rPr lang="sv-SE" sz="2400" dirty="0" err="1" smtClean="0"/>
              <a:t>outside</a:t>
            </a:r>
            <a:r>
              <a:rPr lang="sv-SE" sz="2400" dirty="0" smtClean="0"/>
              <a:t> the University.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859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924800" cy="1143000"/>
          </a:xfrm>
        </p:spPr>
        <p:txBody>
          <a:bodyPr/>
          <a:lstStyle/>
          <a:p>
            <a:pPr algn="ctr"/>
            <a:r>
              <a:rPr lang="sv-SE" sz="4800" dirty="0" smtClean="0"/>
              <a:t>The </a:t>
            </a:r>
            <a:r>
              <a:rPr lang="sv-SE" sz="4800" dirty="0" err="1" smtClean="0"/>
              <a:t>answers</a:t>
            </a:r>
            <a:endParaRPr lang="sv-SE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908720"/>
            <a:ext cx="7924800" cy="5256584"/>
          </a:xfrm>
        </p:spPr>
        <p:txBody>
          <a:bodyPr>
            <a:normAutofit fontScale="62500" lnSpcReduction="20000"/>
          </a:bodyPr>
          <a:lstStyle/>
          <a:p>
            <a:endParaRPr lang="sv-SE" sz="3400" dirty="0" smtClean="0"/>
          </a:p>
          <a:p>
            <a:pPr>
              <a:lnSpc>
                <a:spcPct val="120000"/>
              </a:lnSpc>
            </a:pPr>
            <a:r>
              <a:rPr lang="sv-SE" sz="3800" dirty="0" smtClean="0"/>
              <a:t>The reflective practitioner needs theory and perspectives</a:t>
            </a:r>
          </a:p>
          <a:p>
            <a:pPr>
              <a:lnSpc>
                <a:spcPct val="120000"/>
              </a:lnSpc>
            </a:pPr>
            <a:r>
              <a:rPr lang="sv-SE" sz="3800" dirty="0" err="1" smtClean="0"/>
              <a:t>Some</a:t>
            </a:r>
            <a:r>
              <a:rPr lang="sv-SE" sz="3800" dirty="0" smtClean="0"/>
              <a:t> </a:t>
            </a:r>
            <a:r>
              <a:rPr lang="sv-SE" sz="3800" dirty="0" err="1" smtClean="0"/>
              <a:t>of</a:t>
            </a:r>
            <a:r>
              <a:rPr lang="sv-SE" sz="3800" dirty="0" smtClean="0"/>
              <a:t> the information </a:t>
            </a:r>
            <a:r>
              <a:rPr lang="sv-SE" sz="3800" dirty="0" err="1" smtClean="0"/>
              <a:t>content</a:t>
            </a:r>
            <a:r>
              <a:rPr lang="sv-SE" sz="3800" dirty="0" smtClean="0"/>
              <a:t> is best </a:t>
            </a:r>
            <a:r>
              <a:rPr lang="sv-SE" sz="3800" dirty="0" err="1" smtClean="0"/>
              <a:t>learned</a:t>
            </a:r>
            <a:r>
              <a:rPr lang="sv-SE" sz="3800" dirty="0" smtClean="0"/>
              <a:t> in </a:t>
            </a:r>
            <a:r>
              <a:rPr lang="sv-SE" sz="3800" dirty="0" err="1" smtClean="0"/>
              <a:t>practice</a:t>
            </a:r>
            <a:r>
              <a:rPr lang="sv-SE" sz="3800" dirty="0" smtClean="0"/>
              <a:t> – </a:t>
            </a:r>
            <a:r>
              <a:rPr lang="sv-SE" sz="3800" dirty="0" err="1" smtClean="0"/>
              <a:t>but</a:t>
            </a:r>
            <a:r>
              <a:rPr lang="sv-SE" sz="3800" dirty="0" smtClean="0"/>
              <a:t> the University has </a:t>
            </a:r>
            <a:r>
              <a:rPr lang="sv-SE" sz="3800" dirty="0" err="1" smtClean="0"/>
              <a:t>to</a:t>
            </a:r>
            <a:r>
              <a:rPr lang="sv-SE" sz="3800" dirty="0" smtClean="0"/>
              <a:t> </a:t>
            </a:r>
            <a:r>
              <a:rPr lang="sv-SE" sz="3800" dirty="0" err="1" smtClean="0"/>
              <a:t>give</a:t>
            </a:r>
            <a:r>
              <a:rPr lang="sv-SE" sz="3800" dirty="0" smtClean="0"/>
              <a:t> </a:t>
            </a:r>
            <a:r>
              <a:rPr lang="sv-SE" sz="3800" dirty="0" err="1" smtClean="0"/>
              <a:t>search</a:t>
            </a:r>
            <a:r>
              <a:rPr lang="sv-SE" sz="3800" dirty="0" smtClean="0"/>
              <a:t> </a:t>
            </a:r>
            <a:r>
              <a:rPr lang="sv-SE" sz="3800" dirty="0" err="1" smtClean="0"/>
              <a:t>strategies</a:t>
            </a:r>
            <a:r>
              <a:rPr lang="sv-SE" sz="3800" dirty="0" smtClean="0"/>
              <a:t> and </a:t>
            </a:r>
            <a:r>
              <a:rPr lang="sv-SE" sz="3800" dirty="0" err="1" smtClean="0"/>
              <a:t>good</a:t>
            </a:r>
            <a:r>
              <a:rPr lang="sv-SE" sz="3800" dirty="0" smtClean="0"/>
              <a:t> </a:t>
            </a:r>
            <a:r>
              <a:rPr lang="sv-SE" sz="3800" dirty="0" err="1" smtClean="0"/>
              <a:t>tools</a:t>
            </a:r>
            <a:r>
              <a:rPr lang="sv-SE" sz="3800" dirty="0" smtClean="0"/>
              <a:t> for a </a:t>
            </a:r>
            <a:r>
              <a:rPr lang="sv-SE" sz="3800" dirty="0" err="1" smtClean="0"/>
              <a:t>critical</a:t>
            </a:r>
            <a:r>
              <a:rPr lang="sv-SE" sz="3800" dirty="0" smtClean="0"/>
              <a:t> </a:t>
            </a:r>
            <a:r>
              <a:rPr lang="sv-SE" sz="3800" dirty="0" err="1" smtClean="0"/>
              <a:t>view</a:t>
            </a:r>
            <a:r>
              <a:rPr lang="sv-SE" sz="3800" dirty="0" smtClean="0"/>
              <a:t> </a:t>
            </a:r>
            <a:r>
              <a:rPr lang="sv-SE" sz="3800" dirty="0" err="1" smtClean="0"/>
              <a:t>of</a:t>
            </a:r>
            <a:r>
              <a:rPr lang="sv-SE" sz="3800" dirty="0" smtClean="0"/>
              <a:t> information</a:t>
            </a:r>
          </a:p>
          <a:p>
            <a:pPr>
              <a:lnSpc>
                <a:spcPct val="120000"/>
              </a:lnSpc>
            </a:pPr>
            <a:r>
              <a:rPr lang="sv-SE" sz="3800" dirty="0" err="1" smtClean="0"/>
              <a:t>Involve</a:t>
            </a:r>
            <a:r>
              <a:rPr lang="sv-SE" sz="3800" dirty="0" smtClean="0"/>
              <a:t> the supervisors in the tasks and start a </a:t>
            </a:r>
            <a:r>
              <a:rPr lang="sv-SE" sz="3800" dirty="0" err="1" smtClean="0"/>
              <a:t>reflection</a:t>
            </a:r>
            <a:r>
              <a:rPr lang="sv-SE" sz="3800" dirty="0" smtClean="0"/>
              <a:t> </a:t>
            </a:r>
            <a:r>
              <a:rPr lang="sv-SE" sz="3800" dirty="0" err="1" smtClean="0"/>
              <a:t>together</a:t>
            </a:r>
            <a:endParaRPr lang="sv-SE" sz="3800" dirty="0" smtClean="0"/>
          </a:p>
          <a:p>
            <a:pPr>
              <a:lnSpc>
                <a:spcPct val="120000"/>
              </a:lnSpc>
            </a:pPr>
            <a:r>
              <a:rPr lang="sv-SE" sz="3800" dirty="0" err="1" smtClean="0"/>
              <a:t>It’s</a:t>
            </a:r>
            <a:r>
              <a:rPr lang="sv-SE" sz="3800" dirty="0" smtClean="0"/>
              <a:t> </a:t>
            </a:r>
            <a:r>
              <a:rPr lang="sv-SE" sz="3800" dirty="0" err="1" smtClean="0"/>
              <a:t>always</a:t>
            </a:r>
            <a:r>
              <a:rPr lang="sv-SE" sz="3800" dirty="0" smtClean="0"/>
              <a:t> a </a:t>
            </a:r>
            <a:r>
              <a:rPr lang="sv-SE" sz="3800" dirty="0" err="1" smtClean="0"/>
              <a:t>difficult</a:t>
            </a:r>
            <a:r>
              <a:rPr lang="sv-SE" sz="3800" dirty="0" smtClean="0"/>
              <a:t> </a:t>
            </a:r>
            <a:r>
              <a:rPr lang="sv-SE" sz="3800" dirty="0" err="1" smtClean="0"/>
              <a:t>balance</a:t>
            </a:r>
            <a:r>
              <a:rPr lang="sv-SE" sz="3800" dirty="0" smtClean="0"/>
              <a:t> </a:t>
            </a:r>
            <a:r>
              <a:rPr lang="sv-SE" sz="3800" dirty="0" err="1" smtClean="0"/>
              <a:t>between</a:t>
            </a:r>
            <a:r>
              <a:rPr lang="sv-SE" sz="3800" dirty="0" smtClean="0"/>
              <a:t> </a:t>
            </a:r>
            <a:r>
              <a:rPr lang="sv-SE" sz="3800" dirty="0" err="1" smtClean="0"/>
              <a:t>experience</a:t>
            </a:r>
            <a:r>
              <a:rPr lang="sv-SE" sz="3800" dirty="0" smtClean="0"/>
              <a:t> and  tasks from the University. </a:t>
            </a:r>
            <a:r>
              <a:rPr lang="sv-SE" sz="3800" dirty="0" err="1" smtClean="0"/>
              <a:t>But</a:t>
            </a:r>
            <a:r>
              <a:rPr lang="sv-SE" sz="3800" dirty="0" smtClean="0"/>
              <a:t> </a:t>
            </a:r>
            <a:r>
              <a:rPr lang="sv-SE" sz="3800" dirty="0" err="1" smtClean="0"/>
              <a:t>practice</a:t>
            </a:r>
            <a:r>
              <a:rPr lang="sv-SE" sz="3800" dirty="0" smtClean="0"/>
              <a:t> is a part </a:t>
            </a:r>
            <a:r>
              <a:rPr lang="sv-SE" sz="3800" dirty="0" err="1" smtClean="0"/>
              <a:t>of</a:t>
            </a:r>
            <a:r>
              <a:rPr lang="sv-SE" sz="3800" dirty="0" smtClean="0"/>
              <a:t> the </a:t>
            </a:r>
            <a:r>
              <a:rPr lang="sv-SE" sz="3800" dirty="0" err="1" smtClean="0"/>
              <a:t>learning</a:t>
            </a:r>
            <a:r>
              <a:rPr lang="sv-SE" sz="3800" dirty="0" smtClean="0"/>
              <a:t> process.</a:t>
            </a:r>
          </a:p>
          <a:p>
            <a:pPr>
              <a:lnSpc>
                <a:spcPct val="120000"/>
              </a:lnSpc>
            </a:pPr>
            <a:r>
              <a:rPr lang="sv-SE" sz="3800" dirty="0" smtClean="0"/>
              <a:t>It’s important for the student to take own responsibility and not being a copycat to the supervisor</a:t>
            </a:r>
          </a:p>
          <a:p>
            <a:pPr>
              <a:buNone/>
            </a:pPr>
            <a:endParaRPr lang="sv-SE" sz="3400" dirty="0" smtClean="0"/>
          </a:p>
          <a:p>
            <a:pPr marL="0" indent="0">
              <a:buNone/>
            </a:pP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7030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4800" dirty="0" smtClean="0"/>
              <a:t>The </a:t>
            </a:r>
            <a:r>
              <a:rPr lang="sv-SE" sz="4800" dirty="0" err="1" smtClean="0"/>
              <a:t>hunt</a:t>
            </a:r>
            <a:r>
              <a:rPr lang="sv-SE" sz="4800" dirty="0" smtClean="0"/>
              <a:t> for </a:t>
            </a:r>
            <a:r>
              <a:rPr lang="sv-SE" sz="4800" dirty="0" err="1" smtClean="0"/>
              <a:t>quality</a:t>
            </a:r>
            <a:endParaRPr lang="sv-SE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 smtClean="0"/>
              <a:t>A balance between experiencing practice and developing a </a:t>
            </a:r>
            <a:r>
              <a:rPr lang="en-US" sz="2400" dirty="0"/>
              <a:t>r</a:t>
            </a:r>
            <a:r>
              <a:rPr lang="en-US" sz="2400" dirty="0" smtClean="0"/>
              <a:t>eflective view.</a:t>
            </a:r>
          </a:p>
          <a:p>
            <a:r>
              <a:rPr lang="en-US" sz="2400" dirty="0" smtClean="0"/>
              <a:t>Progressive tasks connected to relevant courses and the world outside</a:t>
            </a:r>
          </a:p>
          <a:p>
            <a:r>
              <a:rPr lang="en-US" sz="2400" dirty="0" smtClean="0"/>
              <a:t>Upgrading the supervisors by relevant information</a:t>
            </a:r>
            <a:r>
              <a:rPr lang="en-US" sz="2400" dirty="0"/>
              <a:t> </a:t>
            </a:r>
            <a:r>
              <a:rPr lang="en-US" sz="2400" dirty="0" smtClean="0"/>
              <a:t>and PM </a:t>
            </a:r>
          </a:p>
          <a:p>
            <a:r>
              <a:rPr lang="en-US" sz="2400" dirty="0" smtClean="0"/>
              <a:t>Yearly conferences for supervisors </a:t>
            </a:r>
          </a:p>
          <a:p>
            <a:r>
              <a:rPr lang="en-US" sz="2400" dirty="0" smtClean="0"/>
              <a:t>Use the world outside as an empirical base and give tasks related to practice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00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subTitle" idx="4294967295"/>
          </p:nvPr>
        </p:nvSpPr>
        <p:spPr>
          <a:xfrm>
            <a:off x="611560" y="1484784"/>
            <a:ext cx="8135938" cy="4103688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v-SE" sz="3900" dirty="0" smtClean="0"/>
              <a:t>	</a:t>
            </a:r>
            <a:r>
              <a:rPr lang="sv-SE" sz="3900" dirty="0" err="1" smtClean="0"/>
              <a:t>If</a:t>
            </a:r>
            <a:r>
              <a:rPr lang="sv-SE" sz="3900" dirty="0" smtClean="0"/>
              <a:t> you </a:t>
            </a:r>
            <a:r>
              <a:rPr lang="sv-SE" sz="3900" dirty="0" err="1" smtClean="0"/>
              <a:t>during</a:t>
            </a:r>
            <a:r>
              <a:rPr lang="sv-SE" sz="3900" dirty="0" smtClean="0"/>
              <a:t> the last </a:t>
            </a:r>
            <a:r>
              <a:rPr lang="sv-SE" sz="3900" dirty="0" err="1" smtClean="0"/>
              <a:t>year</a:t>
            </a:r>
            <a:r>
              <a:rPr lang="sv-SE" sz="3900" dirty="0" smtClean="0"/>
              <a:t> </a:t>
            </a:r>
            <a:r>
              <a:rPr lang="sv-SE" sz="3900" dirty="0" err="1" smtClean="0"/>
              <a:t>haven’t</a:t>
            </a:r>
            <a:r>
              <a:rPr lang="sv-SE" sz="3900" dirty="0" smtClean="0"/>
              <a:t> </a:t>
            </a:r>
            <a:r>
              <a:rPr lang="sv-SE" sz="3900" dirty="0" err="1" smtClean="0"/>
              <a:t>changed</a:t>
            </a:r>
            <a:r>
              <a:rPr lang="sv-SE" sz="3900" dirty="0" smtClean="0"/>
              <a:t> your opinion </a:t>
            </a:r>
            <a:r>
              <a:rPr lang="sv-SE" sz="3900" dirty="0" err="1" smtClean="0"/>
              <a:t>about</a:t>
            </a:r>
            <a:r>
              <a:rPr lang="sv-SE" sz="3900" dirty="0" smtClean="0"/>
              <a:t> </a:t>
            </a:r>
            <a:r>
              <a:rPr lang="sv-SE" sz="3900" dirty="0" err="1" smtClean="0"/>
              <a:t>anything</a:t>
            </a:r>
            <a:r>
              <a:rPr lang="sv-SE" sz="3900" dirty="0" smtClean="0"/>
              <a:t> or </a:t>
            </a:r>
            <a:r>
              <a:rPr lang="sv-SE" sz="3900" dirty="0" err="1" smtClean="0"/>
              <a:t>formed</a:t>
            </a:r>
            <a:r>
              <a:rPr lang="sv-SE" sz="3900" dirty="0" smtClean="0"/>
              <a:t> a new opinion you </a:t>
            </a:r>
            <a:r>
              <a:rPr lang="sv-SE" sz="3900" dirty="0" err="1" smtClean="0"/>
              <a:t>ought</a:t>
            </a:r>
            <a:r>
              <a:rPr lang="sv-SE" sz="3900" dirty="0" smtClean="0"/>
              <a:t> to check your </a:t>
            </a:r>
            <a:r>
              <a:rPr lang="sv-SE" sz="3900" dirty="0" err="1" smtClean="0"/>
              <a:t>pulse</a:t>
            </a:r>
            <a:r>
              <a:rPr lang="sv-SE" sz="3900" dirty="0" smtClean="0"/>
              <a:t>. You </a:t>
            </a:r>
            <a:r>
              <a:rPr lang="sv-SE" sz="3900" dirty="0" err="1" smtClean="0"/>
              <a:t>might</a:t>
            </a:r>
            <a:r>
              <a:rPr lang="sv-SE" sz="3900" dirty="0" smtClean="0"/>
              <a:t> be </a:t>
            </a:r>
            <a:r>
              <a:rPr lang="sv-SE" sz="3900" dirty="0" err="1" smtClean="0"/>
              <a:t>dead</a:t>
            </a:r>
            <a:r>
              <a:rPr lang="sv-SE" sz="3900" dirty="0" smtClean="0"/>
              <a:t>. </a:t>
            </a:r>
            <a:endParaRPr lang="sv-SE" sz="4200" dirty="0" smtClean="0"/>
          </a:p>
          <a:p>
            <a:pPr marL="0" indent="0" algn="ctr" eaLnBrk="1" hangingPunct="1">
              <a:lnSpc>
                <a:spcPct val="80000"/>
              </a:lnSpc>
              <a:buFont typeface="Wingdings 2" pitchFamily="18" charset="2"/>
              <a:buNone/>
            </a:pPr>
            <a:endParaRPr lang="sv-SE" sz="4200" dirty="0" smtClean="0"/>
          </a:p>
          <a:p>
            <a:pPr marL="0" indent="0"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v-SE" sz="2500" dirty="0" smtClean="0"/>
              <a:t>(Burgess, 1866-1951)</a:t>
            </a:r>
          </a:p>
        </p:txBody>
      </p:sp>
    </p:spTree>
    <p:extLst>
      <p:ext uri="{BB962C8B-B14F-4D97-AF65-F5344CB8AC3E}">
        <p14:creationId xmlns:p14="http://schemas.microsoft.com/office/powerpoint/2010/main" val="324792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620688"/>
            <a:ext cx="8229600" cy="1143000"/>
          </a:xfrm>
        </p:spPr>
        <p:txBody>
          <a:bodyPr lIns="91440" rIns="91440" bIns="45720" anchor="ctr">
            <a:normAutofit fontScale="90000"/>
          </a:bodyPr>
          <a:lstStyle/>
          <a:p>
            <a:pPr eaLnBrk="1" hangingPunct="1"/>
            <a:r>
              <a:rPr lang="sv-SE" sz="3600" smtClean="0"/>
              <a:t>And don’t forget …different clients – different needs – different methods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552" y="2204864"/>
            <a:ext cx="4038600" cy="4389437"/>
          </a:xfrm>
        </p:spPr>
        <p:txBody>
          <a:bodyPr>
            <a:normAutofit/>
          </a:bodyPr>
          <a:lstStyle/>
          <a:p>
            <a:pPr marL="342900" indent="-342900" eaLnBrk="1" hangingPunct="1">
              <a:lnSpc>
                <a:spcPct val="90000"/>
              </a:lnSpc>
              <a:buSzPts val="1800"/>
              <a:buFont typeface="Wingdings" pitchFamily="2" charset="2"/>
              <a:buChar char="§"/>
            </a:pPr>
            <a:r>
              <a:rPr lang="sv-SE" sz="2400" dirty="0" smtClean="0"/>
              <a:t>Happy Hillary</a:t>
            </a:r>
          </a:p>
          <a:p>
            <a:pPr marL="342900" indent="-342900" eaLnBrk="1" hangingPunct="1">
              <a:lnSpc>
                <a:spcPct val="90000"/>
              </a:lnSpc>
              <a:buSzPts val="1800"/>
              <a:buFont typeface="Wingdings" pitchFamily="2" charset="2"/>
              <a:buChar char="§"/>
            </a:pPr>
            <a:r>
              <a:rPr lang="sv-SE" sz="2400" dirty="0" err="1" smtClean="0"/>
              <a:t>Wondering</a:t>
            </a:r>
            <a:r>
              <a:rPr lang="sv-SE" sz="2400" dirty="0" smtClean="0"/>
              <a:t> Willy</a:t>
            </a:r>
          </a:p>
          <a:p>
            <a:pPr marL="342900" indent="-342900" eaLnBrk="1" hangingPunct="1">
              <a:lnSpc>
                <a:spcPct val="90000"/>
              </a:lnSpc>
              <a:buSzPts val="1800"/>
              <a:buFont typeface="Wingdings" pitchFamily="2" charset="2"/>
              <a:buChar char="§"/>
            </a:pPr>
            <a:r>
              <a:rPr lang="sv-SE" sz="2400" dirty="0" err="1" smtClean="0"/>
              <a:t>Ambitious</a:t>
            </a:r>
            <a:r>
              <a:rPr lang="sv-SE" sz="2400" dirty="0" smtClean="0"/>
              <a:t> Andy</a:t>
            </a:r>
          </a:p>
          <a:p>
            <a:pPr marL="342900" indent="-342900" eaLnBrk="1" hangingPunct="1">
              <a:lnSpc>
                <a:spcPct val="90000"/>
              </a:lnSpc>
              <a:buSzPts val="1800"/>
              <a:buFont typeface="Wingdings" pitchFamily="2" charset="2"/>
              <a:buChar char="§"/>
            </a:pPr>
            <a:r>
              <a:rPr lang="sv-SE" sz="2400" dirty="0" err="1" smtClean="0"/>
              <a:t>Frightened</a:t>
            </a:r>
            <a:r>
              <a:rPr lang="sv-SE" sz="2400" dirty="0" smtClean="0"/>
              <a:t> Fatima</a:t>
            </a:r>
          </a:p>
          <a:p>
            <a:pPr marL="342900" indent="-342900" eaLnBrk="1" hangingPunct="1">
              <a:lnSpc>
                <a:spcPct val="90000"/>
              </a:lnSpc>
              <a:buSzPts val="1800"/>
              <a:buFont typeface="Wingdings" pitchFamily="2" charset="2"/>
              <a:buChar char="§"/>
            </a:pPr>
            <a:r>
              <a:rPr lang="sv-SE" sz="2400" dirty="0" err="1" smtClean="0"/>
              <a:t>Shy</a:t>
            </a:r>
            <a:r>
              <a:rPr lang="sv-SE" sz="2400" dirty="0" smtClean="0"/>
              <a:t> Sheila</a:t>
            </a:r>
          </a:p>
          <a:p>
            <a:pPr marL="342900" indent="-342900" eaLnBrk="1" hangingPunct="1">
              <a:lnSpc>
                <a:spcPct val="90000"/>
              </a:lnSpc>
              <a:buSzPts val="1800"/>
              <a:buFont typeface="Wingdings" pitchFamily="2" charset="2"/>
              <a:buChar char="§"/>
            </a:pPr>
            <a:r>
              <a:rPr lang="sv-SE" sz="2400" dirty="0" err="1" smtClean="0"/>
              <a:t>Relaxed</a:t>
            </a:r>
            <a:r>
              <a:rPr lang="sv-SE" sz="2400" dirty="0" smtClean="0"/>
              <a:t> Rita</a:t>
            </a:r>
          </a:p>
          <a:p>
            <a:pPr marL="342900" indent="-342900" eaLnBrk="1" hangingPunct="1">
              <a:lnSpc>
                <a:spcPct val="90000"/>
              </a:lnSpc>
              <a:buSzPts val="1800"/>
              <a:buFont typeface="Wingdings" pitchFamily="2" charset="2"/>
              <a:buChar char="§"/>
            </a:pPr>
            <a:r>
              <a:rPr lang="sv-SE" sz="2400" dirty="0" err="1" smtClean="0"/>
              <a:t>Frustrated</a:t>
            </a:r>
            <a:r>
              <a:rPr lang="sv-SE" sz="2400" dirty="0" smtClean="0"/>
              <a:t> Frank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sv-SE" sz="2400" dirty="0" smtClean="0"/>
          </a:p>
        </p:txBody>
      </p:sp>
      <p:sp>
        <p:nvSpPr>
          <p:cNvPr id="20484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16016" y="2132856"/>
            <a:ext cx="4038600" cy="4389437"/>
          </a:xfrm>
        </p:spPr>
        <p:txBody>
          <a:bodyPr>
            <a:normAutofit/>
          </a:bodyPr>
          <a:lstStyle/>
          <a:p>
            <a:pPr eaLnBrk="1" hangingPunct="1">
              <a:buSzPts val="1800"/>
              <a:buFont typeface="Wingdings" pitchFamily="2" charset="2"/>
              <a:buChar char="§"/>
            </a:pPr>
            <a:r>
              <a:rPr lang="sv-SE" sz="2400" dirty="0" err="1" smtClean="0"/>
              <a:t>Coolminded</a:t>
            </a:r>
            <a:r>
              <a:rPr lang="sv-SE" sz="2400" dirty="0" smtClean="0"/>
              <a:t> Carla</a:t>
            </a:r>
          </a:p>
          <a:p>
            <a:pPr eaLnBrk="1" hangingPunct="1">
              <a:buSzPts val="1800"/>
              <a:buFont typeface="Wingdings" pitchFamily="2" charset="2"/>
              <a:buChar char="§"/>
            </a:pPr>
            <a:r>
              <a:rPr lang="sv-SE" sz="2400" dirty="0" err="1" smtClean="0"/>
              <a:t>Depressed</a:t>
            </a:r>
            <a:r>
              <a:rPr lang="sv-SE" sz="2400" dirty="0" smtClean="0"/>
              <a:t> Dave</a:t>
            </a:r>
          </a:p>
          <a:p>
            <a:pPr eaLnBrk="1" hangingPunct="1">
              <a:buSzPts val="1800"/>
              <a:buFont typeface="Wingdings" pitchFamily="2" charset="2"/>
              <a:buChar char="§"/>
            </a:pPr>
            <a:r>
              <a:rPr lang="sv-SE" sz="2400" dirty="0" err="1" smtClean="0"/>
              <a:t>Bold</a:t>
            </a:r>
            <a:r>
              <a:rPr lang="sv-SE" sz="2400" dirty="0" smtClean="0"/>
              <a:t> Barney</a:t>
            </a:r>
          </a:p>
          <a:p>
            <a:pPr eaLnBrk="1" hangingPunct="1">
              <a:buSzPts val="1800"/>
              <a:buFont typeface="Wingdings" pitchFamily="2" charset="2"/>
              <a:buChar char="§"/>
            </a:pPr>
            <a:r>
              <a:rPr lang="sv-SE" sz="2400" dirty="0" err="1" smtClean="0"/>
              <a:t>Anxious</a:t>
            </a:r>
            <a:r>
              <a:rPr lang="sv-SE" sz="2400" dirty="0" smtClean="0"/>
              <a:t> Amanda</a:t>
            </a:r>
          </a:p>
          <a:p>
            <a:pPr eaLnBrk="1" hangingPunct="1">
              <a:buFont typeface="Wingdings" pitchFamily="2" charset="2"/>
              <a:buChar char="§"/>
            </a:pPr>
            <a:endParaRPr lang="sv-SE" sz="2400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sv-SE" sz="2400" dirty="0" smtClean="0"/>
              <a:t>and all the </a:t>
            </a:r>
            <a:r>
              <a:rPr lang="sv-SE" sz="2400" dirty="0" err="1" smtClean="0"/>
              <a:t>others</a:t>
            </a:r>
            <a:endParaRPr lang="sv-SE" sz="2400" dirty="0" smtClean="0"/>
          </a:p>
        </p:txBody>
      </p:sp>
    </p:spTree>
    <p:extLst>
      <p:ext uri="{BB962C8B-B14F-4D97-AF65-F5344CB8AC3E}">
        <p14:creationId xmlns:p14="http://schemas.microsoft.com/office/powerpoint/2010/main" val="275853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123</TotalTime>
  <Words>558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Horizon</vt:lpstr>
      <vt:lpstr>Challenge for curriculum</vt:lpstr>
      <vt:lpstr>The underlying assumptions</vt:lpstr>
      <vt:lpstr>Practical training</vt:lpstr>
      <vt:lpstr>Opinions from students</vt:lpstr>
      <vt:lpstr>The answers</vt:lpstr>
      <vt:lpstr>The hunt for quality</vt:lpstr>
      <vt:lpstr>PowerPoint Presentation</vt:lpstr>
      <vt:lpstr>And don’t forget …different clients – different needs – different methods</vt:lpstr>
    </vt:vector>
  </TitlesOfParts>
  <Company>MAH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 for curriculum</dc:title>
  <dc:creator>Anders Lovén</dc:creator>
  <cp:lastModifiedBy>Anders Lovén</cp:lastModifiedBy>
  <cp:revision>14</cp:revision>
  <dcterms:created xsi:type="dcterms:W3CDTF">2013-10-22T09:30:48Z</dcterms:created>
  <dcterms:modified xsi:type="dcterms:W3CDTF">2013-10-23T12:13:32Z</dcterms:modified>
</cp:coreProperties>
</file>