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35" r:id="rId2"/>
    <p:sldId id="328" r:id="rId3"/>
    <p:sldId id="326" r:id="rId4"/>
    <p:sldId id="322" r:id="rId5"/>
    <p:sldId id="327" r:id="rId6"/>
    <p:sldId id="331" r:id="rId7"/>
    <p:sldId id="334" r:id="rId8"/>
    <p:sldId id="329" r:id="rId9"/>
    <p:sldId id="303" r:id="rId10"/>
    <p:sldId id="330" r:id="rId11"/>
    <p:sldId id="305" r:id="rId12"/>
    <p:sldId id="315" r:id="rId13"/>
    <p:sldId id="314" r:id="rId14"/>
    <p:sldId id="311" r:id="rId15"/>
    <p:sldId id="318" r:id="rId16"/>
    <p:sldId id="319" r:id="rId17"/>
    <p:sldId id="273" r:id="rId18"/>
    <p:sldId id="317" r:id="rId19"/>
    <p:sldId id="342" r:id="rId20"/>
    <p:sldId id="337" r:id="rId21"/>
    <p:sldId id="341" r:id="rId22"/>
    <p:sldId id="332" r:id="rId23"/>
    <p:sldId id="333" r:id="rId24"/>
  </p:sldIdLst>
  <p:sldSz cx="9144000" cy="6858000" type="screen4x3"/>
  <p:notesSz cx="6794500" cy="99314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332" autoAdjust="0"/>
  </p:normalViewPr>
  <p:slideViewPr>
    <p:cSldViewPr>
      <p:cViewPr varScale="1">
        <p:scale>
          <a:sx n="72" d="100"/>
          <a:sy n="72" d="100"/>
        </p:scale>
        <p:origin x="-41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126919-D92D-479C-857B-5C38AF7D8173}" type="datetimeFigureOut">
              <a:rPr lang="sv-SE" smtClean="0"/>
              <a:t>2013-10-25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D5557E-CF3C-4EDA-8A33-E68866D12E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9505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E0F34-2C57-47A2-8986-799390FB0C4E}" type="datetimeFigureOut">
              <a:rPr lang="sv-SE" smtClean="0"/>
              <a:pPr/>
              <a:t>2013-10-25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60BC64-2EFE-4975-A8C9-3B3FAB7426B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7605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60BC64-2EFE-4975-A8C9-3B3FAB7426BE}" type="slidenum">
              <a:rPr lang="sv-SE" smtClean="0"/>
              <a:pPr/>
              <a:t>18</a:t>
            </a:fld>
            <a:endParaRPr lang="sv-S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E454A6-396E-4E65-84CA-DD4B5C997480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1000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E454A6-396E-4E65-84CA-DD4B5C997480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1000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E454A6-396E-4E65-84CA-DD4B5C997480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r>
              <a:rPr lang="en-US" sz="1000" smtClean="0"/>
              <a:t>Dagens pass</a:t>
            </a:r>
          </a:p>
          <a:p>
            <a:pPr eaLnBrk="1" hangingPunct="1">
              <a:lnSpc>
                <a:spcPct val="90000"/>
              </a:lnSpc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r>
              <a:rPr lang="en-US" sz="1000" smtClean="0"/>
              <a:t>Om ett år träffas vi igen, I en kurs som heter “Att arbeta som designer”. Vi vill gärna, I god tid, presentera denna kurs och dess innehåll samt ge tankar och reflektioner över hur ni kan förbereda er för denna kurs.</a:t>
            </a:r>
          </a:p>
          <a:p>
            <a:pPr eaLnBrk="1" hangingPunct="1">
              <a:lnSpc>
                <a:spcPct val="90000"/>
              </a:lnSpc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r>
              <a:rPr lang="en-US" sz="1000" smtClean="0"/>
              <a:t>Ht 09                nu                             vt11 kursen Att arbeta som designer                 </a:t>
            </a:r>
          </a:p>
          <a:p>
            <a:pPr eaLnBrk="1" hangingPunct="1">
              <a:lnSpc>
                <a:spcPct val="90000"/>
              </a:lnSpc>
            </a:pPr>
            <a:r>
              <a:rPr lang="en-US" sz="1000" smtClean="0"/>
              <a:t>-------------------------------------------------------------------------- -------------------------------------------------------------sommaren 2012</a:t>
            </a:r>
          </a:p>
          <a:p>
            <a:pPr eaLnBrk="1" hangingPunct="1">
              <a:lnSpc>
                <a:spcPct val="90000"/>
              </a:lnSpc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r>
              <a:rPr lang="en-US" sz="1000" smtClean="0"/>
              <a:t>Genom att presentar kursens innehåll presentar vi också vår verksamhet och vad/hur vi faktiskt arbetar med studenter. </a:t>
            </a:r>
          </a:p>
          <a:p>
            <a:pPr eaLnBrk="1" hangingPunct="1">
              <a:lnSpc>
                <a:spcPct val="90000"/>
              </a:lnSpc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r>
              <a:rPr lang="en-US" sz="1000" smtClean="0"/>
              <a:t>-Vi möter studenter enskilt/grupp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sz="1000" smtClean="0"/>
              <a:t>Vi möter studenter i undervisning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en-US" sz="1000" smtClean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sz="1000" smtClean="0"/>
              <a:t>“Vad blir jag av det här”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en-US" sz="1000" smtClean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sz="1000" smtClean="0"/>
              <a:t>Vi möter även presumtiva studenter, vanligaste frågan: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r>
              <a:rPr lang="en-US" sz="1000" smtClean="0"/>
              <a:t>“Vet inte vad jag ska bli”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r>
              <a:rPr lang="en-US" sz="1000" smtClean="0"/>
              <a:t>Så, först tänker vi ge en bakgrundsbeskrivning till varför vi valt att arbeta som vi gör (som ligger till grund för kursen)</a:t>
            </a:r>
          </a:p>
          <a:p>
            <a:pPr eaLnBrk="1" hangingPunct="1">
              <a:lnSpc>
                <a:spcPct val="90000"/>
              </a:lnSpc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r>
              <a:rPr lang="en-US" sz="1000" smtClean="0"/>
              <a:t>Genom att titta historiskt bakåt, kan man också klarare se de förändringar som skett i historien men också förstå de utamningar vi står inför dagligdags.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E454A6-396E-4E65-84CA-DD4B5C997480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r>
              <a:rPr lang="en-US" sz="1000" smtClean="0"/>
              <a:t>Dagens pass</a:t>
            </a:r>
          </a:p>
          <a:p>
            <a:pPr eaLnBrk="1" hangingPunct="1">
              <a:lnSpc>
                <a:spcPct val="90000"/>
              </a:lnSpc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r>
              <a:rPr lang="en-US" sz="1000" smtClean="0"/>
              <a:t>Om ett år träffas vi igen, I en kurs som heter “Att arbeta som designer”. Vi vill gärna, I god tid, presentera denna kurs och dess innehåll samt ge tankar och reflektioner över hur ni kan förbereda er för denna kurs.</a:t>
            </a:r>
          </a:p>
          <a:p>
            <a:pPr eaLnBrk="1" hangingPunct="1">
              <a:lnSpc>
                <a:spcPct val="90000"/>
              </a:lnSpc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r>
              <a:rPr lang="en-US" sz="1000" smtClean="0"/>
              <a:t>Ht 09                nu                             vt11 kursen Att arbeta som designer                 </a:t>
            </a:r>
          </a:p>
          <a:p>
            <a:pPr eaLnBrk="1" hangingPunct="1">
              <a:lnSpc>
                <a:spcPct val="90000"/>
              </a:lnSpc>
            </a:pPr>
            <a:r>
              <a:rPr lang="en-US" sz="1000" smtClean="0"/>
              <a:t>-------------------------------------------------------------------------- -------------------------------------------------------------sommaren 2012</a:t>
            </a:r>
          </a:p>
          <a:p>
            <a:pPr eaLnBrk="1" hangingPunct="1">
              <a:lnSpc>
                <a:spcPct val="90000"/>
              </a:lnSpc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r>
              <a:rPr lang="en-US" sz="1000" smtClean="0"/>
              <a:t>Genom att presentar kursens innehåll presentar vi också vår verksamhet och vad/hur vi faktiskt arbetar med studenter. </a:t>
            </a:r>
          </a:p>
          <a:p>
            <a:pPr eaLnBrk="1" hangingPunct="1">
              <a:lnSpc>
                <a:spcPct val="90000"/>
              </a:lnSpc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r>
              <a:rPr lang="en-US" sz="1000" smtClean="0"/>
              <a:t>-Vi möter studenter enskilt/grupp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sz="1000" smtClean="0"/>
              <a:t>Vi möter studenter i undervisning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en-US" sz="1000" smtClean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sz="1000" smtClean="0"/>
              <a:t>“Vad blir jag av det här”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en-US" sz="1000" smtClean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sz="1000" smtClean="0"/>
              <a:t>Vi möter även presumtiva studenter, vanligaste frågan: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r>
              <a:rPr lang="en-US" sz="1000" smtClean="0"/>
              <a:t>“Vet inte vad jag ska bli”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r>
              <a:rPr lang="en-US" sz="1000" smtClean="0"/>
              <a:t>Så, först tänker vi ge en bakgrundsbeskrivning till varför vi valt att arbeta som vi gör (som ligger till grund för kursen)</a:t>
            </a:r>
          </a:p>
          <a:p>
            <a:pPr eaLnBrk="1" hangingPunct="1">
              <a:lnSpc>
                <a:spcPct val="90000"/>
              </a:lnSpc>
            </a:pPr>
            <a:endParaRPr lang="en-US" sz="1000" smtClean="0"/>
          </a:p>
          <a:p>
            <a:pPr eaLnBrk="1" hangingPunct="1">
              <a:lnSpc>
                <a:spcPct val="90000"/>
              </a:lnSpc>
            </a:pPr>
            <a:r>
              <a:rPr lang="en-US" sz="1000" smtClean="0"/>
              <a:t>Genom att titta historiskt bakåt, kan man också klarare se de förändringar som skett i historien men också förstå de utamningar vi står inför dagligdags.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E454A6-396E-4E65-84CA-DD4B5C997480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1000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FCAD-A2F3-4CBB-A715-7E4EE6886301}" type="datetimeFigureOut">
              <a:rPr lang="sv-SE" smtClean="0"/>
              <a:pPr/>
              <a:t>2013-10-25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01DA-CA62-4BEB-8F16-7ECC82B9DC9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FCAD-A2F3-4CBB-A715-7E4EE6886301}" type="datetimeFigureOut">
              <a:rPr lang="sv-SE" smtClean="0"/>
              <a:pPr/>
              <a:t>2013-10-25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01DA-CA62-4BEB-8F16-7ECC82B9DC9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FCAD-A2F3-4CBB-A715-7E4EE6886301}" type="datetimeFigureOut">
              <a:rPr lang="sv-SE" smtClean="0"/>
              <a:pPr/>
              <a:t>2013-10-25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01DA-CA62-4BEB-8F16-7ECC82B9DC9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FCAD-A2F3-4CBB-A715-7E4EE6886301}" type="datetimeFigureOut">
              <a:rPr lang="sv-SE" smtClean="0"/>
              <a:pPr/>
              <a:t>2013-10-25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01DA-CA62-4BEB-8F16-7ECC82B9DC9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FCAD-A2F3-4CBB-A715-7E4EE6886301}" type="datetimeFigureOut">
              <a:rPr lang="sv-SE" smtClean="0"/>
              <a:pPr/>
              <a:t>2013-10-25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01DA-CA62-4BEB-8F16-7ECC82B9DC9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FCAD-A2F3-4CBB-A715-7E4EE6886301}" type="datetimeFigureOut">
              <a:rPr lang="sv-SE" smtClean="0"/>
              <a:pPr/>
              <a:t>2013-10-25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01DA-CA62-4BEB-8F16-7ECC82B9DC9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FCAD-A2F3-4CBB-A715-7E4EE6886301}" type="datetimeFigureOut">
              <a:rPr lang="sv-SE" smtClean="0"/>
              <a:pPr/>
              <a:t>2013-10-25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01DA-CA62-4BEB-8F16-7ECC82B9DC9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FCAD-A2F3-4CBB-A715-7E4EE6886301}" type="datetimeFigureOut">
              <a:rPr lang="sv-SE" smtClean="0"/>
              <a:pPr/>
              <a:t>2013-10-25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01DA-CA62-4BEB-8F16-7ECC82B9DC9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FCAD-A2F3-4CBB-A715-7E4EE6886301}" type="datetimeFigureOut">
              <a:rPr lang="sv-SE" smtClean="0"/>
              <a:pPr/>
              <a:t>2013-10-25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01DA-CA62-4BEB-8F16-7ECC82B9DC9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FCAD-A2F3-4CBB-A715-7E4EE6886301}" type="datetimeFigureOut">
              <a:rPr lang="sv-SE" smtClean="0"/>
              <a:pPr/>
              <a:t>2013-10-25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01DA-CA62-4BEB-8F16-7ECC82B9DC9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FCAD-A2F3-4CBB-A715-7E4EE6886301}" type="datetimeFigureOut">
              <a:rPr lang="sv-SE" smtClean="0"/>
              <a:pPr/>
              <a:t>2013-10-25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01DA-CA62-4BEB-8F16-7ECC82B9DC9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5FCAD-A2F3-4CBB-A715-7E4EE6886301}" type="datetimeFigureOut">
              <a:rPr lang="sv-SE" smtClean="0"/>
              <a:pPr/>
              <a:t>2013-10-25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F01DA-CA62-4BEB-8F16-7ECC82B9DC93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Mia.andersson@mah.se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Bildobjekt 9" descr="stude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ruta 10"/>
          <p:cNvSpPr txBox="1"/>
          <p:nvPr/>
        </p:nvSpPr>
        <p:spPr>
          <a:xfrm>
            <a:off x="6666097" y="116632"/>
            <a:ext cx="1757212" cy="830997"/>
          </a:xfrm>
          <a:prstGeom prst="rect">
            <a:avLst/>
          </a:prstGeom>
          <a:noFill/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6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Mia Andersson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6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Careers Service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6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Malmö University</a:t>
            </a:r>
          </a:p>
        </p:txBody>
      </p:sp>
      <p:sp>
        <p:nvSpPr>
          <p:cNvPr id="13" name="textruta 12"/>
          <p:cNvSpPr txBox="1"/>
          <p:nvPr/>
        </p:nvSpPr>
        <p:spPr>
          <a:xfrm>
            <a:off x="3530600" y="2255838"/>
            <a:ext cx="4697120" cy="1077218"/>
          </a:xfrm>
          <a:prstGeom prst="rect">
            <a:avLst/>
          </a:prstGeom>
          <a:noFill/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3200" b="1" kern="1600" cap="all" spc="-100" dirty="0" smtClean="0">
                <a:solidFill>
                  <a:srgbClr val="940F1C"/>
                </a:solidFill>
                <a:latin typeface="Arial"/>
                <a:cs typeface="Arial"/>
              </a:rPr>
              <a:t>Careers service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3200" b="1" kern="1600" cap="all" spc="-100" dirty="0" smtClean="0">
                <a:solidFill>
                  <a:srgbClr val="940F1C"/>
                </a:solidFill>
                <a:latin typeface="Arial"/>
                <a:cs typeface="Arial"/>
              </a:rPr>
              <a:t>at </a:t>
            </a:r>
            <a:r>
              <a:rPr lang="sv-SE" sz="3200" b="1" kern="1600" cap="all" spc="-100" dirty="0" err="1" smtClean="0">
                <a:solidFill>
                  <a:srgbClr val="940F1C"/>
                </a:solidFill>
                <a:latin typeface="Arial"/>
                <a:cs typeface="Arial"/>
              </a:rPr>
              <a:t>malmö</a:t>
            </a:r>
            <a:r>
              <a:rPr lang="sv-SE" sz="3200" b="1" kern="1600" cap="all" spc="-100" dirty="0" smtClean="0">
                <a:solidFill>
                  <a:srgbClr val="940F1C"/>
                </a:solidFill>
                <a:latin typeface="Arial"/>
                <a:cs typeface="Arial"/>
              </a:rPr>
              <a:t> university</a:t>
            </a:r>
            <a:endParaRPr lang="sv-SE" sz="3200" b="1" kern="1600" cap="all" spc="-100" dirty="0">
              <a:solidFill>
                <a:srgbClr val="940F1C"/>
              </a:solidFill>
              <a:latin typeface="Arial"/>
              <a:cs typeface="Arial"/>
            </a:endParaRPr>
          </a:p>
        </p:txBody>
      </p:sp>
      <p:pic>
        <p:nvPicPr>
          <p:cNvPr id="19461" name="Bildobjekt 5" descr="MAH-logo_CMYK_VitTex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7663" y="5626100"/>
            <a:ext cx="7588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056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536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9525"/>
            <a:ext cx="9153525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1763713" y="1989138"/>
            <a:ext cx="61928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" name="textruta 6"/>
          <p:cNvSpPr txBox="1"/>
          <p:nvPr/>
        </p:nvSpPr>
        <p:spPr>
          <a:xfrm>
            <a:off x="611560" y="1268760"/>
            <a:ext cx="799288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tx2"/>
                </a:solidFill>
                <a:latin typeface="Arial" charset="0"/>
              </a:rPr>
              <a:t>What are my options after studying a certain subject/programme? </a:t>
            </a:r>
            <a:br>
              <a:rPr lang="en-GB" sz="2400" dirty="0" smtClean="0">
                <a:solidFill>
                  <a:schemeClr val="tx2"/>
                </a:solidFill>
                <a:latin typeface="Arial" charset="0"/>
              </a:rPr>
            </a:br>
            <a:endParaRPr lang="en-GB" sz="2400" dirty="0" smtClean="0">
              <a:solidFill>
                <a:schemeClr val="tx2"/>
              </a:solidFill>
              <a:latin typeface="Arial" charset="0"/>
            </a:endParaRPr>
          </a:p>
          <a:p>
            <a:r>
              <a:rPr lang="en-GB" sz="2400" dirty="0" smtClean="0">
                <a:solidFill>
                  <a:schemeClr val="tx2"/>
                </a:solidFill>
                <a:latin typeface="Arial" charset="0"/>
              </a:rPr>
              <a:t>Course/programme details? </a:t>
            </a:r>
            <a:br>
              <a:rPr lang="en-GB" sz="2400" dirty="0" smtClean="0">
                <a:solidFill>
                  <a:schemeClr val="tx2"/>
                </a:solidFill>
                <a:latin typeface="Arial" charset="0"/>
              </a:rPr>
            </a:br>
            <a:endParaRPr lang="en-GB" sz="2400" dirty="0" smtClean="0">
              <a:solidFill>
                <a:schemeClr val="tx2"/>
              </a:solidFill>
              <a:latin typeface="Arial" charset="0"/>
            </a:endParaRPr>
          </a:p>
          <a:p>
            <a:r>
              <a:rPr lang="en-GB" sz="2400" dirty="0" smtClean="0">
                <a:solidFill>
                  <a:schemeClr val="tx2"/>
                </a:solidFill>
                <a:latin typeface="Arial" charset="0"/>
              </a:rPr>
              <a:t>I want to take a time-out from my studies... </a:t>
            </a:r>
            <a:br>
              <a:rPr lang="en-GB" sz="2400" dirty="0" smtClean="0">
                <a:solidFill>
                  <a:schemeClr val="tx2"/>
                </a:solidFill>
                <a:latin typeface="Arial" charset="0"/>
              </a:rPr>
            </a:br>
            <a:endParaRPr lang="en-GB" sz="2400" dirty="0" smtClean="0">
              <a:solidFill>
                <a:schemeClr val="tx2"/>
              </a:solidFill>
              <a:latin typeface="Arial" charset="0"/>
            </a:endParaRPr>
          </a:p>
          <a:p>
            <a:r>
              <a:rPr lang="en-GB" sz="2400" dirty="0" smtClean="0">
                <a:solidFill>
                  <a:schemeClr val="tx2"/>
                </a:solidFill>
                <a:latin typeface="Arial" charset="0"/>
              </a:rPr>
              <a:t>I am a student at a different university and would like to transfer to Malmö University... or vice-versa. </a:t>
            </a:r>
            <a:br>
              <a:rPr lang="en-GB" sz="2400" dirty="0" smtClean="0">
                <a:solidFill>
                  <a:schemeClr val="tx2"/>
                </a:solidFill>
                <a:latin typeface="Arial" charset="0"/>
              </a:rPr>
            </a:br>
            <a:endParaRPr lang="en-GB" sz="2400" dirty="0" smtClean="0">
              <a:solidFill>
                <a:schemeClr val="tx2"/>
              </a:solidFill>
              <a:latin typeface="Arial" charset="0"/>
            </a:endParaRPr>
          </a:p>
          <a:p>
            <a:r>
              <a:rPr lang="en-GB" sz="2400" dirty="0" smtClean="0">
                <a:solidFill>
                  <a:schemeClr val="tx2"/>
                </a:solidFill>
                <a:latin typeface="Arial" charset="0"/>
              </a:rPr>
              <a:t>Exams, course literature, and/or course plan within a specific programme or course.</a:t>
            </a:r>
            <a:br>
              <a:rPr lang="en-GB" sz="2400" dirty="0" smtClean="0">
                <a:solidFill>
                  <a:schemeClr val="tx2"/>
                </a:solidFill>
                <a:latin typeface="Arial" charset="0"/>
              </a:rPr>
            </a:br>
            <a:endParaRPr lang="sv-SE" sz="2400" dirty="0"/>
          </a:p>
        </p:txBody>
      </p:sp>
      <p:sp>
        <p:nvSpPr>
          <p:cNvPr id="9" name="textruta 8"/>
          <p:cNvSpPr txBox="1"/>
          <p:nvPr/>
        </p:nvSpPr>
        <p:spPr>
          <a:xfrm>
            <a:off x="683568" y="519063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Careers Advisers at School/Faculty</a:t>
            </a:r>
            <a:endParaRPr lang="sv-SE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640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536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9525"/>
            <a:ext cx="9153525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1763713" y="1989138"/>
            <a:ext cx="61928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" name="textruta 7"/>
          <p:cNvSpPr txBox="1"/>
          <p:nvPr/>
        </p:nvSpPr>
        <p:spPr>
          <a:xfrm>
            <a:off x="1331640" y="1196752"/>
            <a:ext cx="626469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800" b="1" dirty="0" err="1" smtClean="0">
                <a:solidFill>
                  <a:schemeClr val="accent6">
                    <a:lumMod val="50000"/>
                  </a:schemeClr>
                </a:solidFill>
              </a:rPr>
              <a:t>Additionally</a:t>
            </a:r>
            <a:r>
              <a:rPr lang="sv-SE" sz="4800" b="1" dirty="0" smtClean="0">
                <a:solidFill>
                  <a:schemeClr val="accent6">
                    <a:lumMod val="50000"/>
                  </a:schemeClr>
                </a:solidFill>
              </a:rPr>
              <a:t>…</a:t>
            </a:r>
          </a:p>
          <a:p>
            <a:r>
              <a:rPr lang="sv-SE" sz="4800" b="1" dirty="0" smtClean="0">
                <a:solidFill>
                  <a:schemeClr val="accent6">
                    <a:lumMod val="50000"/>
                  </a:schemeClr>
                </a:solidFill>
              </a:rPr>
              <a:t>Centralised Careers Service at Malmö University</a:t>
            </a:r>
          </a:p>
          <a:p>
            <a:endParaRPr lang="sv-SE" sz="48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sv-SE" sz="4800" b="1" dirty="0" smtClean="0">
                <a:solidFill>
                  <a:schemeClr val="accent6">
                    <a:lumMod val="50000"/>
                  </a:schemeClr>
                </a:solidFill>
              </a:rPr>
              <a:t>6,8 Careers </a:t>
            </a:r>
            <a:r>
              <a:rPr lang="sv-SE" sz="4800" b="1" dirty="0" err="1" smtClean="0">
                <a:solidFill>
                  <a:schemeClr val="accent6">
                    <a:lumMod val="50000"/>
                  </a:schemeClr>
                </a:solidFill>
              </a:rPr>
              <a:t>Advisers</a:t>
            </a:r>
            <a:r>
              <a:rPr lang="sv-SE" sz="4800" b="1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endParaRPr lang="sv-SE" sz="48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525" y="-9525"/>
            <a:ext cx="9153525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539750" y="333375"/>
            <a:ext cx="6192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sv-SE"/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1979613" y="1773238"/>
            <a:ext cx="54721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sv-SE" dirty="0"/>
          </a:p>
          <a:p>
            <a:pPr>
              <a:spcBef>
                <a:spcPct val="50000"/>
              </a:spcBef>
            </a:pPr>
            <a:endParaRPr lang="sv-SE" dirty="0"/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6" name="textruta 5"/>
          <p:cNvSpPr txBox="1"/>
          <p:nvPr/>
        </p:nvSpPr>
        <p:spPr>
          <a:xfrm>
            <a:off x="611560" y="1196752"/>
            <a:ext cx="756084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sv-SE" sz="3200" b="1" dirty="0" err="1" smtClean="0">
                <a:solidFill>
                  <a:schemeClr val="accent6">
                    <a:lumMod val="50000"/>
                  </a:schemeClr>
                </a:solidFill>
              </a:rPr>
              <a:t>Prospective</a:t>
            </a:r>
            <a:r>
              <a:rPr lang="sv-SE" sz="3200" b="1" dirty="0" smtClean="0">
                <a:solidFill>
                  <a:schemeClr val="accent6">
                    <a:lumMod val="50000"/>
                  </a:schemeClr>
                </a:solidFill>
              </a:rPr>
              <a:t> students (IN)</a:t>
            </a:r>
          </a:p>
          <a:p>
            <a:pPr marL="342900" indent="-342900"/>
            <a:endParaRPr lang="sv-SE" dirty="0"/>
          </a:p>
        </p:txBody>
      </p:sp>
      <p:sp>
        <p:nvSpPr>
          <p:cNvPr id="7" name="textruta 6"/>
          <p:cNvSpPr txBox="1"/>
          <p:nvPr/>
        </p:nvSpPr>
        <p:spPr>
          <a:xfrm>
            <a:off x="611560" y="2492896"/>
            <a:ext cx="799288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b="1" dirty="0" smtClean="0">
                <a:solidFill>
                  <a:schemeClr val="accent6">
                    <a:lumMod val="50000"/>
                  </a:schemeClr>
                </a:solidFill>
              </a:rPr>
              <a:t>2. Students; with a focus on </a:t>
            </a:r>
            <a:r>
              <a:rPr lang="sv-SE" sz="3200" b="1" dirty="0" err="1" smtClean="0">
                <a:solidFill>
                  <a:schemeClr val="accent6">
                    <a:lumMod val="50000"/>
                  </a:schemeClr>
                </a:solidFill>
              </a:rPr>
              <a:t>academic</a:t>
            </a:r>
            <a:r>
              <a:rPr lang="sv-SE" sz="3200" b="1" dirty="0" smtClean="0">
                <a:solidFill>
                  <a:schemeClr val="accent6">
                    <a:lumMod val="50000"/>
                  </a:schemeClr>
                </a:solidFill>
              </a:rPr>
              <a:t> support (THROUGH) </a:t>
            </a:r>
            <a:endParaRPr lang="sv-SE" dirty="0" smtClean="0"/>
          </a:p>
          <a:p>
            <a:endParaRPr lang="sv-SE" dirty="0"/>
          </a:p>
          <a:p>
            <a:endParaRPr lang="sv-SE" dirty="0" smtClean="0"/>
          </a:p>
          <a:p>
            <a:endParaRPr lang="sv-SE" dirty="0"/>
          </a:p>
        </p:txBody>
      </p:sp>
      <p:sp>
        <p:nvSpPr>
          <p:cNvPr id="8" name="textruta 7"/>
          <p:cNvSpPr txBox="1"/>
          <p:nvPr/>
        </p:nvSpPr>
        <p:spPr>
          <a:xfrm>
            <a:off x="611560" y="3574757"/>
            <a:ext cx="79928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sv-SE" sz="3200" b="1" dirty="0" smtClean="0">
                <a:solidFill>
                  <a:schemeClr val="accent6">
                    <a:lumMod val="50000"/>
                  </a:schemeClr>
                </a:solidFill>
              </a:rPr>
              <a:t>3. Students; with a focus on </a:t>
            </a:r>
            <a:r>
              <a:rPr lang="sv-SE" sz="3200" b="1" dirty="0" err="1">
                <a:solidFill>
                  <a:schemeClr val="accent6">
                    <a:lumMod val="50000"/>
                  </a:schemeClr>
                </a:solidFill>
              </a:rPr>
              <a:t>c</a:t>
            </a:r>
            <a:r>
              <a:rPr lang="sv-SE" sz="3200" b="1" dirty="0" err="1" smtClean="0">
                <a:solidFill>
                  <a:schemeClr val="accent6">
                    <a:lumMod val="50000"/>
                  </a:schemeClr>
                </a:solidFill>
              </a:rPr>
              <a:t>areers</a:t>
            </a:r>
            <a:r>
              <a:rPr lang="sv-SE" sz="3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3200" b="1" dirty="0" err="1">
                <a:solidFill>
                  <a:schemeClr val="accent6">
                    <a:lumMod val="50000"/>
                  </a:schemeClr>
                </a:solidFill>
              </a:rPr>
              <a:t>a</a:t>
            </a:r>
            <a:r>
              <a:rPr lang="sv-SE" sz="3200" b="1" dirty="0" err="1" smtClean="0">
                <a:solidFill>
                  <a:schemeClr val="accent6">
                    <a:lumMod val="50000"/>
                  </a:schemeClr>
                </a:solidFill>
              </a:rPr>
              <a:t>dvising</a:t>
            </a:r>
            <a:r>
              <a:rPr lang="sv-SE" sz="3200" b="1" dirty="0" smtClean="0">
                <a:solidFill>
                  <a:schemeClr val="accent6">
                    <a:lumMod val="50000"/>
                  </a:schemeClr>
                </a:solidFill>
              </a:rPr>
              <a:t>  (OUT)</a:t>
            </a:r>
            <a:r>
              <a:rPr lang="sv-SE" dirty="0" smtClean="0"/>
              <a:t>	</a:t>
            </a:r>
            <a:endParaRPr lang="sv-SE" dirty="0"/>
          </a:p>
        </p:txBody>
      </p:sp>
      <p:sp>
        <p:nvSpPr>
          <p:cNvPr id="10" name="textruta 9"/>
          <p:cNvSpPr txBox="1"/>
          <p:nvPr/>
        </p:nvSpPr>
        <p:spPr>
          <a:xfrm>
            <a:off x="755576" y="332656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b="1" dirty="0" smtClean="0">
                <a:solidFill>
                  <a:schemeClr val="accent6">
                    <a:lumMod val="50000"/>
                  </a:schemeClr>
                </a:solidFill>
              </a:rPr>
              <a:t>Three </a:t>
            </a:r>
            <a:r>
              <a:rPr lang="sv-SE" sz="3600" b="1" dirty="0" err="1" smtClean="0">
                <a:solidFill>
                  <a:schemeClr val="accent6">
                    <a:lumMod val="50000"/>
                  </a:schemeClr>
                </a:solidFill>
              </a:rPr>
              <a:t>target</a:t>
            </a:r>
            <a:r>
              <a:rPr lang="sv-SE" sz="36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3600" b="1" dirty="0" err="1" smtClean="0">
                <a:solidFill>
                  <a:schemeClr val="accent6">
                    <a:lumMod val="50000"/>
                  </a:schemeClr>
                </a:solidFill>
              </a:rPr>
              <a:t>groups/aims</a:t>
            </a:r>
            <a:endParaRPr lang="sv-SE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536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9525"/>
            <a:ext cx="9153525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1763713" y="1989138"/>
            <a:ext cx="61928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" name="textruta 6"/>
          <p:cNvSpPr txBox="1"/>
          <p:nvPr/>
        </p:nvSpPr>
        <p:spPr>
          <a:xfrm>
            <a:off x="611560" y="1268760"/>
            <a:ext cx="79928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tx2"/>
                </a:solidFill>
                <a:latin typeface="Arial" charset="0"/>
              </a:rPr>
              <a:t>IN question:</a:t>
            </a:r>
          </a:p>
          <a:p>
            <a:r>
              <a:rPr lang="en-GB" sz="2400" dirty="0" smtClean="0">
                <a:solidFill>
                  <a:schemeClr val="tx2"/>
                </a:solidFill>
                <a:latin typeface="Arial" charset="0"/>
              </a:rPr>
              <a:t>What should I do with my life?</a:t>
            </a:r>
          </a:p>
          <a:p>
            <a:endParaRPr lang="en-GB" sz="2400" dirty="0" smtClean="0">
              <a:solidFill>
                <a:schemeClr val="tx2"/>
              </a:solidFill>
              <a:latin typeface="Arial" charset="0"/>
            </a:endParaRPr>
          </a:p>
          <a:p>
            <a:r>
              <a:rPr lang="en-GB" sz="2400" dirty="0" smtClean="0">
                <a:solidFill>
                  <a:schemeClr val="tx2"/>
                </a:solidFill>
                <a:latin typeface="Arial" charset="0"/>
              </a:rPr>
              <a:t>THROUGH question:</a:t>
            </a:r>
          </a:p>
          <a:p>
            <a:r>
              <a:rPr lang="en-GB" sz="2400" dirty="0" smtClean="0">
                <a:solidFill>
                  <a:schemeClr val="tx2"/>
                </a:solidFill>
                <a:latin typeface="Arial" charset="0"/>
              </a:rPr>
              <a:t>I do not know if this is the right education for me anymore?</a:t>
            </a:r>
          </a:p>
          <a:p>
            <a:endParaRPr lang="en-GB" sz="2400" dirty="0" smtClean="0">
              <a:solidFill>
                <a:schemeClr val="tx2"/>
              </a:solidFill>
              <a:latin typeface="Arial" charset="0"/>
            </a:endParaRPr>
          </a:p>
          <a:p>
            <a:r>
              <a:rPr lang="en-GB" sz="2400" dirty="0" smtClean="0">
                <a:solidFill>
                  <a:schemeClr val="tx2"/>
                </a:solidFill>
                <a:latin typeface="Arial" charset="0"/>
              </a:rPr>
              <a:t>OUT question:</a:t>
            </a:r>
          </a:p>
          <a:p>
            <a:r>
              <a:rPr lang="en-GB" sz="2400" dirty="0" smtClean="0">
                <a:solidFill>
                  <a:schemeClr val="tx2"/>
                </a:solidFill>
                <a:latin typeface="Arial" charset="0"/>
              </a:rPr>
              <a:t>What could I work with after graduation?</a:t>
            </a:r>
            <a:endParaRPr lang="sv-SE" sz="2400" dirty="0"/>
          </a:p>
        </p:txBody>
      </p:sp>
      <p:sp>
        <p:nvSpPr>
          <p:cNvPr id="9" name="textruta 8"/>
          <p:cNvSpPr txBox="1"/>
          <p:nvPr/>
        </p:nvSpPr>
        <p:spPr>
          <a:xfrm>
            <a:off x="611560" y="519063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Careers Service</a:t>
            </a:r>
            <a:endParaRPr lang="sv-SE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9525"/>
            <a:ext cx="9153525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539750" y="333375"/>
            <a:ext cx="6192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sv-SE"/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1979613" y="1773238"/>
            <a:ext cx="54721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sv-SE" dirty="0"/>
          </a:p>
          <a:p>
            <a:pPr>
              <a:spcBef>
                <a:spcPct val="50000"/>
              </a:spcBef>
            </a:pPr>
            <a:endParaRPr lang="sv-SE" dirty="0"/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5" name="textruta 4"/>
          <p:cNvSpPr txBox="1"/>
          <p:nvPr/>
        </p:nvSpPr>
        <p:spPr>
          <a:xfrm>
            <a:off x="971600" y="1772816"/>
            <a:ext cx="626469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/>
          </a:p>
          <a:p>
            <a:endParaRPr lang="sv-SE" dirty="0" smtClean="0"/>
          </a:p>
          <a:p>
            <a:endParaRPr lang="sv-SE" sz="2000" dirty="0" smtClean="0"/>
          </a:p>
          <a:p>
            <a:pPr>
              <a:buFont typeface="Arial" pitchFamily="34" charset="0"/>
              <a:buChar char="•"/>
            </a:pPr>
            <a:endParaRPr lang="sv-SE" sz="2000" dirty="0"/>
          </a:p>
          <a:p>
            <a:endParaRPr lang="sv-SE" sz="2000" dirty="0" smtClean="0"/>
          </a:p>
          <a:p>
            <a:endParaRPr lang="sv-SE" sz="2000" dirty="0"/>
          </a:p>
          <a:p>
            <a:r>
              <a:rPr lang="sv-SE" sz="6000" b="1" dirty="0" smtClean="0">
                <a:solidFill>
                  <a:schemeClr val="accent2">
                    <a:lumMod val="50000"/>
                  </a:schemeClr>
                </a:solidFill>
              </a:rPr>
              <a:t>Labour market</a:t>
            </a:r>
            <a:endParaRPr lang="sv-SE" sz="5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7" name="Rak pil 6"/>
          <p:cNvCxnSpPr/>
          <p:nvPr/>
        </p:nvCxnSpPr>
        <p:spPr>
          <a:xfrm rot="16200000" flipV="1">
            <a:off x="1007604" y="2456892"/>
            <a:ext cx="1224136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ruta 7"/>
          <p:cNvSpPr txBox="1"/>
          <p:nvPr/>
        </p:nvSpPr>
        <p:spPr>
          <a:xfrm>
            <a:off x="467544" y="1475492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Business </a:t>
            </a:r>
            <a:r>
              <a:rPr lang="sv-SE" dirty="0" err="1" smtClean="0"/>
              <a:t>cycles</a:t>
            </a:r>
            <a:endParaRPr lang="sv-SE" dirty="0"/>
          </a:p>
        </p:txBody>
      </p:sp>
      <p:cxnSp>
        <p:nvCxnSpPr>
          <p:cNvPr id="10" name="Rak pil 9"/>
          <p:cNvCxnSpPr/>
          <p:nvPr/>
        </p:nvCxnSpPr>
        <p:spPr>
          <a:xfrm rot="5400000" flipH="1" flipV="1">
            <a:off x="2663788" y="2240868"/>
            <a:ext cx="1584176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ruta 10"/>
          <p:cNvSpPr txBox="1"/>
          <p:nvPr/>
        </p:nvSpPr>
        <p:spPr>
          <a:xfrm>
            <a:off x="2987824" y="1052736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err="1" smtClean="0"/>
              <a:t>Changing</a:t>
            </a:r>
            <a:r>
              <a:rPr lang="sv-SE" dirty="0" smtClean="0"/>
              <a:t> </a:t>
            </a:r>
            <a:r>
              <a:rPr lang="sv-SE" dirty="0" err="1" smtClean="0"/>
              <a:t>working</a:t>
            </a:r>
            <a:r>
              <a:rPr lang="sv-SE" dirty="0" smtClean="0"/>
              <a:t> </a:t>
            </a:r>
            <a:r>
              <a:rPr lang="sv-SE" dirty="0" err="1" smtClean="0"/>
              <a:t>conditions</a:t>
            </a:r>
            <a:endParaRPr lang="sv-SE" dirty="0"/>
          </a:p>
        </p:txBody>
      </p:sp>
      <p:cxnSp>
        <p:nvCxnSpPr>
          <p:cNvPr id="13" name="Rak pil 12"/>
          <p:cNvCxnSpPr/>
          <p:nvPr/>
        </p:nvCxnSpPr>
        <p:spPr>
          <a:xfrm rot="5400000" flipH="1" flipV="1">
            <a:off x="4860032" y="2420888"/>
            <a:ext cx="1872208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ruta 13"/>
          <p:cNvSpPr txBox="1"/>
          <p:nvPr/>
        </p:nvSpPr>
        <p:spPr>
          <a:xfrm>
            <a:off x="5364088" y="105273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err="1" smtClean="0"/>
              <a:t>Globalisation</a:t>
            </a:r>
            <a:endParaRPr lang="sv-SE" dirty="0"/>
          </a:p>
        </p:txBody>
      </p:sp>
      <p:cxnSp>
        <p:nvCxnSpPr>
          <p:cNvPr id="16" name="Rak pil 15"/>
          <p:cNvCxnSpPr/>
          <p:nvPr/>
        </p:nvCxnSpPr>
        <p:spPr>
          <a:xfrm rot="5400000">
            <a:off x="2123728" y="4797152"/>
            <a:ext cx="1008112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ruta 17"/>
          <p:cNvSpPr txBox="1"/>
          <p:nvPr/>
        </p:nvSpPr>
        <p:spPr>
          <a:xfrm>
            <a:off x="1331640" y="5733256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err="1" smtClean="0"/>
              <a:t>Established/unestablished</a:t>
            </a:r>
            <a:r>
              <a:rPr lang="sv-SE" dirty="0" smtClean="0"/>
              <a:t> </a:t>
            </a:r>
            <a:r>
              <a:rPr lang="sv-SE" dirty="0" err="1" smtClean="0"/>
              <a:t>labour</a:t>
            </a:r>
            <a:r>
              <a:rPr lang="sv-SE" dirty="0" smtClean="0"/>
              <a:t> markets</a:t>
            </a:r>
            <a:endParaRPr lang="sv-SE" dirty="0"/>
          </a:p>
        </p:txBody>
      </p:sp>
      <p:sp>
        <p:nvSpPr>
          <p:cNvPr id="19" name="textruta 18"/>
          <p:cNvSpPr txBox="1"/>
          <p:nvPr/>
        </p:nvSpPr>
        <p:spPr>
          <a:xfrm>
            <a:off x="5508104" y="515719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International/national</a:t>
            </a:r>
            <a:endParaRPr lang="sv-SE" dirty="0"/>
          </a:p>
        </p:txBody>
      </p:sp>
      <p:cxnSp>
        <p:nvCxnSpPr>
          <p:cNvPr id="21" name="Rak pil 20"/>
          <p:cNvCxnSpPr/>
          <p:nvPr/>
        </p:nvCxnSpPr>
        <p:spPr>
          <a:xfrm>
            <a:off x="5868144" y="4509120"/>
            <a:ext cx="72008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ruta 21"/>
          <p:cNvSpPr txBox="1"/>
          <p:nvPr/>
        </p:nvSpPr>
        <p:spPr>
          <a:xfrm>
            <a:off x="6804248" y="3212976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The </a:t>
            </a:r>
            <a:r>
              <a:rPr lang="sv-SE" dirty="0" err="1" smtClean="0"/>
              <a:t>importance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networking</a:t>
            </a:r>
            <a:endParaRPr lang="sv-SE" dirty="0"/>
          </a:p>
        </p:txBody>
      </p:sp>
      <p:cxnSp>
        <p:nvCxnSpPr>
          <p:cNvPr id="24" name="Rak pil 23"/>
          <p:cNvCxnSpPr/>
          <p:nvPr/>
        </p:nvCxnSpPr>
        <p:spPr>
          <a:xfrm flipV="1">
            <a:off x="6300192" y="3717032"/>
            <a:ext cx="288032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525" y="-9525"/>
            <a:ext cx="9153525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539750" y="333375"/>
            <a:ext cx="6192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sv-SE"/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1979613" y="1773238"/>
            <a:ext cx="54721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sv-SE" dirty="0"/>
          </a:p>
          <a:p>
            <a:pPr>
              <a:spcBef>
                <a:spcPct val="50000"/>
              </a:spcBef>
            </a:pPr>
            <a:endParaRPr lang="sv-SE" dirty="0"/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6" name="textruta 5"/>
          <p:cNvSpPr txBox="1"/>
          <p:nvPr/>
        </p:nvSpPr>
        <p:spPr>
          <a:xfrm>
            <a:off x="1619672" y="1052736"/>
            <a:ext cx="6336704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b="1" dirty="0" smtClean="0">
                <a:solidFill>
                  <a:schemeClr val="accent6">
                    <a:lumMod val="50000"/>
                  </a:schemeClr>
                </a:solidFill>
              </a:rPr>
              <a:t>APPROACH</a:t>
            </a:r>
          </a:p>
          <a:p>
            <a:endParaRPr lang="sv-SE" dirty="0"/>
          </a:p>
          <a:p>
            <a:pPr>
              <a:buFont typeface="Arial" pitchFamily="34" charset="0"/>
              <a:buChar char="•"/>
            </a:pPr>
            <a:r>
              <a:rPr lang="sv-SE" sz="2400" b="1" dirty="0" smtClean="0">
                <a:solidFill>
                  <a:schemeClr val="accent6">
                    <a:lumMod val="50000"/>
                  </a:schemeClr>
                </a:solidFill>
              </a:rPr>
              <a:t>Holistic </a:t>
            </a:r>
            <a:r>
              <a:rPr lang="sv-SE" sz="2400" b="1" dirty="0" err="1" smtClean="0">
                <a:solidFill>
                  <a:schemeClr val="accent6">
                    <a:lumMod val="50000"/>
                  </a:schemeClr>
                </a:solidFill>
              </a:rPr>
              <a:t>view</a:t>
            </a:r>
            <a:endParaRPr lang="sv-SE" sz="2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endParaRPr lang="sv-SE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sv-SE" sz="2400" b="1" dirty="0" smtClean="0">
                <a:solidFill>
                  <a:schemeClr val="accent6">
                    <a:lumMod val="50000"/>
                  </a:schemeClr>
                </a:solidFill>
              </a:rPr>
              <a:t>Life long/</a:t>
            </a:r>
            <a:r>
              <a:rPr lang="sv-SE" sz="2400" b="1" dirty="0" err="1" smtClean="0">
                <a:solidFill>
                  <a:schemeClr val="accent6">
                    <a:lumMod val="50000"/>
                  </a:schemeClr>
                </a:solidFill>
              </a:rPr>
              <a:t>wide</a:t>
            </a:r>
            <a:r>
              <a:rPr lang="sv-SE" sz="2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400" b="1" dirty="0" err="1" smtClean="0">
                <a:solidFill>
                  <a:schemeClr val="accent6">
                    <a:lumMod val="50000"/>
                  </a:schemeClr>
                </a:solidFill>
              </a:rPr>
              <a:t>learning</a:t>
            </a:r>
            <a:endParaRPr lang="sv-SE" sz="2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endParaRPr lang="sv-SE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sv-SE" sz="2400" b="1" dirty="0" err="1" smtClean="0">
                <a:solidFill>
                  <a:schemeClr val="accent6">
                    <a:lumMod val="50000"/>
                  </a:schemeClr>
                </a:solidFill>
              </a:rPr>
              <a:t>Activating</a:t>
            </a:r>
            <a:endParaRPr lang="sv-SE" sz="2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endParaRPr lang="sv-SE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sv-SE" sz="2400" b="1" dirty="0" err="1" smtClean="0">
                <a:solidFill>
                  <a:schemeClr val="accent6">
                    <a:lumMod val="50000"/>
                  </a:schemeClr>
                </a:solidFill>
              </a:rPr>
              <a:t>Including</a:t>
            </a:r>
            <a:endParaRPr lang="sv-SE" sz="2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sv-SE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525" y="-243408"/>
            <a:ext cx="9153525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539750" y="333375"/>
            <a:ext cx="6192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sv-SE"/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1979613" y="1773238"/>
            <a:ext cx="54721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sv-SE" dirty="0"/>
          </a:p>
          <a:p>
            <a:pPr>
              <a:spcBef>
                <a:spcPct val="50000"/>
              </a:spcBef>
            </a:pPr>
            <a:endParaRPr lang="sv-SE" dirty="0"/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5" name="textruta 4"/>
          <p:cNvSpPr txBox="1"/>
          <p:nvPr/>
        </p:nvSpPr>
        <p:spPr>
          <a:xfrm>
            <a:off x="1115616" y="499319"/>
            <a:ext cx="71287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b="1" dirty="0" err="1" smtClean="0">
                <a:solidFill>
                  <a:schemeClr val="accent6">
                    <a:lumMod val="50000"/>
                  </a:schemeClr>
                </a:solidFill>
              </a:rPr>
              <a:t>Including</a:t>
            </a:r>
            <a:r>
              <a:rPr lang="sv-SE" sz="4400" b="1" dirty="0" smtClean="0">
                <a:solidFill>
                  <a:schemeClr val="accent6">
                    <a:lumMod val="50000"/>
                  </a:schemeClr>
                </a:solidFill>
              </a:rPr>
              <a:t> approach</a:t>
            </a:r>
            <a:endParaRPr lang="sv-SE" sz="4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971600" y="1916832"/>
            <a:ext cx="748883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sv-SE" sz="2400" b="1" dirty="0" err="1" smtClean="0">
                <a:solidFill>
                  <a:schemeClr val="accent6">
                    <a:lumMod val="50000"/>
                  </a:schemeClr>
                </a:solidFill>
              </a:rPr>
              <a:t>More</a:t>
            </a:r>
            <a:r>
              <a:rPr lang="sv-SE" sz="2400" b="1" dirty="0" smtClean="0">
                <a:solidFill>
                  <a:schemeClr val="accent6">
                    <a:lumMod val="50000"/>
                  </a:schemeClr>
                </a:solidFill>
              </a:rPr>
              <a:t> student </a:t>
            </a:r>
            <a:r>
              <a:rPr lang="sv-SE" sz="2400" b="1" dirty="0" err="1" smtClean="0">
                <a:solidFill>
                  <a:schemeClr val="accent6">
                    <a:lumMod val="50000"/>
                  </a:schemeClr>
                </a:solidFill>
              </a:rPr>
              <a:t>influence</a:t>
            </a:r>
            <a:endParaRPr lang="sv-SE" sz="2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endParaRPr lang="sv-SE" sz="2400" dirty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sv-SE" sz="2400" b="1" dirty="0" err="1" smtClean="0">
                <a:solidFill>
                  <a:schemeClr val="accent6">
                    <a:lumMod val="50000"/>
                  </a:schemeClr>
                </a:solidFill>
              </a:rPr>
              <a:t>Closer</a:t>
            </a:r>
            <a:r>
              <a:rPr lang="sv-SE" sz="2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400" b="1" dirty="0" err="1" smtClean="0">
                <a:solidFill>
                  <a:schemeClr val="accent6">
                    <a:lumMod val="50000"/>
                  </a:schemeClr>
                </a:solidFill>
              </a:rPr>
              <a:t>cooperation</a:t>
            </a:r>
            <a:r>
              <a:rPr lang="sv-SE" sz="2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400" b="1" dirty="0" err="1" smtClean="0">
                <a:solidFill>
                  <a:schemeClr val="accent6">
                    <a:lumMod val="50000"/>
                  </a:schemeClr>
                </a:solidFill>
              </a:rPr>
              <a:t>with</a:t>
            </a:r>
            <a:r>
              <a:rPr lang="sv-SE" sz="2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400" b="1" dirty="0" err="1" smtClean="0">
                <a:solidFill>
                  <a:schemeClr val="accent6">
                    <a:lumMod val="50000"/>
                  </a:schemeClr>
                </a:solidFill>
              </a:rPr>
              <a:t>faculties</a:t>
            </a:r>
            <a:endParaRPr lang="sv-SE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endParaRPr lang="sv-SE" sz="2400" dirty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sv-SE" sz="2400" b="1" dirty="0" err="1" smtClean="0">
                <a:solidFill>
                  <a:schemeClr val="accent6">
                    <a:lumMod val="50000"/>
                  </a:schemeClr>
                </a:solidFill>
              </a:rPr>
              <a:t>We</a:t>
            </a:r>
            <a:r>
              <a:rPr lang="sv-SE" sz="2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400" b="1" dirty="0" err="1" smtClean="0">
                <a:solidFill>
                  <a:schemeClr val="accent6">
                    <a:lumMod val="50000"/>
                  </a:schemeClr>
                </a:solidFill>
              </a:rPr>
              <a:t>reach</a:t>
            </a:r>
            <a:r>
              <a:rPr lang="sv-SE" sz="2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400" b="1" dirty="0" err="1" smtClean="0">
                <a:solidFill>
                  <a:schemeClr val="accent6">
                    <a:lumMod val="50000"/>
                  </a:schemeClr>
                </a:solidFill>
              </a:rPr>
              <a:t>people</a:t>
            </a:r>
            <a:r>
              <a:rPr lang="sv-SE" sz="2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400" b="1" dirty="0" err="1" smtClean="0">
                <a:solidFill>
                  <a:schemeClr val="accent6">
                    <a:lumMod val="50000"/>
                  </a:schemeClr>
                </a:solidFill>
              </a:rPr>
              <a:t>that</a:t>
            </a:r>
            <a:r>
              <a:rPr lang="sv-SE" sz="2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400" b="1" dirty="0" err="1" smtClean="0">
                <a:solidFill>
                  <a:schemeClr val="accent6">
                    <a:lumMod val="50000"/>
                  </a:schemeClr>
                </a:solidFill>
              </a:rPr>
              <a:t>normally</a:t>
            </a:r>
            <a:r>
              <a:rPr lang="sv-SE" sz="2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400" b="1" dirty="0" err="1" smtClean="0">
                <a:solidFill>
                  <a:schemeClr val="accent6">
                    <a:lumMod val="50000"/>
                  </a:schemeClr>
                </a:solidFill>
              </a:rPr>
              <a:t>wouldn’t</a:t>
            </a:r>
            <a:r>
              <a:rPr lang="sv-SE" sz="2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400" b="1" dirty="0" err="1" smtClean="0">
                <a:solidFill>
                  <a:schemeClr val="accent6">
                    <a:lumMod val="50000"/>
                  </a:schemeClr>
                </a:solidFill>
              </a:rPr>
              <a:t>find</a:t>
            </a:r>
            <a:r>
              <a:rPr lang="sv-SE" sz="2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400" b="1" dirty="0" err="1" smtClean="0">
                <a:solidFill>
                  <a:schemeClr val="accent6">
                    <a:lumMod val="50000"/>
                  </a:schemeClr>
                </a:solidFill>
              </a:rPr>
              <a:t>us</a:t>
            </a:r>
            <a:endParaRPr lang="sv-SE" sz="2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endParaRPr lang="sv-SE" sz="2400" dirty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sv-SE" sz="2400" b="1" dirty="0" err="1" smtClean="0">
                <a:solidFill>
                  <a:schemeClr val="accent6">
                    <a:lumMod val="50000"/>
                  </a:schemeClr>
                </a:solidFill>
              </a:rPr>
              <a:t>Preventive</a:t>
            </a:r>
            <a:r>
              <a:rPr lang="sv-SE" sz="2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400" b="1" dirty="0" err="1" smtClean="0">
                <a:solidFill>
                  <a:schemeClr val="accent6">
                    <a:lumMod val="50000"/>
                  </a:schemeClr>
                </a:solidFill>
              </a:rPr>
              <a:t>work</a:t>
            </a:r>
            <a:endParaRPr lang="sv-SE" sz="2400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sv-SE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536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3525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1763713" y="1989138"/>
            <a:ext cx="61928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" name="Höger 6"/>
          <p:cNvSpPr/>
          <p:nvPr/>
        </p:nvSpPr>
        <p:spPr>
          <a:xfrm>
            <a:off x="251520" y="2924944"/>
            <a:ext cx="8568952" cy="432048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Ellips 8"/>
          <p:cNvSpPr/>
          <p:nvPr/>
        </p:nvSpPr>
        <p:spPr>
          <a:xfrm>
            <a:off x="1043608" y="3068960"/>
            <a:ext cx="1584176" cy="792088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IN</a:t>
            </a:r>
            <a:endParaRPr lang="sv-SE" dirty="0"/>
          </a:p>
        </p:txBody>
      </p:sp>
      <p:sp>
        <p:nvSpPr>
          <p:cNvPr id="10" name="Ellips 9"/>
          <p:cNvSpPr/>
          <p:nvPr/>
        </p:nvSpPr>
        <p:spPr>
          <a:xfrm>
            <a:off x="3563888" y="3068960"/>
            <a:ext cx="1656184" cy="792088"/>
          </a:xfrm>
          <a:prstGeom prst="ellipse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THROUGH</a:t>
            </a:r>
            <a:endParaRPr lang="sv-SE" dirty="0"/>
          </a:p>
        </p:txBody>
      </p:sp>
      <p:sp>
        <p:nvSpPr>
          <p:cNvPr id="11" name="Ellips 10"/>
          <p:cNvSpPr/>
          <p:nvPr/>
        </p:nvSpPr>
        <p:spPr>
          <a:xfrm>
            <a:off x="6156176" y="3068960"/>
            <a:ext cx="1584176" cy="792088"/>
          </a:xfrm>
          <a:prstGeom prst="ellipse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OUT</a:t>
            </a:r>
            <a:endParaRPr lang="sv-SE" dirty="0"/>
          </a:p>
        </p:txBody>
      </p:sp>
      <p:sp>
        <p:nvSpPr>
          <p:cNvPr id="12" name="Rektangel med rundade hörn 11"/>
          <p:cNvSpPr/>
          <p:nvPr/>
        </p:nvSpPr>
        <p:spPr>
          <a:xfrm>
            <a:off x="683568" y="3861048"/>
            <a:ext cx="7992888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INFORMATION SERVICE; </a:t>
            </a:r>
            <a:r>
              <a:rPr lang="sv-SE" dirty="0" err="1" smtClean="0"/>
              <a:t>phone</a:t>
            </a:r>
            <a:r>
              <a:rPr lang="sv-SE" dirty="0" smtClean="0"/>
              <a:t> </a:t>
            </a:r>
            <a:r>
              <a:rPr lang="sv-SE" dirty="0" err="1" smtClean="0"/>
              <a:t>hours</a:t>
            </a:r>
            <a:r>
              <a:rPr lang="sv-SE" dirty="0" smtClean="0"/>
              <a:t>, e-mail, </a:t>
            </a:r>
            <a:r>
              <a:rPr lang="sv-SE" dirty="0" err="1" smtClean="0"/>
              <a:t>drop</a:t>
            </a:r>
            <a:r>
              <a:rPr lang="sv-SE" dirty="0" smtClean="0"/>
              <a:t>-in, social media</a:t>
            </a:r>
            <a:endParaRPr lang="sv-SE" dirty="0"/>
          </a:p>
        </p:txBody>
      </p:sp>
      <p:sp>
        <p:nvSpPr>
          <p:cNvPr id="13" name="Rektangel med rundade hörn 12"/>
          <p:cNvSpPr/>
          <p:nvPr/>
        </p:nvSpPr>
        <p:spPr>
          <a:xfrm>
            <a:off x="683568" y="4365104"/>
            <a:ext cx="7992888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CAREERS GUIDANCE; 60% </a:t>
            </a:r>
            <a:r>
              <a:rPr lang="sv-SE" dirty="0" err="1" smtClean="0"/>
              <a:t>pre</a:t>
            </a:r>
            <a:r>
              <a:rPr lang="sv-SE" dirty="0" smtClean="0"/>
              <a:t> students, 40% students</a:t>
            </a:r>
            <a:endParaRPr lang="sv-SE" dirty="0"/>
          </a:p>
        </p:txBody>
      </p:sp>
      <p:sp>
        <p:nvSpPr>
          <p:cNvPr id="14" name="Rektangel med rundade hörn 13"/>
          <p:cNvSpPr/>
          <p:nvPr/>
        </p:nvSpPr>
        <p:spPr>
          <a:xfrm>
            <a:off x="3275856" y="4941168"/>
            <a:ext cx="1944216" cy="1584176"/>
          </a:xfrm>
          <a:prstGeom prst="round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 smtClean="0"/>
              <a:t>Study</a:t>
            </a:r>
            <a:r>
              <a:rPr lang="sv-SE" dirty="0" smtClean="0"/>
              <a:t> </a:t>
            </a:r>
            <a:r>
              <a:rPr lang="sv-SE" dirty="0" err="1" smtClean="0"/>
              <a:t>techniques</a:t>
            </a:r>
            <a:r>
              <a:rPr lang="sv-SE" dirty="0" smtClean="0"/>
              <a:t> and </a:t>
            </a:r>
            <a:r>
              <a:rPr lang="sv-SE" dirty="0" err="1" smtClean="0"/>
              <a:t>study</a:t>
            </a:r>
            <a:endParaRPr lang="sv-SE" dirty="0" smtClean="0"/>
          </a:p>
          <a:p>
            <a:pPr algn="ctr"/>
            <a:r>
              <a:rPr lang="sv-SE" dirty="0" smtClean="0"/>
              <a:t>stress (</a:t>
            </a:r>
            <a:r>
              <a:rPr lang="sv-SE" dirty="0" err="1" smtClean="0"/>
              <a:t>coop</a:t>
            </a:r>
            <a:r>
              <a:rPr lang="sv-SE" dirty="0" smtClean="0"/>
              <a:t> </a:t>
            </a:r>
            <a:r>
              <a:rPr lang="sv-SE" dirty="0" err="1" smtClean="0"/>
              <a:t>with</a:t>
            </a:r>
            <a:r>
              <a:rPr lang="sv-SE" dirty="0" smtClean="0"/>
              <a:t> Student Health Services)</a:t>
            </a:r>
            <a:endParaRPr lang="sv-SE" dirty="0"/>
          </a:p>
        </p:txBody>
      </p:sp>
      <p:sp>
        <p:nvSpPr>
          <p:cNvPr id="15" name="Rektangel med rundade hörn 14"/>
          <p:cNvSpPr/>
          <p:nvPr/>
        </p:nvSpPr>
        <p:spPr>
          <a:xfrm>
            <a:off x="827584" y="5229200"/>
            <a:ext cx="2088232" cy="1296144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7" name="textruta 16"/>
          <p:cNvSpPr txBox="1"/>
          <p:nvPr/>
        </p:nvSpPr>
        <p:spPr>
          <a:xfrm>
            <a:off x="827584" y="552013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solidFill>
                  <a:schemeClr val="bg1"/>
                </a:solidFill>
              </a:rPr>
              <a:t>”Ask a student”</a:t>
            </a:r>
          </a:p>
          <a:p>
            <a:r>
              <a:rPr lang="sv-SE" dirty="0" smtClean="0">
                <a:solidFill>
                  <a:schemeClr val="bg1"/>
                </a:solidFill>
              </a:rPr>
              <a:t>”</a:t>
            </a:r>
            <a:r>
              <a:rPr lang="sv-SE" dirty="0" err="1" smtClean="0">
                <a:solidFill>
                  <a:schemeClr val="bg1"/>
                </a:solidFill>
              </a:rPr>
              <a:t>Shadow</a:t>
            </a:r>
            <a:r>
              <a:rPr lang="sv-SE" dirty="0" smtClean="0">
                <a:solidFill>
                  <a:schemeClr val="bg1"/>
                </a:solidFill>
              </a:rPr>
              <a:t> a student”</a:t>
            </a:r>
          </a:p>
          <a:p>
            <a:endParaRPr lang="sv-SE" sz="1400" dirty="0" smtClean="0">
              <a:solidFill>
                <a:schemeClr val="bg1"/>
              </a:solidFill>
            </a:endParaRPr>
          </a:p>
          <a:p>
            <a:endParaRPr lang="sv-SE" sz="1400" dirty="0">
              <a:solidFill>
                <a:schemeClr val="bg1"/>
              </a:solidFill>
            </a:endParaRPr>
          </a:p>
        </p:txBody>
      </p:sp>
      <p:sp>
        <p:nvSpPr>
          <p:cNvPr id="18" name="Rektangel med rundade hörn 17"/>
          <p:cNvSpPr/>
          <p:nvPr/>
        </p:nvSpPr>
        <p:spPr>
          <a:xfrm>
            <a:off x="395536" y="116632"/>
            <a:ext cx="3384376" cy="293433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9" name="textruta 18"/>
          <p:cNvSpPr txBox="1"/>
          <p:nvPr/>
        </p:nvSpPr>
        <p:spPr>
          <a:xfrm>
            <a:off x="539552" y="188640"/>
            <a:ext cx="32403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v-SE" dirty="0" smtClean="0">
                <a:solidFill>
                  <a:schemeClr val="bg1"/>
                </a:solidFill>
              </a:rPr>
              <a:t>Careers </a:t>
            </a:r>
            <a:r>
              <a:rPr lang="sv-SE" dirty="0" smtClean="0">
                <a:solidFill>
                  <a:schemeClr val="bg1"/>
                </a:solidFill>
              </a:rPr>
              <a:t>center/Malmö city</a:t>
            </a:r>
            <a:endParaRPr lang="sv-SE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(</a:t>
            </a:r>
            <a:r>
              <a:rPr lang="sv-SE" dirty="0" smtClean="0">
                <a:solidFill>
                  <a:schemeClr val="bg1"/>
                </a:solidFill>
              </a:rPr>
              <a:t>A </a:t>
            </a:r>
            <a:r>
              <a:rPr lang="sv-SE" dirty="0" err="1" smtClean="0">
                <a:solidFill>
                  <a:schemeClr val="bg1"/>
                </a:solidFill>
              </a:rPr>
              <a:t>day</a:t>
            </a:r>
            <a:r>
              <a:rPr lang="sv-SE" dirty="0" smtClean="0">
                <a:solidFill>
                  <a:schemeClr val="bg1"/>
                </a:solidFill>
              </a:rPr>
              <a:t> at the university</a:t>
            </a:r>
            <a:r>
              <a:rPr lang="sv-SE" dirty="0">
                <a:solidFill>
                  <a:schemeClr val="bg1"/>
                </a:solidFill>
              </a:rPr>
              <a:t>)</a:t>
            </a:r>
            <a:endParaRPr lang="sv-SE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sv-SE" dirty="0" err="1" smtClean="0">
                <a:solidFill>
                  <a:schemeClr val="bg1"/>
                </a:solidFill>
              </a:rPr>
              <a:t>Networking</a:t>
            </a:r>
            <a:r>
              <a:rPr lang="sv-SE" dirty="0" smtClean="0">
                <a:solidFill>
                  <a:schemeClr val="bg1"/>
                </a:solidFill>
              </a:rPr>
              <a:t> </a:t>
            </a:r>
            <a:r>
              <a:rPr lang="sv-SE" dirty="0" err="1" smtClean="0">
                <a:solidFill>
                  <a:schemeClr val="bg1"/>
                </a:solidFill>
              </a:rPr>
              <a:t>with</a:t>
            </a:r>
            <a:r>
              <a:rPr lang="sv-SE" dirty="0" smtClean="0">
                <a:solidFill>
                  <a:schemeClr val="bg1"/>
                </a:solidFill>
              </a:rPr>
              <a:t> </a:t>
            </a:r>
            <a:r>
              <a:rPr lang="sv-SE" dirty="0" err="1" smtClean="0">
                <a:solidFill>
                  <a:schemeClr val="bg1"/>
                </a:solidFill>
              </a:rPr>
              <a:t>careers</a:t>
            </a:r>
            <a:r>
              <a:rPr lang="sv-SE" dirty="0" smtClean="0">
                <a:solidFill>
                  <a:schemeClr val="bg1"/>
                </a:solidFill>
              </a:rPr>
              <a:t> </a:t>
            </a:r>
            <a:r>
              <a:rPr lang="sv-SE" dirty="0" err="1" smtClean="0">
                <a:solidFill>
                  <a:schemeClr val="bg1"/>
                </a:solidFill>
              </a:rPr>
              <a:t>advisers</a:t>
            </a:r>
            <a:r>
              <a:rPr lang="sv-SE" dirty="0" smtClean="0">
                <a:solidFill>
                  <a:schemeClr val="bg1"/>
                </a:solidFill>
              </a:rPr>
              <a:t> HE/USS/Adult </a:t>
            </a:r>
            <a:r>
              <a:rPr lang="sv-SE" dirty="0" err="1" smtClean="0">
                <a:solidFill>
                  <a:schemeClr val="bg1"/>
                </a:solidFill>
              </a:rPr>
              <a:t>edu</a:t>
            </a:r>
            <a:endParaRPr lang="sv-SE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sv-SE" dirty="0" err="1" smtClean="0">
                <a:solidFill>
                  <a:schemeClr val="bg1"/>
                </a:solidFill>
              </a:rPr>
              <a:t>Education</a:t>
            </a:r>
            <a:r>
              <a:rPr lang="sv-SE" dirty="0" smtClean="0">
                <a:solidFill>
                  <a:schemeClr val="bg1"/>
                </a:solidFill>
              </a:rPr>
              <a:t> </a:t>
            </a:r>
            <a:r>
              <a:rPr lang="sv-SE" dirty="0" err="1" smtClean="0">
                <a:solidFill>
                  <a:schemeClr val="bg1"/>
                </a:solidFill>
              </a:rPr>
              <a:t>fairs</a:t>
            </a:r>
            <a:endParaRPr lang="sv-SE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sv-SE" dirty="0" smtClean="0">
                <a:solidFill>
                  <a:schemeClr val="bg1"/>
                </a:solidFill>
              </a:rPr>
              <a:t>Coop </a:t>
            </a:r>
            <a:r>
              <a:rPr lang="sv-SE" dirty="0" err="1" smtClean="0">
                <a:solidFill>
                  <a:schemeClr val="bg1"/>
                </a:solidFill>
              </a:rPr>
              <a:t>with</a:t>
            </a:r>
            <a:r>
              <a:rPr lang="sv-SE" dirty="0" smtClean="0">
                <a:solidFill>
                  <a:schemeClr val="bg1"/>
                </a:solidFill>
              </a:rPr>
              <a:t> Folk </a:t>
            </a:r>
            <a:r>
              <a:rPr lang="sv-SE" dirty="0" err="1" smtClean="0">
                <a:solidFill>
                  <a:schemeClr val="bg1"/>
                </a:solidFill>
              </a:rPr>
              <a:t>High</a:t>
            </a:r>
            <a:r>
              <a:rPr lang="sv-SE" dirty="0" smtClean="0">
                <a:solidFill>
                  <a:schemeClr val="bg1"/>
                </a:solidFill>
              </a:rPr>
              <a:t> </a:t>
            </a:r>
            <a:r>
              <a:rPr lang="sv-SE" dirty="0" err="1" smtClean="0">
                <a:solidFill>
                  <a:schemeClr val="bg1"/>
                </a:solidFill>
              </a:rPr>
              <a:t>Schools</a:t>
            </a:r>
            <a:endParaRPr lang="sv-SE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sv-SE" dirty="0" smtClean="0">
                <a:solidFill>
                  <a:schemeClr val="bg1"/>
                </a:solidFill>
              </a:rPr>
              <a:t>Project Nordic </a:t>
            </a:r>
            <a:r>
              <a:rPr lang="sv-SE" dirty="0" err="1" smtClean="0">
                <a:solidFill>
                  <a:schemeClr val="bg1"/>
                </a:solidFill>
              </a:rPr>
              <a:t>Countries</a:t>
            </a:r>
            <a:r>
              <a:rPr lang="sv-SE" dirty="0" smtClean="0">
                <a:solidFill>
                  <a:schemeClr val="bg1"/>
                </a:solidFill>
              </a:rPr>
              <a:t> (men/HE)</a:t>
            </a:r>
          </a:p>
          <a:p>
            <a:pPr>
              <a:buFont typeface="Arial" pitchFamily="34" charset="0"/>
              <a:buChar char="•"/>
            </a:pPr>
            <a:r>
              <a:rPr lang="sv-SE" dirty="0" err="1" smtClean="0">
                <a:solidFill>
                  <a:schemeClr val="bg1"/>
                </a:solidFill>
              </a:rPr>
              <a:t>Recognition</a:t>
            </a:r>
            <a:r>
              <a:rPr lang="sv-SE" dirty="0" smtClean="0">
                <a:solidFill>
                  <a:schemeClr val="bg1"/>
                </a:solidFill>
              </a:rPr>
              <a:t> </a:t>
            </a:r>
            <a:r>
              <a:rPr lang="sv-SE" dirty="0" err="1" smtClean="0">
                <a:solidFill>
                  <a:schemeClr val="bg1"/>
                </a:solidFill>
              </a:rPr>
              <a:t>of</a:t>
            </a:r>
            <a:r>
              <a:rPr lang="sv-SE" dirty="0" smtClean="0">
                <a:solidFill>
                  <a:schemeClr val="bg1"/>
                </a:solidFill>
              </a:rPr>
              <a:t> prior </a:t>
            </a:r>
            <a:r>
              <a:rPr lang="sv-SE" dirty="0" err="1" smtClean="0">
                <a:solidFill>
                  <a:schemeClr val="bg1"/>
                </a:solidFill>
              </a:rPr>
              <a:t>learning</a:t>
            </a:r>
            <a:r>
              <a:rPr lang="sv-SE" dirty="0" smtClean="0">
                <a:solidFill>
                  <a:schemeClr val="bg1"/>
                </a:solidFill>
              </a:rPr>
              <a:t> (</a:t>
            </a:r>
            <a:r>
              <a:rPr lang="sv-SE" dirty="0" err="1" smtClean="0">
                <a:solidFill>
                  <a:schemeClr val="bg1"/>
                </a:solidFill>
              </a:rPr>
              <a:t>guidance</a:t>
            </a:r>
            <a:r>
              <a:rPr lang="sv-SE" dirty="0" smtClean="0">
                <a:solidFill>
                  <a:schemeClr val="bg1"/>
                </a:solidFill>
              </a:rPr>
              <a:t>, </a:t>
            </a:r>
            <a:r>
              <a:rPr lang="sv-SE" dirty="0" err="1" smtClean="0">
                <a:solidFill>
                  <a:schemeClr val="bg1"/>
                </a:solidFill>
              </a:rPr>
              <a:t>development</a:t>
            </a:r>
            <a:r>
              <a:rPr lang="sv-SE" dirty="0" smtClean="0">
                <a:solidFill>
                  <a:schemeClr val="bg1"/>
                </a:solidFill>
              </a:rPr>
              <a:t> </a:t>
            </a:r>
            <a:r>
              <a:rPr lang="sv-SE" dirty="0" err="1" smtClean="0">
                <a:solidFill>
                  <a:schemeClr val="bg1"/>
                </a:solidFill>
              </a:rPr>
              <a:t>etc</a:t>
            </a:r>
            <a:r>
              <a:rPr lang="sv-SE" dirty="0" smtClean="0">
                <a:solidFill>
                  <a:schemeClr val="bg1"/>
                </a:solidFill>
              </a:rPr>
              <a:t>)</a:t>
            </a:r>
          </a:p>
          <a:p>
            <a:pPr>
              <a:buFont typeface="Arial" pitchFamily="34" charset="0"/>
              <a:buChar char="•"/>
            </a:pP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20" name="Rektangel med rundade hörn 19"/>
          <p:cNvSpPr/>
          <p:nvPr/>
        </p:nvSpPr>
        <p:spPr>
          <a:xfrm>
            <a:off x="5436096" y="4941168"/>
            <a:ext cx="3240360" cy="1656184"/>
          </a:xfrm>
          <a:prstGeom prst="round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2" name="textruta 21"/>
          <p:cNvSpPr txBox="1"/>
          <p:nvPr/>
        </p:nvSpPr>
        <p:spPr>
          <a:xfrm>
            <a:off x="5436096" y="4869160"/>
            <a:ext cx="32403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solidFill>
                  <a:schemeClr val="bg1"/>
                </a:solidFill>
              </a:rPr>
              <a:t>Group </a:t>
            </a:r>
            <a:r>
              <a:rPr lang="sv-SE" dirty="0" err="1" smtClean="0">
                <a:solidFill>
                  <a:schemeClr val="bg1"/>
                </a:solidFill>
              </a:rPr>
              <a:t>activities</a:t>
            </a:r>
            <a:r>
              <a:rPr lang="sv-SE" dirty="0" smtClean="0">
                <a:solidFill>
                  <a:schemeClr val="bg1"/>
                </a:solidFill>
              </a:rPr>
              <a:t>/events:</a:t>
            </a:r>
          </a:p>
          <a:p>
            <a:r>
              <a:rPr lang="sv-SE" dirty="0" smtClean="0">
                <a:solidFill>
                  <a:schemeClr val="bg1"/>
                </a:solidFill>
              </a:rPr>
              <a:t>-</a:t>
            </a:r>
            <a:r>
              <a:rPr lang="sv-SE" dirty="0" err="1" smtClean="0">
                <a:solidFill>
                  <a:schemeClr val="bg1"/>
                </a:solidFill>
              </a:rPr>
              <a:t>Open</a:t>
            </a:r>
            <a:r>
              <a:rPr lang="sv-SE" dirty="0" smtClean="0">
                <a:solidFill>
                  <a:schemeClr val="bg1"/>
                </a:solidFill>
              </a:rPr>
              <a:t> </a:t>
            </a:r>
            <a:r>
              <a:rPr lang="sv-SE" dirty="0" err="1" smtClean="0">
                <a:solidFill>
                  <a:schemeClr val="bg1"/>
                </a:solidFill>
              </a:rPr>
              <a:t>to</a:t>
            </a:r>
            <a:r>
              <a:rPr lang="sv-SE" dirty="0" smtClean="0">
                <a:solidFill>
                  <a:schemeClr val="bg1"/>
                </a:solidFill>
              </a:rPr>
              <a:t> all students, like CV-</a:t>
            </a:r>
            <a:r>
              <a:rPr lang="sv-SE" dirty="0" err="1" smtClean="0">
                <a:solidFill>
                  <a:schemeClr val="bg1"/>
                </a:solidFill>
              </a:rPr>
              <a:t>writing</a:t>
            </a:r>
            <a:r>
              <a:rPr lang="sv-SE" dirty="0" smtClean="0">
                <a:solidFill>
                  <a:schemeClr val="bg1"/>
                </a:solidFill>
              </a:rPr>
              <a:t> (Eng/</a:t>
            </a:r>
            <a:r>
              <a:rPr lang="sv-SE" dirty="0" err="1" smtClean="0">
                <a:solidFill>
                  <a:schemeClr val="bg1"/>
                </a:solidFill>
              </a:rPr>
              <a:t>Swe</a:t>
            </a:r>
            <a:r>
              <a:rPr lang="sv-SE" dirty="0" smtClean="0">
                <a:solidFill>
                  <a:schemeClr val="bg1"/>
                </a:solidFill>
              </a:rPr>
              <a:t>)</a:t>
            </a:r>
          </a:p>
          <a:p>
            <a:pPr>
              <a:buFontTx/>
              <a:buChar char="-"/>
            </a:pPr>
            <a:r>
              <a:rPr lang="sv-SE" dirty="0" err="1" smtClean="0">
                <a:solidFill>
                  <a:schemeClr val="bg1"/>
                </a:solidFill>
              </a:rPr>
              <a:t>Programme</a:t>
            </a:r>
            <a:r>
              <a:rPr lang="sv-SE" dirty="0" smtClean="0">
                <a:solidFill>
                  <a:schemeClr val="bg1"/>
                </a:solidFill>
              </a:rPr>
              <a:t> </a:t>
            </a:r>
            <a:r>
              <a:rPr lang="sv-SE" dirty="0" err="1" smtClean="0">
                <a:solidFill>
                  <a:schemeClr val="bg1"/>
                </a:solidFill>
              </a:rPr>
              <a:t>focused</a:t>
            </a:r>
            <a:r>
              <a:rPr lang="sv-SE" dirty="0">
                <a:solidFill>
                  <a:schemeClr val="bg1"/>
                </a:solidFill>
              </a:rPr>
              <a:t> (</a:t>
            </a:r>
            <a:r>
              <a:rPr lang="sv-SE" dirty="0" smtClean="0">
                <a:solidFill>
                  <a:schemeClr val="bg1"/>
                </a:solidFill>
              </a:rPr>
              <a:t>Eng/</a:t>
            </a:r>
            <a:r>
              <a:rPr lang="sv-SE" dirty="0" err="1" smtClean="0">
                <a:solidFill>
                  <a:schemeClr val="bg1"/>
                </a:solidFill>
              </a:rPr>
              <a:t>Swe</a:t>
            </a:r>
            <a:r>
              <a:rPr lang="sv-SE" dirty="0" smtClean="0">
                <a:solidFill>
                  <a:schemeClr val="bg1"/>
                </a:solidFill>
              </a:rPr>
              <a:t>)</a:t>
            </a:r>
          </a:p>
          <a:p>
            <a:r>
              <a:rPr lang="sv-SE" dirty="0" err="1" smtClean="0">
                <a:solidFill>
                  <a:schemeClr val="bg1"/>
                </a:solidFill>
              </a:rPr>
              <a:t>Individual</a:t>
            </a:r>
            <a:r>
              <a:rPr lang="sv-SE" dirty="0" smtClean="0">
                <a:solidFill>
                  <a:schemeClr val="bg1"/>
                </a:solidFill>
              </a:rPr>
              <a:t>:</a:t>
            </a:r>
          </a:p>
          <a:p>
            <a:r>
              <a:rPr lang="sv-SE" dirty="0" smtClean="0">
                <a:solidFill>
                  <a:schemeClr val="bg1"/>
                </a:solidFill>
              </a:rPr>
              <a:t>-Job coaching (Eng/</a:t>
            </a:r>
            <a:r>
              <a:rPr lang="sv-SE" dirty="0" err="1" smtClean="0">
                <a:solidFill>
                  <a:schemeClr val="bg1"/>
                </a:solidFill>
              </a:rPr>
              <a:t>Swe</a:t>
            </a:r>
            <a:r>
              <a:rPr lang="sv-SE" dirty="0" smtClean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23" name="Ned 22"/>
          <p:cNvSpPr/>
          <p:nvPr/>
        </p:nvSpPr>
        <p:spPr>
          <a:xfrm>
            <a:off x="-72008" y="3284984"/>
            <a:ext cx="467544" cy="32403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 smtClean="0"/>
              <a:t>Activities</a:t>
            </a:r>
            <a:endParaRPr lang="sv-SE" dirty="0"/>
          </a:p>
        </p:txBody>
      </p:sp>
      <p:sp>
        <p:nvSpPr>
          <p:cNvPr id="24" name="Ned 23"/>
          <p:cNvSpPr/>
          <p:nvPr/>
        </p:nvSpPr>
        <p:spPr>
          <a:xfrm>
            <a:off x="-36512" y="90006"/>
            <a:ext cx="432048" cy="30509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 smtClean="0"/>
              <a:t>Cooperation</a:t>
            </a:r>
            <a:endParaRPr lang="sv-SE" dirty="0"/>
          </a:p>
        </p:txBody>
      </p:sp>
      <p:sp>
        <p:nvSpPr>
          <p:cNvPr id="25" name="Rektangel med rundade hörn 24"/>
          <p:cNvSpPr/>
          <p:nvPr/>
        </p:nvSpPr>
        <p:spPr>
          <a:xfrm>
            <a:off x="5588496" y="188640"/>
            <a:ext cx="3096344" cy="2790314"/>
          </a:xfrm>
          <a:prstGeom prst="round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6" name="textruta 25"/>
          <p:cNvSpPr txBox="1"/>
          <p:nvPr/>
        </p:nvSpPr>
        <p:spPr>
          <a:xfrm>
            <a:off x="5652120" y="206638"/>
            <a:ext cx="32403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v-SE" dirty="0" err="1" smtClean="0">
                <a:solidFill>
                  <a:schemeClr val="bg1"/>
                </a:solidFill>
              </a:rPr>
              <a:t>Employers</a:t>
            </a:r>
            <a:r>
              <a:rPr lang="sv-SE" dirty="0" smtClean="0">
                <a:solidFill>
                  <a:schemeClr val="bg1"/>
                </a:solidFill>
              </a:rPr>
              <a:t> (</a:t>
            </a:r>
            <a:r>
              <a:rPr lang="sv-SE" dirty="0" err="1" smtClean="0">
                <a:solidFill>
                  <a:schemeClr val="bg1"/>
                </a:solidFill>
              </a:rPr>
              <a:t>companies</a:t>
            </a:r>
            <a:r>
              <a:rPr lang="sv-SE" dirty="0" smtClean="0">
                <a:solidFill>
                  <a:schemeClr val="bg1"/>
                </a:solidFill>
              </a:rPr>
              <a:t>, </a:t>
            </a:r>
            <a:r>
              <a:rPr lang="sv-SE" dirty="0" err="1" smtClean="0">
                <a:solidFill>
                  <a:schemeClr val="bg1"/>
                </a:solidFill>
              </a:rPr>
              <a:t>oganizaions</a:t>
            </a:r>
            <a:r>
              <a:rPr lang="sv-SE" dirty="0" smtClean="0">
                <a:solidFill>
                  <a:schemeClr val="bg1"/>
                </a:solidFill>
              </a:rPr>
              <a:t>, public </a:t>
            </a:r>
            <a:r>
              <a:rPr lang="sv-SE" dirty="0" err="1" smtClean="0">
                <a:solidFill>
                  <a:schemeClr val="bg1"/>
                </a:solidFill>
              </a:rPr>
              <a:t>sector</a:t>
            </a:r>
            <a:r>
              <a:rPr lang="sv-SE" dirty="0" smtClean="0">
                <a:solidFill>
                  <a:schemeClr val="bg1"/>
                </a:solidFill>
              </a:rPr>
              <a:t>) </a:t>
            </a:r>
          </a:p>
          <a:p>
            <a:pPr>
              <a:buFont typeface="Arial" pitchFamily="34" charset="0"/>
              <a:buChar char="•"/>
            </a:pPr>
            <a:r>
              <a:rPr lang="sv-SE" dirty="0" smtClean="0">
                <a:solidFill>
                  <a:schemeClr val="bg1"/>
                </a:solidFill>
              </a:rPr>
              <a:t>Drivhuset/The Greenhouse</a:t>
            </a:r>
          </a:p>
          <a:p>
            <a:pPr>
              <a:buFont typeface="Arial" pitchFamily="34" charset="0"/>
              <a:buChar char="•"/>
            </a:pPr>
            <a:r>
              <a:rPr lang="sv-SE" dirty="0" smtClean="0">
                <a:solidFill>
                  <a:schemeClr val="bg1"/>
                </a:solidFill>
              </a:rPr>
              <a:t>Alumni </a:t>
            </a:r>
            <a:r>
              <a:rPr lang="sv-SE" dirty="0" err="1" smtClean="0">
                <a:solidFill>
                  <a:schemeClr val="bg1"/>
                </a:solidFill>
              </a:rPr>
              <a:t>network</a:t>
            </a:r>
            <a:endParaRPr lang="sv-SE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sv-SE" dirty="0" smtClean="0">
                <a:solidFill>
                  <a:schemeClr val="bg1"/>
                </a:solidFill>
              </a:rPr>
              <a:t>Student Union</a:t>
            </a:r>
          </a:p>
          <a:p>
            <a:pPr>
              <a:buFont typeface="Arial" pitchFamily="34" charset="0"/>
              <a:buChar char="•"/>
            </a:pPr>
            <a:r>
              <a:rPr lang="sv-SE" dirty="0" smtClean="0">
                <a:solidFill>
                  <a:schemeClr val="bg1"/>
                </a:solidFill>
              </a:rPr>
              <a:t>Labour market </a:t>
            </a:r>
            <a:r>
              <a:rPr lang="sv-SE" dirty="0" err="1" smtClean="0">
                <a:solidFill>
                  <a:schemeClr val="bg1"/>
                </a:solidFill>
              </a:rPr>
              <a:t>groups</a:t>
            </a:r>
            <a:r>
              <a:rPr lang="sv-SE" dirty="0" smtClean="0">
                <a:solidFill>
                  <a:schemeClr val="bg1"/>
                </a:solidFill>
              </a:rPr>
              <a:t> at </a:t>
            </a:r>
            <a:r>
              <a:rPr lang="sv-SE" dirty="0" err="1" smtClean="0">
                <a:solidFill>
                  <a:schemeClr val="bg1"/>
                </a:solidFill>
              </a:rPr>
              <a:t>Mah</a:t>
            </a:r>
            <a:endParaRPr lang="sv-SE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sv-SE" dirty="0" err="1" smtClean="0">
                <a:solidFill>
                  <a:schemeClr val="bg1"/>
                </a:solidFill>
              </a:rPr>
              <a:t>Teachers</a:t>
            </a:r>
            <a:r>
              <a:rPr lang="sv-SE" dirty="0" smtClean="0">
                <a:solidFill>
                  <a:schemeClr val="bg1"/>
                </a:solidFill>
              </a:rPr>
              <a:t>, </a:t>
            </a:r>
            <a:r>
              <a:rPr lang="sv-SE" dirty="0" err="1" smtClean="0">
                <a:solidFill>
                  <a:schemeClr val="bg1"/>
                </a:solidFill>
              </a:rPr>
              <a:t>careers</a:t>
            </a:r>
            <a:r>
              <a:rPr lang="sv-SE" dirty="0" smtClean="0">
                <a:solidFill>
                  <a:schemeClr val="bg1"/>
                </a:solidFill>
              </a:rPr>
              <a:t> </a:t>
            </a:r>
            <a:r>
              <a:rPr lang="sv-SE" dirty="0" err="1" smtClean="0">
                <a:solidFill>
                  <a:schemeClr val="bg1"/>
                </a:solidFill>
              </a:rPr>
              <a:t>advisers</a:t>
            </a:r>
            <a:r>
              <a:rPr lang="sv-SE" dirty="0" smtClean="0">
                <a:solidFill>
                  <a:schemeClr val="bg1"/>
                </a:solidFill>
              </a:rPr>
              <a:t> and </a:t>
            </a:r>
            <a:r>
              <a:rPr lang="sv-SE" dirty="0" err="1" smtClean="0">
                <a:solidFill>
                  <a:schemeClr val="bg1"/>
                </a:solidFill>
              </a:rPr>
              <a:t>other</a:t>
            </a:r>
            <a:r>
              <a:rPr lang="sv-SE" dirty="0" smtClean="0">
                <a:solidFill>
                  <a:schemeClr val="bg1"/>
                </a:solidFill>
              </a:rPr>
              <a:t> co-</a:t>
            </a:r>
            <a:r>
              <a:rPr lang="sv-SE" dirty="0" err="1" smtClean="0">
                <a:solidFill>
                  <a:schemeClr val="bg1"/>
                </a:solidFill>
              </a:rPr>
              <a:t>workers</a:t>
            </a:r>
            <a:r>
              <a:rPr lang="sv-SE" dirty="0" smtClean="0">
                <a:solidFill>
                  <a:schemeClr val="bg1"/>
                </a:solidFill>
              </a:rPr>
              <a:t> at </a:t>
            </a:r>
            <a:r>
              <a:rPr lang="sv-SE" dirty="0" err="1" smtClean="0">
                <a:solidFill>
                  <a:schemeClr val="bg1"/>
                </a:solidFill>
              </a:rPr>
              <a:t>Mah</a:t>
            </a:r>
            <a:endParaRPr lang="sv-SE" dirty="0" smtClean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ruta 11"/>
          <p:cNvSpPr txBox="1"/>
          <p:nvPr/>
        </p:nvSpPr>
        <p:spPr>
          <a:xfrm>
            <a:off x="395536" y="116632"/>
            <a:ext cx="6912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b="1" dirty="0" err="1" smtClean="0">
                <a:solidFill>
                  <a:schemeClr val="accent6">
                    <a:lumMod val="50000"/>
                  </a:schemeClr>
                </a:solidFill>
              </a:rPr>
              <a:t>Career</a:t>
            </a:r>
            <a:r>
              <a:rPr lang="sv-SE" sz="3200" b="1" dirty="0" smtClean="0">
                <a:solidFill>
                  <a:schemeClr val="accent6">
                    <a:lumMod val="50000"/>
                  </a:schemeClr>
                </a:solidFill>
              </a:rPr>
              <a:t> Event - </a:t>
            </a:r>
            <a:r>
              <a:rPr lang="sv-SE" sz="3200" b="1" dirty="0" err="1" smtClean="0">
                <a:solidFill>
                  <a:schemeClr val="accent6">
                    <a:lumMod val="50000"/>
                  </a:schemeClr>
                </a:solidFill>
              </a:rPr>
              <a:t>example</a:t>
            </a:r>
            <a:endParaRPr lang="sv-SE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textruta 12"/>
          <p:cNvSpPr txBox="1"/>
          <p:nvPr/>
        </p:nvSpPr>
        <p:spPr>
          <a:xfrm>
            <a:off x="3491880" y="980728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 smtClean="0"/>
              <a:t>PROGRAM</a:t>
            </a:r>
            <a:endParaRPr lang="sv-SE" b="1" dirty="0"/>
          </a:p>
        </p:txBody>
      </p:sp>
      <p:sp>
        <p:nvSpPr>
          <p:cNvPr id="16" name="Rektangel med rundade hörn 15"/>
          <p:cNvSpPr/>
          <p:nvPr/>
        </p:nvSpPr>
        <p:spPr>
          <a:xfrm>
            <a:off x="6012160" y="2852936"/>
            <a:ext cx="2808312" cy="151216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7" name="textruta 16"/>
          <p:cNvSpPr txBox="1"/>
          <p:nvPr/>
        </p:nvSpPr>
        <p:spPr>
          <a:xfrm>
            <a:off x="6084168" y="2852936"/>
            <a:ext cx="2736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err="1" smtClean="0"/>
              <a:t>External</a:t>
            </a:r>
            <a:r>
              <a:rPr lang="sv-SE" sz="1200" dirty="0" smtClean="0"/>
              <a:t> </a:t>
            </a:r>
            <a:r>
              <a:rPr lang="sv-SE" sz="1200" dirty="0" err="1" smtClean="0"/>
              <a:t>guests</a:t>
            </a:r>
            <a:r>
              <a:rPr lang="sv-SE" sz="1200" dirty="0" smtClean="0"/>
              <a:t> </a:t>
            </a:r>
            <a:r>
              <a:rPr lang="sv-SE" sz="1200" dirty="0" err="1" smtClean="0"/>
              <a:t>have</a:t>
            </a:r>
            <a:r>
              <a:rPr lang="sv-SE" sz="1200" dirty="0" smtClean="0"/>
              <a:t> </a:t>
            </a:r>
            <a:r>
              <a:rPr lang="sv-SE" sz="1200" dirty="0" err="1" smtClean="0"/>
              <a:t>been</a:t>
            </a:r>
            <a:r>
              <a:rPr lang="sv-SE" sz="1200" dirty="0" smtClean="0"/>
              <a:t> </a:t>
            </a:r>
            <a:r>
              <a:rPr lang="sv-SE" sz="1200" dirty="0" err="1" smtClean="0"/>
              <a:t>invited</a:t>
            </a:r>
            <a:r>
              <a:rPr lang="sv-SE" sz="1200" dirty="0" smtClean="0"/>
              <a:t> after </a:t>
            </a:r>
            <a:r>
              <a:rPr lang="sv-SE" sz="1200" dirty="0" err="1" smtClean="0"/>
              <a:t>talking</a:t>
            </a:r>
            <a:r>
              <a:rPr lang="sv-SE" sz="1200" dirty="0" smtClean="0"/>
              <a:t> to </a:t>
            </a:r>
            <a:r>
              <a:rPr lang="sv-SE" sz="1200" dirty="0" err="1" smtClean="0"/>
              <a:t>both</a:t>
            </a:r>
            <a:r>
              <a:rPr lang="sv-SE" sz="1200" dirty="0" smtClean="0"/>
              <a:t> </a:t>
            </a:r>
            <a:r>
              <a:rPr lang="sv-SE" sz="1200" dirty="0" err="1" smtClean="0"/>
              <a:t>teachers</a:t>
            </a:r>
            <a:r>
              <a:rPr lang="sv-SE" sz="1200" dirty="0" smtClean="0"/>
              <a:t> /Careers </a:t>
            </a:r>
            <a:r>
              <a:rPr lang="sv-SE" sz="1200" dirty="0" err="1" smtClean="0"/>
              <a:t>Advisers</a:t>
            </a:r>
            <a:r>
              <a:rPr lang="sv-SE" sz="1200" dirty="0" smtClean="0"/>
              <a:t> at </a:t>
            </a:r>
            <a:r>
              <a:rPr lang="sv-SE" sz="1200" dirty="0" err="1" smtClean="0"/>
              <a:t>Faculties</a:t>
            </a:r>
            <a:r>
              <a:rPr lang="sv-SE" sz="1200" dirty="0" smtClean="0"/>
              <a:t> and students</a:t>
            </a:r>
          </a:p>
          <a:p>
            <a:r>
              <a:rPr lang="sv-SE" sz="1200" dirty="0" smtClean="0"/>
              <a:t>  </a:t>
            </a:r>
          </a:p>
          <a:p>
            <a:r>
              <a:rPr lang="sv-SE" sz="1200" dirty="0" smtClean="0"/>
              <a:t>The </a:t>
            </a:r>
            <a:r>
              <a:rPr lang="sv-SE" sz="1200" dirty="0" err="1" smtClean="0"/>
              <a:t>Careers</a:t>
            </a:r>
            <a:r>
              <a:rPr lang="sv-SE" sz="1200" dirty="0" smtClean="0"/>
              <a:t> Service are </a:t>
            </a:r>
            <a:r>
              <a:rPr lang="sv-SE" sz="1200" dirty="0" err="1" smtClean="0"/>
              <a:t>responsible</a:t>
            </a:r>
            <a:r>
              <a:rPr lang="sv-SE" sz="1200" dirty="0" smtClean="0"/>
              <a:t> to </a:t>
            </a:r>
            <a:r>
              <a:rPr lang="sv-SE" sz="1200" dirty="0" err="1" smtClean="0"/>
              <a:t>invite</a:t>
            </a:r>
            <a:r>
              <a:rPr lang="sv-SE" sz="1200" dirty="0" smtClean="0"/>
              <a:t> </a:t>
            </a:r>
            <a:r>
              <a:rPr lang="sv-SE" sz="1200" dirty="0" err="1" smtClean="0"/>
              <a:t>guests</a:t>
            </a:r>
            <a:r>
              <a:rPr lang="sv-SE" sz="1200" dirty="0" smtClean="0"/>
              <a:t> to the </a:t>
            </a:r>
            <a:r>
              <a:rPr lang="sv-SE" sz="1200" dirty="0" err="1" smtClean="0"/>
              <a:t>Careers</a:t>
            </a:r>
            <a:r>
              <a:rPr lang="sv-SE" sz="1200" dirty="0" smtClean="0"/>
              <a:t> Event. </a:t>
            </a:r>
            <a:endParaRPr lang="sv-SE" sz="1200" b="1" i="1" dirty="0"/>
          </a:p>
        </p:txBody>
      </p:sp>
      <p:sp>
        <p:nvSpPr>
          <p:cNvPr id="18" name="Rektangel med rundade hörn 17"/>
          <p:cNvSpPr/>
          <p:nvPr/>
        </p:nvSpPr>
        <p:spPr>
          <a:xfrm>
            <a:off x="251520" y="764704"/>
            <a:ext cx="3168352" cy="2016224"/>
          </a:xfrm>
          <a:prstGeom prst="roundRect">
            <a:avLst/>
          </a:prstGeom>
          <a:solidFill>
            <a:schemeClr val="bg2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9" name="textruta 18"/>
          <p:cNvSpPr txBox="1"/>
          <p:nvPr/>
        </p:nvSpPr>
        <p:spPr>
          <a:xfrm>
            <a:off x="395536" y="764704"/>
            <a:ext cx="288032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i="1" dirty="0" smtClean="0"/>
              <a:t>Student </a:t>
            </a:r>
            <a:r>
              <a:rPr lang="sv-SE" sz="1200" b="1" i="1" dirty="0" err="1" smtClean="0"/>
              <a:t>aims</a:t>
            </a:r>
            <a:r>
              <a:rPr lang="sv-SE" sz="1200" b="1" i="1" dirty="0" smtClean="0"/>
              <a:t>:</a:t>
            </a:r>
            <a:r>
              <a:rPr lang="sv-SE" sz="1200" dirty="0" smtClean="0"/>
              <a:t>:</a:t>
            </a:r>
          </a:p>
          <a:p>
            <a:endParaRPr lang="sv-SE" sz="1200" dirty="0"/>
          </a:p>
          <a:p>
            <a:pPr>
              <a:buFont typeface="Arial" pitchFamily="34" charset="0"/>
              <a:buChar char="•"/>
            </a:pPr>
            <a:r>
              <a:rPr lang="sv-SE" sz="1200" dirty="0" smtClean="0"/>
              <a:t>Make students </a:t>
            </a:r>
            <a:r>
              <a:rPr lang="sv-SE" sz="1200" dirty="0" err="1" smtClean="0"/>
              <a:t>aware</a:t>
            </a:r>
            <a:r>
              <a:rPr lang="sv-SE" sz="1200" dirty="0" smtClean="0"/>
              <a:t> of different </a:t>
            </a:r>
            <a:r>
              <a:rPr lang="sv-SE" sz="1200" dirty="0" err="1" smtClean="0"/>
              <a:t>pathways</a:t>
            </a:r>
            <a:r>
              <a:rPr lang="sv-SE" sz="1200" dirty="0" smtClean="0"/>
              <a:t> after </a:t>
            </a:r>
            <a:r>
              <a:rPr lang="sv-SE" sz="1200" dirty="0" err="1" smtClean="0"/>
              <a:t>leaving</a:t>
            </a:r>
            <a:r>
              <a:rPr lang="sv-SE" sz="1200" dirty="0" smtClean="0"/>
              <a:t> University (</a:t>
            </a:r>
            <a:r>
              <a:rPr lang="sv-SE" sz="1200" dirty="0" err="1" smtClean="0"/>
              <a:t>broaden</a:t>
            </a:r>
            <a:r>
              <a:rPr lang="sv-SE" sz="1200" dirty="0" smtClean="0"/>
              <a:t> </a:t>
            </a:r>
            <a:r>
              <a:rPr lang="sv-SE" sz="1200" dirty="0" err="1" smtClean="0"/>
              <a:t>perspectives</a:t>
            </a:r>
            <a:r>
              <a:rPr lang="sv-SE" sz="1200" dirty="0" smtClean="0"/>
              <a:t>) </a:t>
            </a:r>
          </a:p>
          <a:p>
            <a:pPr>
              <a:buFont typeface="Arial" pitchFamily="34" charset="0"/>
              <a:buChar char="•"/>
            </a:pPr>
            <a:r>
              <a:rPr lang="sv-SE" sz="1200" dirty="0"/>
              <a:t> </a:t>
            </a:r>
            <a:r>
              <a:rPr lang="sv-SE" sz="1200" dirty="0" err="1" smtClean="0"/>
              <a:t>Increase</a:t>
            </a:r>
            <a:r>
              <a:rPr lang="sv-SE" sz="1200" dirty="0" smtClean="0"/>
              <a:t> </a:t>
            </a:r>
            <a:r>
              <a:rPr lang="sv-SE" sz="1200" dirty="0" err="1" smtClean="0"/>
              <a:t>their</a:t>
            </a:r>
            <a:r>
              <a:rPr lang="sv-SE" sz="1200" dirty="0" smtClean="0"/>
              <a:t> </a:t>
            </a:r>
            <a:r>
              <a:rPr lang="sv-SE" sz="1200" dirty="0" err="1" smtClean="0"/>
              <a:t>understanding</a:t>
            </a:r>
            <a:r>
              <a:rPr lang="sv-SE" sz="1200" dirty="0" smtClean="0"/>
              <a:t> of the </a:t>
            </a:r>
            <a:r>
              <a:rPr lang="sv-SE" sz="1200" dirty="0" err="1" smtClean="0"/>
              <a:t>qualifications</a:t>
            </a:r>
            <a:r>
              <a:rPr lang="sv-SE" sz="1200" dirty="0" smtClean="0"/>
              <a:t> </a:t>
            </a:r>
            <a:r>
              <a:rPr lang="sv-SE" sz="1200" dirty="0" err="1" smtClean="0"/>
              <a:t>requried</a:t>
            </a:r>
            <a:r>
              <a:rPr lang="sv-SE" sz="1200" dirty="0" smtClean="0"/>
              <a:t> </a:t>
            </a:r>
            <a:r>
              <a:rPr lang="sv-SE" sz="1200" dirty="0" err="1" smtClean="0"/>
              <a:t>within</a:t>
            </a:r>
            <a:r>
              <a:rPr lang="sv-SE" sz="1200" dirty="0" smtClean="0"/>
              <a:t> the </a:t>
            </a:r>
            <a:r>
              <a:rPr lang="sv-SE" sz="1200" dirty="0" err="1" smtClean="0"/>
              <a:t>fields</a:t>
            </a:r>
            <a:r>
              <a:rPr lang="sv-SE" sz="1200" dirty="0" smtClean="0"/>
              <a:t> of work</a:t>
            </a:r>
          </a:p>
          <a:p>
            <a:pPr>
              <a:buFont typeface="Arial" pitchFamily="34" charset="0"/>
              <a:buChar char="•"/>
            </a:pPr>
            <a:r>
              <a:rPr lang="sv-SE" sz="1200" dirty="0"/>
              <a:t> </a:t>
            </a:r>
            <a:r>
              <a:rPr lang="sv-SE" sz="1200" dirty="0" smtClean="0"/>
              <a:t>Start </a:t>
            </a:r>
            <a:r>
              <a:rPr lang="sv-SE" sz="1200" dirty="0" err="1" smtClean="0"/>
              <a:t>building</a:t>
            </a:r>
            <a:r>
              <a:rPr lang="sv-SE" sz="1200" dirty="0" smtClean="0"/>
              <a:t> a </a:t>
            </a:r>
            <a:r>
              <a:rPr lang="sv-SE" sz="1200" dirty="0" err="1" smtClean="0"/>
              <a:t>professional</a:t>
            </a:r>
            <a:r>
              <a:rPr lang="sv-SE" sz="1200" dirty="0" smtClean="0"/>
              <a:t> </a:t>
            </a:r>
            <a:r>
              <a:rPr lang="sv-SE" sz="1200" dirty="0" err="1" smtClean="0"/>
              <a:t>network</a:t>
            </a:r>
            <a:endParaRPr lang="sv-SE" sz="1200" dirty="0" smtClean="0"/>
          </a:p>
          <a:p>
            <a:pPr>
              <a:buFont typeface="Arial" pitchFamily="34" charset="0"/>
              <a:buChar char="•"/>
            </a:pPr>
            <a:r>
              <a:rPr lang="sv-SE" sz="1200" dirty="0" smtClean="0"/>
              <a:t> </a:t>
            </a:r>
            <a:r>
              <a:rPr lang="sv-SE" sz="1200" dirty="0" err="1" smtClean="0"/>
              <a:t>Practice</a:t>
            </a:r>
            <a:r>
              <a:rPr lang="sv-SE" sz="1200" dirty="0" smtClean="0"/>
              <a:t> the </a:t>
            </a:r>
            <a:r>
              <a:rPr lang="sv-SE" sz="1200" dirty="0" err="1" smtClean="0"/>
              <a:t>ability</a:t>
            </a:r>
            <a:r>
              <a:rPr lang="sv-SE" sz="1200" dirty="0" smtClean="0"/>
              <a:t> to </a:t>
            </a:r>
            <a:r>
              <a:rPr lang="sv-SE" sz="1200" dirty="0" err="1" smtClean="0"/>
              <a:t>communicate</a:t>
            </a:r>
            <a:r>
              <a:rPr lang="sv-SE" sz="1200" dirty="0" smtClean="0"/>
              <a:t> </a:t>
            </a:r>
            <a:r>
              <a:rPr lang="sv-SE" sz="1200" dirty="0" err="1" smtClean="0"/>
              <a:t>skills</a:t>
            </a:r>
            <a:r>
              <a:rPr lang="sv-SE" sz="1200" dirty="0" smtClean="0"/>
              <a:t> </a:t>
            </a:r>
          </a:p>
          <a:p>
            <a:pPr>
              <a:buFont typeface="Arial" pitchFamily="34" charset="0"/>
              <a:buChar char="•"/>
            </a:pPr>
            <a:endParaRPr lang="sv-SE" sz="1200" dirty="0"/>
          </a:p>
        </p:txBody>
      </p:sp>
      <p:sp>
        <p:nvSpPr>
          <p:cNvPr id="20" name="Rektangel med rundade hörn 19"/>
          <p:cNvSpPr/>
          <p:nvPr/>
        </p:nvSpPr>
        <p:spPr>
          <a:xfrm>
            <a:off x="6012160" y="1268760"/>
            <a:ext cx="2808312" cy="151216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3" name="textruta 22"/>
          <p:cNvSpPr txBox="1"/>
          <p:nvPr/>
        </p:nvSpPr>
        <p:spPr>
          <a:xfrm>
            <a:off x="6084168" y="1477233"/>
            <a:ext cx="2736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smtClean="0"/>
              <a:t>The </a:t>
            </a:r>
            <a:r>
              <a:rPr lang="sv-SE" sz="1200" dirty="0" err="1" smtClean="0"/>
              <a:t>Career</a:t>
            </a:r>
            <a:r>
              <a:rPr lang="sv-SE" sz="1200" dirty="0" smtClean="0"/>
              <a:t> Event is </a:t>
            </a:r>
            <a:r>
              <a:rPr lang="sv-SE" sz="1200" dirty="0" err="1" smtClean="0"/>
              <a:t>created</a:t>
            </a:r>
            <a:r>
              <a:rPr lang="sv-SE" sz="1200" dirty="0" smtClean="0"/>
              <a:t> in </a:t>
            </a:r>
            <a:r>
              <a:rPr lang="sv-SE" sz="1200" dirty="0" err="1" smtClean="0"/>
              <a:t>co-operation</a:t>
            </a:r>
            <a:r>
              <a:rPr lang="sv-SE" sz="1200" dirty="0" smtClean="0"/>
              <a:t> with :</a:t>
            </a:r>
          </a:p>
          <a:p>
            <a:endParaRPr lang="sv-SE" sz="1200" dirty="0" smtClean="0"/>
          </a:p>
          <a:p>
            <a:pPr>
              <a:buFont typeface="Arial" pitchFamily="34" charset="0"/>
              <a:buChar char="•"/>
            </a:pPr>
            <a:r>
              <a:rPr lang="sv-SE" sz="1200" dirty="0" err="1" smtClean="0"/>
              <a:t>Teacher</a:t>
            </a:r>
            <a:r>
              <a:rPr lang="sv-SE" sz="1200" dirty="0" smtClean="0"/>
              <a:t> </a:t>
            </a:r>
            <a:r>
              <a:rPr lang="sv-SE" sz="1200" dirty="0" err="1" smtClean="0"/>
              <a:t>responsible</a:t>
            </a:r>
            <a:r>
              <a:rPr lang="sv-SE" sz="1200" dirty="0" smtClean="0"/>
              <a:t> for the </a:t>
            </a:r>
            <a:r>
              <a:rPr lang="sv-SE" sz="1200" dirty="0" err="1" smtClean="0"/>
              <a:t>programme</a:t>
            </a:r>
            <a:endParaRPr lang="sv-SE" sz="1200" dirty="0" smtClean="0"/>
          </a:p>
          <a:p>
            <a:pPr>
              <a:buFont typeface="Arial" pitchFamily="34" charset="0"/>
              <a:buChar char="•"/>
            </a:pPr>
            <a:r>
              <a:rPr lang="sv-SE" sz="1200" dirty="0" err="1" smtClean="0"/>
              <a:t>Careers</a:t>
            </a:r>
            <a:r>
              <a:rPr lang="sv-SE" sz="1200" dirty="0" smtClean="0"/>
              <a:t> </a:t>
            </a:r>
            <a:r>
              <a:rPr lang="sv-SE" sz="1200" dirty="0" err="1" smtClean="0"/>
              <a:t>Adviser</a:t>
            </a:r>
            <a:r>
              <a:rPr lang="sv-SE" sz="1200" dirty="0" smtClean="0"/>
              <a:t> at the </a:t>
            </a:r>
            <a:r>
              <a:rPr lang="sv-SE" sz="1200" dirty="0" err="1" smtClean="0"/>
              <a:t>Faculty</a:t>
            </a:r>
            <a:r>
              <a:rPr lang="sv-SE" sz="12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sv-SE" sz="1200" dirty="0" err="1" smtClean="0"/>
              <a:t>Careers</a:t>
            </a:r>
            <a:r>
              <a:rPr lang="sv-SE" sz="1200" dirty="0" smtClean="0"/>
              <a:t> </a:t>
            </a:r>
            <a:r>
              <a:rPr lang="sv-SE" sz="1200" dirty="0" err="1" smtClean="0"/>
              <a:t>Adviser</a:t>
            </a:r>
            <a:r>
              <a:rPr lang="sv-SE" sz="1200" dirty="0" smtClean="0"/>
              <a:t> at </a:t>
            </a:r>
            <a:r>
              <a:rPr lang="sv-SE" sz="1200" dirty="0" err="1" smtClean="0"/>
              <a:t>Careers</a:t>
            </a:r>
            <a:r>
              <a:rPr lang="sv-SE" sz="1200" dirty="0" smtClean="0"/>
              <a:t> Service</a:t>
            </a:r>
          </a:p>
        </p:txBody>
      </p:sp>
      <p:sp>
        <p:nvSpPr>
          <p:cNvPr id="24" name="Rektangel med rundade hörn 23"/>
          <p:cNvSpPr/>
          <p:nvPr/>
        </p:nvSpPr>
        <p:spPr>
          <a:xfrm>
            <a:off x="323528" y="2924944"/>
            <a:ext cx="2952328" cy="1728192"/>
          </a:xfrm>
          <a:prstGeom prst="roundRect">
            <a:avLst/>
          </a:prstGeom>
          <a:solidFill>
            <a:schemeClr val="bg2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6" name="textruta 25"/>
          <p:cNvSpPr txBox="1"/>
          <p:nvPr/>
        </p:nvSpPr>
        <p:spPr>
          <a:xfrm>
            <a:off x="539552" y="2924944"/>
            <a:ext cx="26642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i="1" dirty="0" err="1" smtClean="0"/>
              <a:t>Values</a:t>
            </a:r>
            <a:r>
              <a:rPr lang="sv-SE" sz="1200" b="1" i="1" dirty="0" smtClean="0"/>
              <a:t> for the </a:t>
            </a:r>
            <a:r>
              <a:rPr lang="sv-SE" sz="1200" b="1" i="1" dirty="0" err="1" smtClean="0"/>
              <a:t>companies/organisations</a:t>
            </a:r>
            <a:r>
              <a:rPr lang="sv-SE" sz="1200" b="1" i="1" dirty="0" smtClean="0"/>
              <a:t> </a:t>
            </a:r>
          </a:p>
          <a:p>
            <a:endParaRPr lang="sv-SE" sz="1200" dirty="0"/>
          </a:p>
          <a:p>
            <a:pPr>
              <a:buFont typeface="Arial" pitchFamily="34" charset="0"/>
              <a:buChar char="•"/>
            </a:pPr>
            <a:r>
              <a:rPr lang="sv-SE" sz="1200" dirty="0" smtClean="0"/>
              <a:t> </a:t>
            </a:r>
            <a:r>
              <a:rPr lang="sv-SE" sz="1200" dirty="0" err="1" smtClean="0"/>
              <a:t>Discover</a:t>
            </a:r>
            <a:r>
              <a:rPr lang="sv-SE" sz="1200" dirty="0" smtClean="0"/>
              <a:t> new </a:t>
            </a:r>
            <a:r>
              <a:rPr lang="sv-SE" sz="1200" dirty="0" err="1" smtClean="0"/>
              <a:t>educational</a:t>
            </a:r>
            <a:r>
              <a:rPr lang="sv-SE" sz="1200" dirty="0" smtClean="0"/>
              <a:t> programmes in the </a:t>
            </a:r>
            <a:r>
              <a:rPr lang="sv-SE" sz="1200" dirty="0" err="1" smtClean="0"/>
              <a:t>recruiting</a:t>
            </a:r>
            <a:r>
              <a:rPr lang="sv-SE" sz="1200" dirty="0" smtClean="0"/>
              <a:t> process</a:t>
            </a:r>
          </a:p>
          <a:p>
            <a:pPr>
              <a:buFont typeface="Arial" pitchFamily="34" charset="0"/>
              <a:buChar char="•"/>
            </a:pPr>
            <a:r>
              <a:rPr lang="sv-SE" sz="1200" dirty="0" smtClean="0"/>
              <a:t> Marketing </a:t>
            </a:r>
            <a:r>
              <a:rPr lang="sv-SE" sz="1200" dirty="0" err="1" smtClean="0"/>
              <a:t>towards</a:t>
            </a:r>
            <a:r>
              <a:rPr lang="sv-SE" sz="1200" dirty="0" smtClean="0"/>
              <a:t> students </a:t>
            </a:r>
            <a:r>
              <a:rPr lang="sv-SE" sz="1200" dirty="0" err="1" smtClean="0"/>
              <a:t>through</a:t>
            </a:r>
            <a:r>
              <a:rPr lang="sv-SE" sz="1200" dirty="0" smtClean="0"/>
              <a:t> </a:t>
            </a:r>
            <a:r>
              <a:rPr lang="sv-SE" sz="1200" dirty="0" err="1" smtClean="0"/>
              <a:t>Mahs</a:t>
            </a:r>
            <a:r>
              <a:rPr lang="sv-SE" sz="1200" dirty="0" smtClean="0"/>
              <a:t> information </a:t>
            </a:r>
            <a:r>
              <a:rPr lang="sv-SE" sz="1200" dirty="0" err="1" smtClean="0"/>
              <a:t>channels</a:t>
            </a:r>
            <a:r>
              <a:rPr lang="sv-SE" sz="1200" dirty="0" smtClean="0"/>
              <a:t> </a:t>
            </a:r>
            <a:endParaRPr lang="sv-SE" sz="1200" dirty="0"/>
          </a:p>
          <a:p>
            <a:pPr>
              <a:buFont typeface="Arial" pitchFamily="34" charset="0"/>
              <a:buChar char="•"/>
            </a:pPr>
            <a:r>
              <a:rPr lang="sv-SE" sz="1200" dirty="0" smtClean="0"/>
              <a:t> </a:t>
            </a:r>
            <a:r>
              <a:rPr lang="sv-SE" sz="1200" dirty="0" err="1" smtClean="0"/>
              <a:t>Collaboration</a:t>
            </a:r>
            <a:r>
              <a:rPr lang="sv-SE" sz="1200" dirty="0" smtClean="0"/>
              <a:t> with the University</a:t>
            </a:r>
            <a:endParaRPr lang="sv-SE" sz="1200" dirty="0"/>
          </a:p>
        </p:txBody>
      </p:sp>
      <p:sp>
        <p:nvSpPr>
          <p:cNvPr id="21" name="Rektangel med rundade hörn 20"/>
          <p:cNvSpPr/>
          <p:nvPr/>
        </p:nvSpPr>
        <p:spPr>
          <a:xfrm>
            <a:off x="3707904" y="908720"/>
            <a:ext cx="2088232" cy="5688632"/>
          </a:xfrm>
          <a:prstGeom prst="round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textruta 21"/>
          <p:cNvSpPr txBox="1"/>
          <p:nvPr/>
        </p:nvSpPr>
        <p:spPr>
          <a:xfrm>
            <a:off x="3635896" y="980728"/>
            <a:ext cx="2376264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600" b="1" dirty="0" smtClean="0"/>
              <a:t>Program</a:t>
            </a:r>
            <a:r>
              <a:rPr lang="sv-SE" sz="1200" b="1" dirty="0" smtClean="0"/>
              <a:t> </a:t>
            </a:r>
          </a:p>
          <a:p>
            <a:endParaRPr lang="sv-SE" sz="1200" dirty="0" smtClean="0"/>
          </a:p>
          <a:p>
            <a:pPr algn="ctr"/>
            <a:r>
              <a:rPr lang="sv-SE" sz="1200" b="1" dirty="0" smtClean="0"/>
              <a:t>Morning</a:t>
            </a:r>
          </a:p>
          <a:p>
            <a:r>
              <a:rPr lang="sv-SE" sz="1400" dirty="0" err="1" smtClean="0"/>
              <a:t>Education</a:t>
            </a:r>
            <a:r>
              <a:rPr lang="sv-SE" sz="1400" dirty="0" smtClean="0"/>
              <a:t> in: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sv-SE" sz="1400" dirty="0" err="1" smtClean="0"/>
              <a:t>Networking</a:t>
            </a:r>
            <a:r>
              <a:rPr lang="sv-SE" sz="1400" dirty="0" smtClean="0"/>
              <a:t> /information </a:t>
            </a:r>
            <a:r>
              <a:rPr lang="sv-SE" sz="1400" dirty="0" err="1" smtClean="0"/>
              <a:t>interviewing</a:t>
            </a:r>
            <a:r>
              <a:rPr lang="sv-SE" sz="1400" dirty="0" smtClean="0"/>
              <a:t> </a:t>
            </a:r>
          </a:p>
          <a:p>
            <a:pPr marL="228600" indent="-228600" algn="ctr"/>
            <a:r>
              <a:rPr lang="sv-SE" sz="1400" dirty="0" smtClean="0"/>
              <a:t>or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sv-SE" sz="1400" dirty="0" err="1" smtClean="0"/>
              <a:t>Communicating</a:t>
            </a:r>
            <a:r>
              <a:rPr lang="sv-SE" sz="1400" dirty="0" smtClean="0"/>
              <a:t> </a:t>
            </a:r>
            <a:r>
              <a:rPr lang="sv-SE" sz="1400" dirty="0" err="1" smtClean="0"/>
              <a:t>Skills</a:t>
            </a:r>
            <a:r>
              <a:rPr lang="sv-SE" sz="1400" dirty="0" smtClean="0"/>
              <a:t> </a:t>
            </a:r>
          </a:p>
          <a:p>
            <a:pPr>
              <a:buFont typeface="Arial" pitchFamily="34" charset="0"/>
              <a:buChar char="•"/>
            </a:pPr>
            <a:endParaRPr lang="sv-SE" sz="1200" dirty="0" smtClean="0"/>
          </a:p>
          <a:p>
            <a:pPr algn="ctr"/>
            <a:r>
              <a:rPr lang="sv-SE" sz="1200" b="1" dirty="0" smtClean="0"/>
              <a:t>LUNCH</a:t>
            </a:r>
          </a:p>
          <a:p>
            <a:endParaRPr lang="sv-SE" sz="1200" dirty="0" smtClean="0"/>
          </a:p>
          <a:p>
            <a:pPr algn="ctr"/>
            <a:r>
              <a:rPr lang="sv-SE" sz="1200" b="1" dirty="0" err="1" smtClean="0"/>
              <a:t>Afternoon</a:t>
            </a:r>
            <a:endParaRPr lang="sv-SE" sz="1200" b="1" dirty="0" smtClean="0"/>
          </a:p>
          <a:p>
            <a:endParaRPr lang="sv-SE" sz="1200" dirty="0" smtClean="0"/>
          </a:p>
          <a:p>
            <a:pPr>
              <a:buFont typeface="Arial" pitchFamily="34" charset="0"/>
              <a:buChar char="•"/>
            </a:pPr>
            <a:r>
              <a:rPr lang="sv-SE" sz="1400" dirty="0" smtClean="0"/>
              <a:t>Information and panel </a:t>
            </a:r>
            <a:r>
              <a:rPr lang="sv-SE" sz="1400" dirty="0" err="1" smtClean="0"/>
              <a:t>disussion</a:t>
            </a:r>
            <a:r>
              <a:rPr lang="sv-SE" sz="1400" dirty="0" smtClean="0"/>
              <a:t> on terms like </a:t>
            </a:r>
            <a:r>
              <a:rPr lang="sv-SE" sz="1400" dirty="0" err="1" smtClean="0"/>
              <a:t>employability</a:t>
            </a:r>
            <a:r>
              <a:rPr lang="sv-SE" sz="1400" dirty="0" smtClean="0"/>
              <a:t> and </a:t>
            </a:r>
            <a:r>
              <a:rPr lang="sv-SE" sz="1400" dirty="0" err="1" smtClean="0"/>
              <a:t>skills</a:t>
            </a:r>
            <a:r>
              <a:rPr lang="sv-SE" sz="1400" dirty="0"/>
              <a:t>/</a:t>
            </a:r>
            <a:r>
              <a:rPr lang="sv-SE" sz="1400" dirty="0" err="1" smtClean="0"/>
              <a:t>qualifications</a:t>
            </a:r>
            <a:r>
              <a:rPr lang="sv-SE" sz="1400" dirty="0" smtClean="0"/>
              <a:t>.</a:t>
            </a:r>
          </a:p>
          <a:p>
            <a:endParaRPr lang="sv-SE" sz="1200" dirty="0" smtClean="0"/>
          </a:p>
          <a:p>
            <a:pPr>
              <a:buFont typeface="Arial" pitchFamily="34" charset="0"/>
              <a:buChar char="•"/>
            </a:pPr>
            <a:r>
              <a:rPr lang="sv-SE" sz="1400" dirty="0" smtClean="0"/>
              <a:t>Mingel and </a:t>
            </a:r>
            <a:r>
              <a:rPr lang="sv-SE" sz="1400" dirty="0" err="1" smtClean="0"/>
              <a:t>networking</a:t>
            </a:r>
            <a:r>
              <a:rPr lang="sv-SE" sz="1400" dirty="0" smtClean="0"/>
              <a:t> students/</a:t>
            </a:r>
            <a:r>
              <a:rPr lang="sv-SE" sz="1400" dirty="0" err="1" smtClean="0"/>
              <a:t>guests.Opportunity</a:t>
            </a:r>
            <a:r>
              <a:rPr lang="sv-SE" sz="1400" dirty="0" smtClean="0"/>
              <a:t> for students to ask </a:t>
            </a:r>
            <a:r>
              <a:rPr lang="sv-SE" sz="1400" dirty="0" err="1" smtClean="0"/>
              <a:t>specific</a:t>
            </a:r>
            <a:r>
              <a:rPr lang="sv-SE" sz="1400" dirty="0" smtClean="0"/>
              <a:t> </a:t>
            </a:r>
            <a:r>
              <a:rPr lang="sv-SE" sz="1400" dirty="0" err="1" smtClean="0"/>
              <a:t>questions</a:t>
            </a:r>
            <a:r>
              <a:rPr lang="sv-SE" sz="1400" dirty="0" smtClean="0"/>
              <a:t> and to be </a:t>
            </a:r>
            <a:r>
              <a:rPr lang="sv-SE" sz="1400" dirty="0" err="1" smtClean="0"/>
              <a:t>able</a:t>
            </a:r>
            <a:r>
              <a:rPr lang="sv-SE" sz="1400" dirty="0" smtClean="0"/>
              <a:t> to </a:t>
            </a:r>
            <a:r>
              <a:rPr lang="sv-SE" sz="1400" dirty="0" err="1" smtClean="0"/>
              <a:t>practice</a:t>
            </a:r>
            <a:r>
              <a:rPr lang="sv-SE" sz="1400" dirty="0" smtClean="0"/>
              <a:t> the </a:t>
            </a:r>
            <a:r>
              <a:rPr lang="sv-SE" sz="1400" dirty="0" err="1" smtClean="0"/>
              <a:t>skills</a:t>
            </a:r>
            <a:r>
              <a:rPr lang="sv-SE" sz="1400" dirty="0" smtClean="0"/>
              <a:t> </a:t>
            </a:r>
            <a:r>
              <a:rPr lang="sv-SE" sz="1400" dirty="0" err="1" smtClean="0"/>
              <a:t>taught</a:t>
            </a:r>
            <a:endParaRPr lang="sv-SE" sz="1400" dirty="0"/>
          </a:p>
          <a:p>
            <a:r>
              <a:rPr lang="sv-SE" sz="1400" dirty="0" smtClean="0"/>
              <a:t>from  the morning sessions.  </a:t>
            </a:r>
            <a:endParaRPr lang="sv-SE" sz="1400" dirty="0"/>
          </a:p>
        </p:txBody>
      </p:sp>
      <p:sp>
        <p:nvSpPr>
          <p:cNvPr id="25" name="Rektangel med rundade hörn 24"/>
          <p:cNvSpPr/>
          <p:nvPr/>
        </p:nvSpPr>
        <p:spPr>
          <a:xfrm>
            <a:off x="6516216" y="764704"/>
            <a:ext cx="2016224" cy="288032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Approach </a:t>
            </a:r>
            <a:endParaRPr lang="sv-SE" dirty="0"/>
          </a:p>
        </p:txBody>
      </p:sp>
      <p:sp>
        <p:nvSpPr>
          <p:cNvPr id="27" name="Rektangel med rundade hörn 26"/>
          <p:cNvSpPr/>
          <p:nvPr/>
        </p:nvSpPr>
        <p:spPr>
          <a:xfrm>
            <a:off x="323528" y="4797152"/>
            <a:ext cx="2952328" cy="1872208"/>
          </a:xfrm>
          <a:prstGeom prst="roundRect">
            <a:avLst/>
          </a:prstGeom>
          <a:solidFill>
            <a:schemeClr val="bg2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8" name="textruta 27"/>
          <p:cNvSpPr txBox="1"/>
          <p:nvPr/>
        </p:nvSpPr>
        <p:spPr>
          <a:xfrm>
            <a:off x="395536" y="4869160"/>
            <a:ext cx="28803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i="1" dirty="0" err="1" smtClean="0"/>
              <a:t>Values</a:t>
            </a:r>
            <a:r>
              <a:rPr lang="sv-SE" sz="1200" b="1" i="1" dirty="0" smtClean="0"/>
              <a:t> for the </a:t>
            </a:r>
            <a:r>
              <a:rPr lang="sv-SE" sz="1200" b="1" i="1" dirty="0" err="1" smtClean="0"/>
              <a:t>education/Malmö</a:t>
            </a:r>
            <a:r>
              <a:rPr lang="sv-SE" sz="1200" b="1" i="1" dirty="0" smtClean="0"/>
              <a:t> University</a:t>
            </a:r>
            <a:endParaRPr lang="sv-SE" sz="1200" dirty="0"/>
          </a:p>
          <a:p>
            <a:pPr>
              <a:buFont typeface="Arial" pitchFamily="34" charset="0"/>
              <a:buChar char="•"/>
            </a:pPr>
            <a:r>
              <a:rPr lang="sv-SE" sz="1200" dirty="0" smtClean="0"/>
              <a:t> </a:t>
            </a:r>
            <a:r>
              <a:rPr lang="sv-SE" sz="1200" dirty="0" err="1" smtClean="0"/>
              <a:t>Supporting</a:t>
            </a:r>
            <a:r>
              <a:rPr lang="sv-SE" sz="1200" dirty="0" smtClean="0"/>
              <a:t> the students’ </a:t>
            </a:r>
            <a:r>
              <a:rPr lang="sv-SE" sz="1200" dirty="0" err="1" smtClean="0"/>
              <a:t>contacts</a:t>
            </a:r>
            <a:r>
              <a:rPr lang="sv-SE" sz="1200" dirty="0" smtClean="0"/>
              <a:t> with the </a:t>
            </a:r>
            <a:r>
              <a:rPr lang="sv-SE" sz="1200" dirty="0" err="1" smtClean="0"/>
              <a:t>labour</a:t>
            </a:r>
            <a:r>
              <a:rPr lang="sv-SE" sz="1200" dirty="0" smtClean="0"/>
              <a:t> market</a:t>
            </a:r>
          </a:p>
          <a:p>
            <a:pPr>
              <a:buFont typeface="Arial" pitchFamily="34" charset="0"/>
              <a:buChar char="•"/>
            </a:pPr>
            <a:r>
              <a:rPr lang="sv-SE" sz="1200" dirty="0" smtClean="0"/>
              <a:t> Awareness and marketing </a:t>
            </a:r>
            <a:r>
              <a:rPr lang="sv-SE" sz="1200" dirty="0" err="1" smtClean="0"/>
              <a:t>of</a:t>
            </a:r>
            <a:r>
              <a:rPr lang="sv-SE" sz="1200" dirty="0" smtClean="0"/>
              <a:t>  programmes at </a:t>
            </a:r>
            <a:r>
              <a:rPr lang="sv-SE" sz="1200" dirty="0" err="1" smtClean="0"/>
              <a:t>Mah</a:t>
            </a:r>
            <a:r>
              <a:rPr lang="sv-SE" sz="1200" dirty="0" smtClean="0"/>
              <a:t> to </a:t>
            </a:r>
            <a:r>
              <a:rPr lang="sv-SE" sz="1200" dirty="0" err="1" smtClean="0"/>
              <a:t>employers</a:t>
            </a:r>
            <a:endParaRPr lang="sv-SE" sz="1200" dirty="0" smtClean="0"/>
          </a:p>
          <a:p>
            <a:pPr>
              <a:buFont typeface="Arial" pitchFamily="34" charset="0"/>
              <a:buChar char="•"/>
            </a:pPr>
            <a:r>
              <a:rPr lang="sv-SE" sz="1200" dirty="0" smtClean="0"/>
              <a:t> </a:t>
            </a:r>
            <a:r>
              <a:rPr lang="sv-SE" sz="1200" dirty="0" err="1" smtClean="0"/>
              <a:t>Networking</a:t>
            </a:r>
            <a:endParaRPr lang="sv-SE" sz="1200" dirty="0" smtClean="0"/>
          </a:p>
          <a:p>
            <a:pPr>
              <a:buFont typeface="Arial" pitchFamily="34" charset="0"/>
              <a:buChar char="•"/>
            </a:pPr>
            <a:r>
              <a:rPr lang="sv-SE" sz="1200" dirty="0" smtClean="0"/>
              <a:t>Feedback  on </a:t>
            </a:r>
            <a:r>
              <a:rPr lang="sv-SE" sz="1200" dirty="0" err="1" smtClean="0"/>
              <a:t>employabilitiy</a:t>
            </a:r>
            <a:r>
              <a:rPr lang="sv-SE" sz="1200" dirty="0" smtClean="0"/>
              <a:t> </a:t>
            </a:r>
            <a:r>
              <a:rPr lang="sv-SE" sz="1200" dirty="0" err="1" smtClean="0"/>
              <a:t>factor</a:t>
            </a:r>
            <a:r>
              <a:rPr lang="sv-SE" sz="1200" dirty="0" smtClean="0"/>
              <a:t> from the </a:t>
            </a:r>
            <a:r>
              <a:rPr lang="sv-SE" sz="1200" dirty="0" err="1" smtClean="0"/>
              <a:t>employers</a:t>
            </a:r>
            <a:endParaRPr lang="sv-SE" sz="1200" dirty="0"/>
          </a:p>
        </p:txBody>
      </p:sp>
      <p:sp>
        <p:nvSpPr>
          <p:cNvPr id="29" name="Rektangel med rundade hörn 28"/>
          <p:cNvSpPr/>
          <p:nvPr/>
        </p:nvSpPr>
        <p:spPr>
          <a:xfrm>
            <a:off x="6012160" y="4581128"/>
            <a:ext cx="2808312" cy="151216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0" name="textruta 29"/>
          <p:cNvSpPr txBox="1"/>
          <p:nvPr/>
        </p:nvSpPr>
        <p:spPr>
          <a:xfrm>
            <a:off x="6084168" y="4974267"/>
            <a:ext cx="2736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smtClean="0"/>
              <a:t>The Ambition is </a:t>
            </a:r>
            <a:r>
              <a:rPr lang="sv-SE" sz="1200" dirty="0" err="1" smtClean="0"/>
              <a:t>always</a:t>
            </a:r>
            <a:r>
              <a:rPr lang="sv-SE" sz="1200" dirty="0" smtClean="0"/>
              <a:t> to </a:t>
            </a:r>
            <a:r>
              <a:rPr lang="sv-SE" sz="1200" dirty="0" err="1" smtClean="0"/>
              <a:t>find</a:t>
            </a:r>
            <a:r>
              <a:rPr lang="sv-SE" sz="1200" dirty="0" smtClean="0"/>
              <a:t> a mix </a:t>
            </a:r>
            <a:r>
              <a:rPr lang="sv-SE" sz="1200" dirty="0" err="1" smtClean="0"/>
              <a:t>of</a:t>
            </a:r>
            <a:r>
              <a:rPr lang="sv-SE" sz="1200" dirty="0" smtClean="0"/>
              <a:t> </a:t>
            </a:r>
            <a:r>
              <a:rPr lang="sv-SE" sz="1200" dirty="0" err="1"/>
              <a:t>a</a:t>
            </a:r>
            <a:r>
              <a:rPr lang="sv-SE" sz="1200" dirty="0" err="1" smtClean="0"/>
              <a:t>lumnies</a:t>
            </a:r>
            <a:r>
              <a:rPr lang="sv-SE" sz="1200" dirty="0" smtClean="0"/>
              <a:t>, </a:t>
            </a:r>
            <a:r>
              <a:rPr lang="sv-SE" sz="1200" dirty="0" err="1" smtClean="0"/>
              <a:t>entreprenuers</a:t>
            </a:r>
            <a:r>
              <a:rPr lang="sv-SE" sz="1200" dirty="0" smtClean="0"/>
              <a:t> and </a:t>
            </a:r>
            <a:r>
              <a:rPr lang="sv-SE" sz="1200" dirty="0" err="1" smtClean="0"/>
              <a:t>women</a:t>
            </a:r>
            <a:r>
              <a:rPr lang="sv-SE" sz="1200" dirty="0" smtClean="0"/>
              <a:t>/men. </a:t>
            </a:r>
          </a:p>
          <a:p>
            <a:endParaRPr lang="sv-SE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525" y="-243408"/>
            <a:ext cx="9153525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539750" y="333375"/>
            <a:ext cx="6192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sv-SE"/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1979613" y="1773238"/>
            <a:ext cx="54721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sv-SE" dirty="0"/>
          </a:p>
          <a:p>
            <a:pPr>
              <a:spcBef>
                <a:spcPct val="50000"/>
              </a:spcBef>
            </a:pPr>
            <a:endParaRPr lang="sv-SE" dirty="0"/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6" name="textruta 5"/>
          <p:cNvSpPr txBox="1"/>
          <p:nvPr/>
        </p:nvSpPr>
        <p:spPr>
          <a:xfrm>
            <a:off x="971600" y="404664"/>
            <a:ext cx="748883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sv-SE" sz="2800" b="1" dirty="0" smtClean="0">
                <a:solidFill>
                  <a:schemeClr val="accent6">
                    <a:lumMod val="50000"/>
                  </a:schemeClr>
                </a:solidFill>
              </a:rPr>
              <a:t> Karriärportfolio</a:t>
            </a:r>
          </a:p>
          <a:p>
            <a:pPr lvl="0"/>
            <a:r>
              <a:rPr lang="sv-SE" sz="2400" dirty="0" smtClean="0">
                <a:solidFill>
                  <a:schemeClr val="accent6">
                    <a:lumMod val="50000"/>
                  </a:schemeClr>
                </a:solidFill>
              </a:rPr>
              <a:t>Students </a:t>
            </a:r>
            <a:r>
              <a:rPr lang="sv-SE" sz="2400" dirty="0" err="1" smtClean="0">
                <a:solidFill>
                  <a:schemeClr val="accent6">
                    <a:lumMod val="50000"/>
                  </a:schemeClr>
                </a:solidFill>
              </a:rPr>
              <a:t>reflecting</a:t>
            </a:r>
            <a:r>
              <a:rPr lang="sv-SE" sz="2400" dirty="0" smtClean="0">
                <a:solidFill>
                  <a:schemeClr val="accent6">
                    <a:lumMod val="50000"/>
                  </a:schemeClr>
                </a:solidFill>
              </a:rPr>
              <a:t> and </a:t>
            </a:r>
            <a:r>
              <a:rPr lang="sv-SE" sz="2400" dirty="0" err="1" smtClean="0">
                <a:solidFill>
                  <a:schemeClr val="accent6">
                    <a:lumMod val="50000"/>
                  </a:schemeClr>
                </a:solidFill>
              </a:rPr>
              <a:t>documenting</a:t>
            </a:r>
            <a:r>
              <a:rPr lang="sv-SE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400" dirty="0" err="1" smtClean="0">
                <a:solidFill>
                  <a:schemeClr val="accent6">
                    <a:lumMod val="50000"/>
                  </a:schemeClr>
                </a:solidFill>
              </a:rPr>
              <a:t>what</a:t>
            </a:r>
            <a:r>
              <a:rPr lang="sv-SE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400" dirty="0" err="1" smtClean="0">
                <a:solidFill>
                  <a:schemeClr val="accent6">
                    <a:lumMod val="50000"/>
                  </a:schemeClr>
                </a:solidFill>
              </a:rPr>
              <a:t>they</a:t>
            </a:r>
            <a:r>
              <a:rPr lang="sv-SE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400" dirty="0" err="1" smtClean="0">
                <a:solidFill>
                  <a:schemeClr val="accent6">
                    <a:lumMod val="50000"/>
                  </a:schemeClr>
                </a:solidFill>
              </a:rPr>
              <a:t>learn</a:t>
            </a:r>
            <a:r>
              <a:rPr lang="sv-SE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400" dirty="0" err="1" smtClean="0">
                <a:solidFill>
                  <a:schemeClr val="accent6">
                    <a:lumMod val="50000"/>
                  </a:schemeClr>
                </a:solidFill>
              </a:rPr>
              <a:t>during</a:t>
            </a:r>
            <a:r>
              <a:rPr lang="sv-SE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400" dirty="0" err="1" smtClean="0">
                <a:solidFill>
                  <a:schemeClr val="accent6">
                    <a:lumMod val="50000"/>
                  </a:schemeClr>
                </a:solidFill>
              </a:rPr>
              <a:t>their</a:t>
            </a:r>
            <a:r>
              <a:rPr lang="sv-SE" sz="2400" dirty="0" smtClean="0">
                <a:solidFill>
                  <a:schemeClr val="accent6">
                    <a:lumMod val="50000"/>
                  </a:schemeClr>
                </a:solidFill>
              </a:rPr>
              <a:t> studies, and </a:t>
            </a:r>
            <a:r>
              <a:rPr lang="sv-SE" sz="2400" dirty="0" err="1" smtClean="0">
                <a:solidFill>
                  <a:schemeClr val="accent6">
                    <a:lumMod val="50000"/>
                  </a:schemeClr>
                </a:solidFill>
              </a:rPr>
              <a:t>how</a:t>
            </a:r>
            <a:r>
              <a:rPr lang="sv-SE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400" dirty="0" err="1" smtClean="0">
                <a:solidFill>
                  <a:schemeClr val="accent6">
                    <a:lumMod val="50000"/>
                  </a:schemeClr>
                </a:solidFill>
              </a:rPr>
              <a:t>this</a:t>
            </a:r>
            <a:r>
              <a:rPr lang="sv-SE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400" dirty="0" err="1" smtClean="0">
                <a:solidFill>
                  <a:schemeClr val="accent6">
                    <a:lumMod val="50000"/>
                  </a:schemeClr>
                </a:solidFill>
              </a:rPr>
              <a:t>knowledge</a:t>
            </a:r>
            <a:r>
              <a:rPr lang="sv-SE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400" dirty="0" err="1" smtClean="0">
                <a:solidFill>
                  <a:schemeClr val="accent6">
                    <a:lumMod val="50000"/>
                  </a:schemeClr>
                </a:solidFill>
              </a:rPr>
              <a:t>can</a:t>
            </a:r>
            <a:r>
              <a:rPr lang="sv-SE" sz="2400" dirty="0" smtClean="0">
                <a:solidFill>
                  <a:schemeClr val="accent6">
                    <a:lumMod val="50000"/>
                  </a:schemeClr>
                </a:solidFill>
              </a:rPr>
              <a:t> be </a:t>
            </a:r>
            <a:r>
              <a:rPr lang="sv-SE" sz="2400" dirty="0" err="1" smtClean="0">
                <a:solidFill>
                  <a:schemeClr val="accent6">
                    <a:lumMod val="50000"/>
                  </a:schemeClr>
                </a:solidFill>
              </a:rPr>
              <a:t>useful</a:t>
            </a:r>
            <a:endParaRPr lang="sv-SE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endParaRPr lang="sv-SE" sz="2400" dirty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sv-SE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800" b="1" dirty="0" err="1" smtClean="0">
                <a:solidFill>
                  <a:schemeClr val="accent6">
                    <a:lumMod val="50000"/>
                  </a:schemeClr>
                </a:solidFill>
              </a:rPr>
              <a:t>Training</a:t>
            </a:r>
            <a:r>
              <a:rPr lang="sv-SE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800" b="1" dirty="0" err="1" smtClean="0">
                <a:solidFill>
                  <a:schemeClr val="accent6">
                    <a:lumMod val="50000"/>
                  </a:schemeClr>
                </a:solidFill>
              </a:rPr>
              <a:t>programme</a:t>
            </a:r>
            <a:r>
              <a:rPr lang="sv-SE" sz="2800" b="1" dirty="0" smtClean="0">
                <a:solidFill>
                  <a:schemeClr val="accent6">
                    <a:lumMod val="50000"/>
                  </a:schemeClr>
                </a:solidFill>
              </a:rPr>
              <a:t> for all Careers </a:t>
            </a:r>
            <a:r>
              <a:rPr lang="sv-SE" sz="2800" b="1" dirty="0" err="1" smtClean="0">
                <a:solidFill>
                  <a:schemeClr val="accent6">
                    <a:lumMod val="50000"/>
                  </a:schemeClr>
                </a:solidFill>
              </a:rPr>
              <a:t>advisers</a:t>
            </a:r>
            <a:r>
              <a:rPr lang="sv-SE" sz="2800" b="1" dirty="0" smtClean="0">
                <a:solidFill>
                  <a:schemeClr val="accent6">
                    <a:lumMod val="50000"/>
                  </a:schemeClr>
                </a:solidFill>
              </a:rPr>
              <a:t> at Malmö University</a:t>
            </a:r>
            <a:endParaRPr lang="sv-SE" sz="2800" b="1" dirty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r>
              <a:rPr lang="sv-SE" sz="2400" dirty="0" smtClean="0">
                <a:solidFill>
                  <a:schemeClr val="accent6">
                    <a:lumMod val="50000"/>
                  </a:schemeClr>
                </a:solidFill>
              </a:rPr>
              <a:t>2-3 </a:t>
            </a:r>
            <a:r>
              <a:rPr lang="sv-SE" sz="2400" dirty="0" err="1" smtClean="0">
                <a:solidFill>
                  <a:schemeClr val="accent6">
                    <a:lumMod val="50000"/>
                  </a:schemeClr>
                </a:solidFill>
              </a:rPr>
              <a:t>times</a:t>
            </a:r>
            <a:r>
              <a:rPr lang="sv-SE" sz="2400" dirty="0" smtClean="0">
                <a:solidFill>
                  <a:schemeClr val="accent6">
                    <a:lumMod val="50000"/>
                  </a:schemeClr>
                </a:solidFill>
              </a:rPr>
              <a:t>/semester </a:t>
            </a:r>
            <a:r>
              <a:rPr lang="sv-SE" sz="2400" dirty="0" err="1" smtClean="0">
                <a:solidFill>
                  <a:schemeClr val="accent6">
                    <a:lumMod val="50000"/>
                  </a:schemeClr>
                </a:solidFill>
              </a:rPr>
              <a:t>competence</a:t>
            </a:r>
            <a:r>
              <a:rPr lang="sv-SE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400" dirty="0" err="1" smtClean="0">
                <a:solidFill>
                  <a:schemeClr val="accent6">
                    <a:lumMod val="50000"/>
                  </a:schemeClr>
                </a:solidFill>
              </a:rPr>
              <a:t>developing</a:t>
            </a:r>
            <a:r>
              <a:rPr lang="sv-SE" sz="2400" dirty="0" smtClean="0">
                <a:solidFill>
                  <a:schemeClr val="accent6">
                    <a:lumMod val="50000"/>
                  </a:schemeClr>
                </a:solidFill>
              </a:rPr>
              <a:t> seminars/</a:t>
            </a:r>
            <a:r>
              <a:rPr lang="sv-SE" sz="2400" dirty="0" err="1" smtClean="0">
                <a:solidFill>
                  <a:schemeClr val="accent6">
                    <a:lumMod val="50000"/>
                  </a:schemeClr>
                </a:solidFill>
              </a:rPr>
              <a:t>study</a:t>
            </a:r>
            <a:r>
              <a:rPr lang="sv-SE" sz="2400" dirty="0" smtClean="0">
                <a:solidFill>
                  <a:schemeClr val="accent6">
                    <a:lumMod val="50000"/>
                  </a:schemeClr>
                </a:solidFill>
              </a:rPr>
              <a:t> visits</a:t>
            </a:r>
            <a:endParaRPr lang="sv-SE" sz="2400" dirty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endParaRPr lang="sv-SE" sz="2400" dirty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sv-SE"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800" b="1" dirty="0" smtClean="0">
                <a:solidFill>
                  <a:schemeClr val="accent6">
                    <a:lumMod val="50000"/>
                  </a:schemeClr>
                </a:solidFill>
              </a:rPr>
              <a:t>Cases and ”</a:t>
            </a:r>
            <a:r>
              <a:rPr lang="sv-SE" sz="2800" b="1" dirty="0" err="1" smtClean="0">
                <a:solidFill>
                  <a:schemeClr val="accent6">
                    <a:lumMod val="50000"/>
                  </a:schemeClr>
                </a:solidFill>
              </a:rPr>
              <a:t>Theory</a:t>
            </a:r>
            <a:r>
              <a:rPr lang="sv-SE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800" b="1" dirty="0" err="1">
                <a:solidFill>
                  <a:schemeClr val="accent6">
                    <a:lumMod val="50000"/>
                  </a:schemeClr>
                </a:solidFill>
              </a:rPr>
              <a:t>B</a:t>
            </a:r>
            <a:r>
              <a:rPr lang="sv-SE" sz="2800" b="1" dirty="0" err="1" smtClean="0">
                <a:solidFill>
                  <a:schemeClr val="accent6">
                    <a:lumMod val="50000"/>
                  </a:schemeClr>
                </a:solidFill>
              </a:rPr>
              <a:t>oost</a:t>
            </a:r>
            <a:r>
              <a:rPr lang="sv-SE" sz="2800" b="1" dirty="0" smtClean="0">
                <a:solidFill>
                  <a:schemeClr val="accent6">
                    <a:lumMod val="50000"/>
                  </a:schemeClr>
                </a:solidFill>
              </a:rPr>
              <a:t>” for Careers Service-</a:t>
            </a:r>
            <a:r>
              <a:rPr lang="sv-SE" sz="2800" b="1" dirty="0" err="1" smtClean="0">
                <a:solidFill>
                  <a:schemeClr val="accent6">
                    <a:lumMod val="50000"/>
                  </a:schemeClr>
                </a:solidFill>
              </a:rPr>
              <a:t>advisers</a:t>
            </a:r>
            <a:endParaRPr lang="sv-SE" sz="2800" b="1" dirty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r>
              <a:rPr lang="sv-SE" sz="2400" dirty="0" err="1" smtClean="0">
                <a:solidFill>
                  <a:schemeClr val="accent6">
                    <a:lumMod val="50000"/>
                  </a:schemeClr>
                </a:solidFill>
              </a:rPr>
              <a:t>About</a:t>
            </a:r>
            <a:r>
              <a:rPr lang="sv-SE" sz="2400" dirty="0" smtClean="0">
                <a:solidFill>
                  <a:schemeClr val="accent6">
                    <a:lumMod val="50000"/>
                  </a:schemeClr>
                </a:solidFill>
              </a:rPr>
              <a:t> 3 </a:t>
            </a:r>
            <a:r>
              <a:rPr lang="sv-SE" sz="2400" dirty="0" err="1">
                <a:solidFill>
                  <a:schemeClr val="accent6">
                    <a:lumMod val="50000"/>
                  </a:schemeClr>
                </a:solidFill>
              </a:rPr>
              <a:t>times</a:t>
            </a:r>
            <a:r>
              <a:rPr lang="sv-SE" sz="2400" dirty="0">
                <a:solidFill>
                  <a:schemeClr val="accent6">
                    <a:lumMod val="50000"/>
                  </a:schemeClr>
                </a:solidFill>
              </a:rPr>
              <a:t>/semester </a:t>
            </a:r>
            <a:r>
              <a:rPr lang="sv-SE" sz="2400" dirty="0" err="1" smtClean="0">
                <a:solidFill>
                  <a:schemeClr val="accent6">
                    <a:lumMod val="50000"/>
                  </a:schemeClr>
                </a:solidFill>
              </a:rPr>
              <a:t>case</a:t>
            </a:r>
            <a:r>
              <a:rPr lang="sv-SE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400" dirty="0" err="1" smtClean="0">
                <a:solidFill>
                  <a:schemeClr val="accent6">
                    <a:lumMod val="50000"/>
                  </a:schemeClr>
                </a:solidFill>
              </a:rPr>
              <a:t>discussion</a:t>
            </a:r>
            <a:r>
              <a:rPr lang="sv-SE" sz="2400" dirty="0" smtClean="0">
                <a:solidFill>
                  <a:schemeClr val="accent6">
                    <a:lumMod val="50000"/>
                  </a:schemeClr>
                </a:solidFill>
              </a:rPr>
              <a:t>. Spring 2013: </a:t>
            </a:r>
            <a:r>
              <a:rPr lang="sv-SE" sz="2400" dirty="0" err="1" smtClean="0">
                <a:solidFill>
                  <a:schemeClr val="accent6">
                    <a:lumMod val="50000"/>
                  </a:schemeClr>
                </a:solidFill>
              </a:rPr>
              <a:t>Theory</a:t>
            </a:r>
            <a:r>
              <a:rPr lang="sv-SE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400" dirty="0" err="1">
                <a:solidFill>
                  <a:schemeClr val="accent6">
                    <a:lumMod val="50000"/>
                  </a:schemeClr>
                </a:solidFill>
              </a:rPr>
              <a:t>B</a:t>
            </a:r>
            <a:r>
              <a:rPr lang="sv-SE" sz="2400" dirty="0" err="1" smtClean="0">
                <a:solidFill>
                  <a:schemeClr val="accent6">
                    <a:lumMod val="50000"/>
                  </a:schemeClr>
                </a:solidFill>
              </a:rPr>
              <a:t>oost</a:t>
            </a:r>
            <a:endParaRPr lang="sv-SE" sz="2400" dirty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endParaRPr lang="sv-SE" sz="2400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52563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1" y="0"/>
            <a:ext cx="4572000" cy="6858000"/>
          </a:xfrm>
          <a:prstGeom prst="rect">
            <a:avLst/>
          </a:prstGeom>
          <a:gradFill flip="none" rotWithShape="1">
            <a:gsLst>
              <a:gs pos="0">
                <a:srgbClr val="F0ECE4"/>
              </a:gs>
              <a:gs pos="100000">
                <a:srgbClr val="F0EC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sp>
        <p:nvSpPr>
          <p:cNvPr id="6" name="textruta 5"/>
          <p:cNvSpPr txBox="1"/>
          <p:nvPr/>
        </p:nvSpPr>
        <p:spPr>
          <a:xfrm>
            <a:off x="323529" y="2564904"/>
            <a:ext cx="367856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32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PRECONDITIONS</a:t>
            </a:r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</p:txBody>
      </p:sp>
      <p:pic>
        <p:nvPicPr>
          <p:cNvPr id="24583" name="Bildobjekt 10" descr="Skärmavbild 2010-09-22 kl. 16.44.2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-76200"/>
            <a:ext cx="4667250" cy="700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ktangel 12"/>
          <p:cNvSpPr/>
          <p:nvPr/>
        </p:nvSpPr>
        <p:spPr>
          <a:xfrm>
            <a:off x="0" y="6069013"/>
            <a:ext cx="2316163" cy="307975"/>
          </a:xfrm>
          <a:prstGeom prst="rect">
            <a:avLst/>
          </a:prstGeom>
          <a:solidFill>
            <a:srgbClr val="A79D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sp>
        <p:nvSpPr>
          <p:cNvPr id="20" name="textruta 19"/>
          <p:cNvSpPr txBox="1"/>
          <p:nvPr/>
        </p:nvSpPr>
        <p:spPr>
          <a:xfrm>
            <a:off x="1589088" y="6410325"/>
            <a:ext cx="727075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200" kern="1600" spc="-70" dirty="0" smtClean="0">
                <a:solidFill>
                  <a:srgbClr val="B5AD99"/>
                </a:solidFill>
                <a:latin typeface="Arial"/>
                <a:cs typeface="Arial"/>
              </a:rPr>
              <a:t>Sweden</a:t>
            </a:r>
            <a:endParaRPr lang="sv-SE" sz="1200" kern="1600" spc="-70" dirty="0">
              <a:solidFill>
                <a:srgbClr val="B5AD99"/>
              </a:solidFill>
              <a:latin typeface="Arial"/>
              <a:cs typeface="Arial"/>
            </a:endParaRPr>
          </a:p>
        </p:txBody>
      </p:sp>
      <p:sp>
        <p:nvSpPr>
          <p:cNvPr id="24" name="textruta 23"/>
          <p:cNvSpPr txBox="1"/>
          <p:nvPr/>
        </p:nvSpPr>
        <p:spPr>
          <a:xfrm>
            <a:off x="323528" y="6072188"/>
            <a:ext cx="199263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200" b="1" kern="1600" cap="all" spc="-70" dirty="0" smtClean="0">
                <a:solidFill>
                  <a:schemeClr val="bg1"/>
                </a:solidFill>
                <a:latin typeface="Arial"/>
                <a:cs typeface="Arial"/>
              </a:rPr>
              <a:t>Malmö university</a:t>
            </a:r>
            <a:endParaRPr lang="sv-SE" sz="1200" b="1" kern="1600" cap="all" spc="-7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24587" name="Bildobjekt 9" descr="MAH-logo_CMYK_VitTex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8175" y="5902325"/>
            <a:ext cx="6572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421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/>
        </p:nvSpPr>
        <p:spPr>
          <a:xfrm>
            <a:off x="7950" y="1"/>
            <a:ext cx="9144000" cy="6857999"/>
          </a:xfrm>
          <a:prstGeom prst="rect">
            <a:avLst/>
          </a:prstGeom>
          <a:gradFill flip="none" rotWithShape="1">
            <a:gsLst>
              <a:gs pos="0">
                <a:srgbClr val="F0ECE4"/>
              </a:gs>
              <a:gs pos="100000">
                <a:srgbClr val="F0EC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25605" name="Bildobjekt 18" descr="Skärmavbild 2010-09-29 kl. 16.16.3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588" y="0"/>
            <a:ext cx="457676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ktangel 12"/>
          <p:cNvSpPr/>
          <p:nvPr/>
        </p:nvSpPr>
        <p:spPr>
          <a:xfrm>
            <a:off x="0" y="6069013"/>
            <a:ext cx="2316163" cy="307975"/>
          </a:xfrm>
          <a:prstGeom prst="rect">
            <a:avLst/>
          </a:prstGeom>
          <a:solidFill>
            <a:srgbClr val="A79D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sp>
        <p:nvSpPr>
          <p:cNvPr id="20" name="textruta 19"/>
          <p:cNvSpPr txBox="1"/>
          <p:nvPr/>
        </p:nvSpPr>
        <p:spPr>
          <a:xfrm>
            <a:off x="766762" y="2051124"/>
            <a:ext cx="3235325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32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THANK YOU!</a:t>
            </a:r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</p:txBody>
      </p:sp>
      <p:sp>
        <p:nvSpPr>
          <p:cNvPr id="25608" name="textruta 20"/>
          <p:cNvSpPr txBox="1">
            <a:spLocks noChangeArrowheads="1"/>
          </p:cNvSpPr>
          <p:nvPr/>
        </p:nvSpPr>
        <p:spPr bwMode="auto">
          <a:xfrm>
            <a:off x="766763" y="3212976"/>
            <a:ext cx="3560762" cy="1118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ts val="2025"/>
              </a:lnSpc>
            </a:pPr>
            <a:endParaRPr lang="sv-SE" sz="1600" dirty="0" smtClean="0">
              <a:latin typeface="Arial" charset="0"/>
              <a:cs typeface="Arial" charset="0"/>
            </a:endParaRPr>
          </a:p>
          <a:p>
            <a:pPr>
              <a:lnSpc>
                <a:spcPts val="2025"/>
              </a:lnSpc>
            </a:pPr>
            <a:r>
              <a:rPr lang="sv-SE" sz="2000" dirty="0" smtClean="0">
                <a:latin typeface="Arial" charset="0"/>
                <a:cs typeface="Arial" charset="0"/>
              </a:rPr>
              <a:t>Mia Andersson</a:t>
            </a:r>
          </a:p>
          <a:p>
            <a:pPr>
              <a:lnSpc>
                <a:spcPts val="2025"/>
              </a:lnSpc>
            </a:pPr>
            <a:r>
              <a:rPr lang="sv-SE" sz="1600" dirty="0" smtClean="0">
                <a:latin typeface="Arial" charset="0"/>
                <a:cs typeface="Arial" charset="0"/>
                <a:hlinkClick r:id="rId3"/>
              </a:rPr>
              <a:t>Mia.andersson@mah.se</a:t>
            </a:r>
            <a:endParaRPr lang="sv-SE" sz="1600" dirty="0" smtClean="0">
              <a:latin typeface="Arial" charset="0"/>
              <a:cs typeface="Arial" charset="0"/>
            </a:endParaRPr>
          </a:p>
          <a:p>
            <a:pPr>
              <a:lnSpc>
                <a:spcPts val="2025"/>
              </a:lnSpc>
            </a:pPr>
            <a:endParaRPr lang="sv-SE" sz="1600" dirty="0">
              <a:latin typeface="Arial" charset="0"/>
              <a:cs typeface="Arial" charset="0"/>
            </a:endParaRPr>
          </a:p>
        </p:txBody>
      </p:sp>
      <p:sp>
        <p:nvSpPr>
          <p:cNvPr id="26" name="textruta 25"/>
          <p:cNvSpPr txBox="1"/>
          <p:nvPr/>
        </p:nvSpPr>
        <p:spPr>
          <a:xfrm>
            <a:off x="1589088" y="6410325"/>
            <a:ext cx="727075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200" kern="1600" spc="-70" dirty="0" smtClean="0">
                <a:solidFill>
                  <a:srgbClr val="B5AD99"/>
                </a:solidFill>
                <a:latin typeface="Arial"/>
                <a:cs typeface="Arial"/>
              </a:rPr>
              <a:t>Sweden</a:t>
            </a:r>
            <a:endParaRPr lang="sv-SE" sz="1200" kern="1600" spc="-70" dirty="0">
              <a:solidFill>
                <a:srgbClr val="B5AD99"/>
              </a:solidFill>
              <a:latin typeface="Arial"/>
              <a:cs typeface="Arial"/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179512" y="6072188"/>
            <a:ext cx="2136651" cy="276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200" b="1" kern="1600" cap="all" spc="-70" dirty="0" smtClean="0">
                <a:solidFill>
                  <a:schemeClr val="bg1"/>
                </a:solidFill>
                <a:latin typeface="Arial"/>
                <a:cs typeface="Arial"/>
              </a:rPr>
              <a:t>Malmö University</a:t>
            </a:r>
            <a:endParaRPr lang="sv-SE" sz="1200" b="1" kern="1600" cap="all" spc="-7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25611" name="Bildobjekt 28" descr="MAH-logo_CMYK_VitText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8175" y="5902325"/>
            <a:ext cx="6572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384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6369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Extra bilder om utbildningar på engelska…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5433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1" y="0"/>
            <a:ext cx="4572000" cy="6858000"/>
          </a:xfrm>
          <a:prstGeom prst="rect">
            <a:avLst/>
          </a:prstGeom>
          <a:gradFill flip="none" rotWithShape="1">
            <a:gsLst>
              <a:gs pos="0">
                <a:srgbClr val="F0ECE4"/>
              </a:gs>
              <a:gs pos="100000">
                <a:srgbClr val="F0EC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 dirty="0"/>
          </a:p>
        </p:txBody>
      </p:sp>
      <p:sp>
        <p:nvSpPr>
          <p:cNvPr id="6" name="textruta 5"/>
          <p:cNvSpPr txBox="1"/>
          <p:nvPr/>
        </p:nvSpPr>
        <p:spPr>
          <a:xfrm>
            <a:off x="766763" y="911225"/>
            <a:ext cx="3235325" cy="10779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3200" b="1" kern="1600" spc="-70" dirty="0">
                <a:solidFill>
                  <a:srgbClr val="940F1C"/>
                </a:solidFill>
                <a:latin typeface="Arial"/>
                <a:cs typeface="Arial"/>
              </a:rPr>
              <a:t>EDUCATION IN ENGLISH</a:t>
            </a:r>
          </a:p>
        </p:txBody>
      </p:sp>
      <p:sp>
        <p:nvSpPr>
          <p:cNvPr id="7" name="textruta 6"/>
          <p:cNvSpPr txBox="1"/>
          <p:nvPr/>
        </p:nvSpPr>
        <p:spPr>
          <a:xfrm>
            <a:off x="766763" y="2332038"/>
            <a:ext cx="3560762" cy="29130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ts val="202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600" b="1" dirty="0" err="1">
                <a:latin typeface="Arial" pitchFamily="34" charset="0"/>
                <a:cs typeface="Arial" pitchFamily="34" charset="0"/>
              </a:rPr>
              <a:t>Bachelor's</a:t>
            </a:r>
            <a:r>
              <a:rPr lang="sv-SE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sv-SE" sz="1600" b="1" dirty="0" err="1">
                <a:latin typeface="Arial" pitchFamily="34" charset="0"/>
                <a:cs typeface="Arial" pitchFamily="34" charset="0"/>
              </a:rPr>
              <a:t>programmes</a:t>
            </a:r>
            <a:r>
              <a:rPr lang="sv-SE" sz="1600" b="1" dirty="0">
                <a:latin typeface="Arial" pitchFamily="34" charset="0"/>
                <a:cs typeface="Arial" pitchFamily="34" charset="0"/>
              </a:rPr>
              <a:t/>
            </a:r>
            <a:br>
              <a:rPr lang="sv-SE" sz="1600" b="1" dirty="0">
                <a:latin typeface="Arial" pitchFamily="34" charset="0"/>
                <a:cs typeface="Arial" pitchFamily="34" charset="0"/>
              </a:rPr>
            </a:br>
            <a:endParaRPr lang="sv-SE" sz="1600" b="1" dirty="0">
              <a:latin typeface="Arial" pitchFamily="34" charset="0"/>
              <a:cs typeface="Arial" pitchFamily="34" charset="0"/>
            </a:endParaRPr>
          </a:p>
          <a:p>
            <a:pPr marL="285750" indent="-285750" fontAlgn="auto">
              <a:lnSpc>
                <a:spcPts val="202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v-SE" sz="1600" dirty="0">
                <a:latin typeface="Arial" pitchFamily="34" charset="0"/>
                <a:cs typeface="Arial" pitchFamily="34" charset="0"/>
              </a:rPr>
              <a:t>English studies</a:t>
            </a:r>
          </a:p>
          <a:p>
            <a:pPr marL="285750" indent="-285750" fontAlgn="auto">
              <a:lnSpc>
                <a:spcPts val="202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v-SE" sz="1600" dirty="0" err="1">
                <a:latin typeface="Arial" pitchFamily="34" charset="0"/>
                <a:cs typeface="Arial" pitchFamily="34" charset="0"/>
              </a:rPr>
              <a:t>European</a:t>
            </a:r>
            <a:r>
              <a:rPr lang="sv-SE" sz="1600" dirty="0">
                <a:latin typeface="Arial" pitchFamily="34" charset="0"/>
                <a:cs typeface="Arial" pitchFamily="34" charset="0"/>
              </a:rPr>
              <a:t> studies</a:t>
            </a:r>
          </a:p>
          <a:p>
            <a:pPr marL="285750" indent="-285750" fontAlgn="auto">
              <a:lnSpc>
                <a:spcPts val="202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v-SE" sz="1600" dirty="0">
                <a:latin typeface="Arial" pitchFamily="34" charset="0"/>
                <a:cs typeface="Arial" pitchFamily="34" charset="0"/>
              </a:rPr>
              <a:t>Human </a:t>
            </a:r>
            <a:r>
              <a:rPr lang="sv-SE" sz="1600" dirty="0" err="1">
                <a:latin typeface="Arial" pitchFamily="34" charset="0"/>
                <a:cs typeface="Arial" pitchFamily="34" charset="0"/>
              </a:rPr>
              <a:t>Rights</a:t>
            </a:r>
            <a:r>
              <a:rPr lang="sv-SE" sz="16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285750" indent="-285750" fontAlgn="auto">
              <a:lnSpc>
                <a:spcPts val="202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v-SE" sz="1600" dirty="0">
                <a:latin typeface="Arial" pitchFamily="34" charset="0"/>
                <a:cs typeface="Arial" pitchFamily="34" charset="0"/>
              </a:rPr>
              <a:t>International Migration and </a:t>
            </a:r>
            <a:r>
              <a:rPr lang="sv-SE" sz="1600" dirty="0" err="1">
                <a:latin typeface="Arial" pitchFamily="34" charset="0"/>
                <a:cs typeface="Arial" pitchFamily="34" charset="0"/>
              </a:rPr>
              <a:t>Ethnic</a:t>
            </a:r>
            <a:r>
              <a:rPr lang="sv-SE" sz="1600" dirty="0">
                <a:latin typeface="Arial" pitchFamily="34" charset="0"/>
                <a:cs typeface="Arial" pitchFamily="34" charset="0"/>
              </a:rPr>
              <a:t> Relations</a:t>
            </a:r>
          </a:p>
          <a:p>
            <a:pPr marL="285750" indent="-285750" fontAlgn="auto">
              <a:lnSpc>
                <a:spcPts val="202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v-SE" sz="1600" dirty="0">
                <a:latin typeface="Arial" pitchFamily="34" charset="0"/>
                <a:cs typeface="Arial" pitchFamily="34" charset="0"/>
              </a:rPr>
              <a:t>International Relations</a:t>
            </a:r>
          </a:p>
          <a:p>
            <a:pPr marL="285750" indent="-285750" fontAlgn="auto">
              <a:lnSpc>
                <a:spcPts val="202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v-SE" sz="1600" dirty="0">
                <a:latin typeface="Arial" pitchFamily="34" charset="0"/>
                <a:cs typeface="Arial" pitchFamily="34" charset="0"/>
              </a:rPr>
              <a:t>Peace and </a:t>
            </a:r>
            <a:r>
              <a:rPr lang="sv-SE" sz="1600" dirty="0" err="1">
                <a:latin typeface="Arial" pitchFamily="34" charset="0"/>
                <a:cs typeface="Arial" pitchFamily="34" charset="0"/>
              </a:rPr>
              <a:t>Conflict</a:t>
            </a:r>
            <a:r>
              <a:rPr lang="sv-SE" sz="1600" dirty="0">
                <a:latin typeface="Arial" pitchFamily="34" charset="0"/>
                <a:cs typeface="Arial" pitchFamily="34" charset="0"/>
              </a:rPr>
              <a:t> studies</a:t>
            </a:r>
          </a:p>
          <a:p>
            <a:pPr fontAlgn="auto">
              <a:lnSpc>
                <a:spcPts val="202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600" b="1" dirty="0">
                <a:latin typeface="+mn-lt"/>
              </a:rPr>
              <a:t/>
            </a:r>
            <a:br>
              <a:rPr lang="sv-SE" sz="1600" b="1" dirty="0">
                <a:latin typeface="+mn-lt"/>
              </a:rPr>
            </a:br>
            <a:endParaRPr lang="en-US" sz="1600" dirty="0">
              <a:latin typeface="+mn-lt"/>
            </a:endParaRPr>
          </a:p>
        </p:txBody>
      </p:sp>
      <p:pic>
        <p:nvPicPr>
          <p:cNvPr id="14343" name="Bildobjekt 10" descr="Skärmavbild 2010-09-22 kl. 16.44.2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-76200"/>
            <a:ext cx="4667250" cy="700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ktangel 12"/>
          <p:cNvSpPr/>
          <p:nvPr/>
        </p:nvSpPr>
        <p:spPr>
          <a:xfrm>
            <a:off x="0" y="6069013"/>
            <a:ext cx="2316163" cy="307975"/>
          </a:xfrm>
          <a:prstGeom prst="rect">
            <a:avLst/>
          </a:prstGeom>
          <a:solidFill>
            <a:srgbClr val="A79D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sp>
        <p:nvSpPr>
          <p:cNvPr id="20" name="textruta 19"/>
          <p:cNvSpPr txBox="1"/>
          <p:nvPr/>
        </p:nvSpPr>
        <p:spPr>
          <a:xfrm>
            <a:off x="1589088" y="6410325"/>
            <a:ext cx="727075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200" kern="1600" spc="-70" dirty="0">
                <a:solidFill>
                  <a:srgbClr val="B5AD99"/>
                </a:solidFill>
                <a:latin typeface="Arial"/>
                <a:cs typeface="Arial"/>
              </a:rPr>
              <a:t>Sweden</a:t>
            </a:r>
          </a:p>
        </p:txBody>
      </p:sp>
      <p:sp>
        <p:nvSpPr>
          <p:cNvPr id="24" name="textruta 23"/>
          <p:cNvSpPr txBox="1"/>
          <p:nvPr/>
        </p:nvSpPr>
        <p:spPr>
          <a:xfrm>
            <a:off x="501650" y="6072188"/>
            <a:ext cx="1814513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200" b="1" kern="1600" cap="all" spc="-70" dirty="0">
                <a:solidFill>
                  <a:schemeClr val="bg1"/>
                </a:solidFill>
                <a:latin typeface="Arial"/>
                <a:cs typeface="Arial"/>
              </a:rPr>
              <a:t>MALMÖ </a:t>
            </a:r>
            <a:r>
              <a:rPr lang="sv-SE" sz="1200" b="1" kern="1600" cap="all" spc="-70" dirty="0" err="1">
                <a:solidFill>
                  <a:schemeClr val="bg1"/>
                </a:solidFill>
                <a:latin typeface="Arial"/>
                <a:cs typeface="Arial"/>
              </a:rPr>
              <a:t>uNIVERSITY</a:t>
            </a:r>
            <a:endParaRPr lang="sv-SE" sz="1200" b="1" kern="1600" cap="all" spc="-7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14347" name="Bildobjekt 9" descr="MAH-logo_CMYK_VitTex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8175" y="5902325"/>
            <a:ext cx="6572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313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1" y="0"/>
            <a:ext cx="4572000" cy="6858000"/>
          </a:xfrm>
          <a:prstGeom prst="rect">
            <a:avLst/>
          </a:prstGeom>
          <a:gradFill flip="none" rotWithShape="1">
            <a:gsLst>
              <a:gs pos="0">
                <a:srgbClr val="F0ECE4"/>
              </a:gs>
              <a:gs pos="100000">
                <a:srgbClr val="F0EC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sp>
        <p:nvSpPr>
          <p:cNvPr id="6" name="textruta 5"/>
          <p:cNvSpPr txBox="1"/>
          <p:nvPr/>
        </p:nvSpPr>
        <p:spPr>
          <a:xfrm>
            <a:off x="766763" y="911225"/>
            <a:ext cx="3235325" cy="10779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3200" b="1" kern="1600" spc="-70" dirty="0">
                <a:solidFill>
                  <a:srgbClr val="940F1C"/>
                </a:solidFill>
                <a:latin typeface="Arial"/>
                <a:cs typeface="Arial"/>
              </a:rPr>
              <a:t>EDUCATION IN ENGLISH</a:t>
            </a:r>
          </a:p>
        </p:txBody>
      </p:sp>
      <p:sp>
        <p:nvSpPr>
          <p:cNvPr id="7" name="textruta 6"/>
          <p:cNvSpPr txBox="1"/>
          <p:nvPr/>
        </p:nvSpPr>
        <p:spPr>
          <a:xfrm>
            <a:off x="766763" y="2152650"/>
            <a:ext cx="3560762" cy="3683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ts val="202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600" b="1" dirty="0" err="1">
                <a:latin typeface="Arial" pitchFamily="34" charset="0"/>
                <a:cs typeface="Arial" pitchFamily="34" charset="0"/>
              </a:rPr>
              <a:t>Master's</a:t>
            </a:r>
            <a:r>
              <a:rPr lang="sv-SE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sv-SE" sz="1600" b="1" dirty="0" err="1">
                <a:latin typeface="Arial" pitchFamily="34" charset="0"/>
                <a:cs typeface="Arial" pitchFamily="34" charset="0"/>
              </a:rPr>
              <a:t>Programmes</a:t>
            </a:r>
            <a:r>
              <a:rPr lang="sv-SE" sz="1600" b="1" dirty="0">
                <a:latin typeface="Arial" pitchFamily="34" charset="0"/>
                <a:cs typeface="Arial" pitchFamily="34" charset="0"/>
              </a:rPr>
              <a:t> – </a:t>
            </a:r>
            <a:br>
              <a:rPr lang="sv-SE" sz="1600" b="1" dirty="0">
                <a:latin typeface="Arial" pitchFamily="34" charset="0"/>
                <a:cs typeface="Arial" pitchFamily="34" charset="0"/>
              </a:rPr>
            </a:br>
            <a:r>
              <a:rPr lang="sv-SE" sz="1600" b="1" dirty="0">
                <a:latin typeface="Arial" pitchFamily="34" charset="0"/>
                <a:cs typeface="Arial" pitchFamily="34" charset="0"/>
              </a:rPr>
              <a:t>1 or 2 </a:t>
            </a:r>
            <a:r>
              <a:rPr lang="sv-SE" sz="1600" b="1" dirty="0" err="1">
                <a:latin typeface="Arial" pitchFamily="34" charset="0"/>
                <a:cs typeface="Arial" pitchFamily="34" charset="0"/>
              </a:rPr>
              <a:t>years</a:t>
            </a:r>
            <a:endParaRPr lang="sv-SE" sz="1600" b="1" dirty="0">
              <a:latin typeface="Arial" pitchFamily="34" charset="0"/>
              <a:cs typeface="Arial" pitchFamily="34" charset="0"/>
            </a:endParaRPr>
          </a:p>
          <a:p>
            <a:pPr marL="285750" indent="-285750" fontAlgn="auto">
              <a:lnSpc>
                <a:spcPts val="202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v-SE" sz="1400" dirty="0" err="1">
                <a:latin typeface="Arial" pitchFamily="34" charset="0"/>
                <a:cs typeface="Arial" pitchFamily="34" charset="0"/>
              </a:rPr>
              <a:t>Biomedical</a:t>
            </a:r>
            <a:r>
              <a:rPr lang="sv-SE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sv-SE" sz="1400" dirty="0" err="1">
                <a:latin typeface="Arial" pitchFamily="34" charset="0"/>
                <a:cs typeface="Arial" pitchFamily="34" charset="0"/>
              </a:rPr>
              <a:t>Methods</a:t>
            </a:r>
            <a:r>
              <a:rPr lang="sv-SE" sz="1400" dirty="0">
                <a:latin typeface="Arial" pitchFamily="34" charset="0"/>
                <a:cs typeface="Arial" pitchFamily="34" charset="0"/>
              </a:rPr>
              <a:t> and </a:t>
            </a:r>
            <a:r>
              <a:rPr lang="sv-SE" sz="1400" dirty="0" err="1">
                <a:latin typeface="Arial" pitchFamily="34" charset="0"/>
                <a:cs typeface="Arial" pitchFamily="34" charset="0"/>
              </a:rPr>
              <a:t>Technology</a:t>
            </a:r>
            <a:endParaRPr lang="sv-SE" sz="1400" dirty="0">
              <a:latin typeface="Arial" pitchFamily="34" charset="0"/>
              <a:cs typeface="Arial" pitchFamily="34" charset="0"/>
            </a:endParaRPr>
          </a:p>
          <a:p>
            <a:pPr marL="285750" indent="-285750" fontAlgn="auto">
              <a:lnSpc>
                <a:spcPts val="202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v-SE" sz="1400" dirty="0">
                <a:latin typeface="Arial" pitchFamily="34" charset="0"/>
                <a:cs typeface="Arial" pitchFamily="34" charset="0"/>
              </a:rPr>
              <a:t>Communication for </a:t>
            </a:r>
            <a:r>
              <a:rPr lang="sv-SE" sz="1400" dirty="0" err="1">
                <a:latin typeface="Arial" pitchFamily="34" charset="0"/>
                <a:cs typeface="Arial" pitchFamily="34" charset="0"/>
              </a:rPr>
              <a:t>Development</a:t>
            </a:r>
            <a:endParaRPr lang="sv-SE" sz="1400" dirty="0">
              <a:latin typeface="Arial" pitchFamily="34" charset="0"/>
              <a:cs typeface="Arial" pitchFamily="34" charset="0"/>
            </a:endParaRPr>
          </a:p>
          <a:p>
            <a:pPr marL="285750" indent="-285750" fontAlgn="auto">
              <a:lnSpc>
                <a:spcPts val="202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v-SE" sz="1400" dirty="0">
                <a:latin typeface="Arial" pitchFamily="34" charset="0"/>
                <a:cs typeface="Arial" pitchFamily="34" charset="0"/>
              </a:rPr>
              <a:t>Computer Science</a:t>
            </a:r>
          </a:p>
          <a:p>
            <a:pPr marL="285750" indent="-285750" fontAlgn="auto">
              <a:lnSpc>
                <a:spcPts val="202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v-SE" sz="1400" dirty="0">
                <a:latin typeface="Arial" pitchFamily="34" charset="0"/>
                <a:cs typeface="Arial" pitchFamily="34" charset="0"/>
              </a:rPr>
              <a:t>Global </a:t>
            </a:r>
            <a:r>
              <a:rPr lang="sv-SE" sz="1400" dirty="0" err="1">
                <a:latin typeface="Arial" pitchFamily="34" charset="0"/>
                <a:cs typeface="Arial" pitchFamily="34" charset="0"/>
              </a:rPr>
              <a:t>Political</a:t>
            </a:r>
            <a:r>
              <a:rPr lang="sv-SE" sz="1400" dirty="0">
                <a:latin typeface="Arial" pitchFamily="34" charset="0"/>
                <a:cs typeface="Arial" pitchFamily="34" charset="0"/>
              </a:rPr>
              <a:t> Studies</a:t>
            </a:r>
          </a:p>
          <a:p>
            <a:pPr marL="285750" indent="-285750" fontAlgn="auto">
              <a:lnSpc>
                <a:spcPts val="202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v-SE" sz="1400" dirty="0" err="1">
                <a:latin typeface="Arial" pitchFamily="34" charset="0"/>
                <a:cs typeface="Arial" pitchFamily="34" charset="0"/>
              </a:rPr>
              <a:t>Interaction</a:t>
            </a:r>
            <a:r>
              <a:rPr lang="sv-SE" sz="1400" dirty="0">
                <a:latin typeface="Arial" pitchFamily="34" charset="0"/>
                <a:cs typeface="Arial" pitchFamily="34" charset="0"/>
              </a:rPr>
              <a:t> Design</a:t>
            </a:r>
          </a:p>
          <a:p>
            <a:pPr marL="285750" indent="-285750" fontAlgn="auto">
              <a:lnSpc>
                <a:spcPts val="202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v-SE" sz="1400" dirty="0">
                <a:latin typeface="Arial" pitchFamily="34" charset="0"/>
                <a:cs typeface="Arial" pitchFamily="34" charset="0"/>
              </a:rPr>
              <a:t>International Migration and </a:t>
            </a:r>
            <a:r>
              <a:rPr lang="sv-SE" sz="1400" dirty="0" err="1">
                <a:latin typeface="Arial" pitchFamily="34" charset="0"/>
                <a:cs typeface="Arial" pitchFamily="34" charset="0"/>
              </a:rPr>
              <a:t>Ethnic</a:t>
            </a:r>
            <a:r>
              <a:rPr lang="sv-SE" sz="1400" dirty="0">
                <a:latin typeface="Arial" pitchFamily="34" charset="0"/>
                <a:cs typeface="Arial" pitchFamily="34" charset="0"/>
              </a:rPr>
              <a:t> Relations</a:t>
            </a:r>
          </a:p>
          <a:p>
            <a:pPr marL="285750" indent="-285750" fontAlgn="auto">
              <a:lnSpc>
                <a:spcPts val="202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v-SE" sz="1400" dirty="0" err="1">
                <a:latin typeface="Arial" pitchFamily="34" charset="0"/>
                <a:cs typeface="Arial" pitchFamily="34" charset="0"/>
              </a:rPr>
              <a:t>Leadership</a:t>
            </a:r>
            <a:r>
              <a:rPr lang="sv-SE" sz="1400" dirty="0">
                <a:latin typeface="Arial" pitchFamily="34" charset="0"/>
                <a:cs typeface="Arial" pitchFamily="34" charset="0"/>
              </a:rPr>
              <a:t> for </a:t>
            </a:r>
            <a:r>
              <a:rPr lang="sv-SE" sz="1400" dirty="0" err="1">
                <a:latin typeface="Arial" pitchFamily="34" charset="0"/>
                <a:cs typeface="Arial" pitchFamily="34" charset="0"/>
              </a:rPr>
              <a:t>Sustainability</a:t>
            </a:r>
            <a:endParaRPr lang="sv-SE" sz="1400" dirty="0">
              <a:latin typeface="Arial" pitchFamily="34" charset="0"/>
              <a:cs typeface="Arial" pitchFamily="34" charset="0"/>
            </a:endParaRPr>
          </a:p>
          <a:p>
            <a:pPr marL="285750" indent="-285750" fontAlgn="auto">
              <a:lnSpc>
                <a:spcPts val="202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v-SE" sz="1400" dirty="0">
                <a:latin typeface="Arial" pitchFamily="34" charset="0"/>
                <a:cs typeface="Arial" pitchFamily="34" charset="0"/>
              </a:rPr>
              <a:t>Public Health</a:t>
            </a:r>
          </a:p>
          <a:p>
            <a:pPr marL="285750" indent="-285750" fontAlgn="auto">
              <a:lnSpc>
                <a:spcPts val="202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v-SE" sz="1400" dirty="0" err="1">
                <a:latin typeface="Arial" pitchFamily="34" charset="0"/>
                <a:cs typeface="Arial" pitchFamily="34" charset="0"/>
              </a:rPr>
              <a:t>Sustainable</a:t>
            </a:r>
            <a:r>
              <a:rPr lang="sv-SE" sz="1400" dirty="0">
                <a:latin typeface="Arial" pitchFamily="34" charset="0"/>
                <a:cs typeface="Arial" pitchFamily="34" charset="0"/>
              </a:rPr>
              <a:t> Urban Management</a:t>
            </a:r>
          </a:p>
          <a:p>
            <a:pPr marL="285750" indent="-285750" fontAlgn="auto">
              <a:lnSpc>
                <a:spcPts val="202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The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Øresund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Master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Programme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of European Studies</a:t>
            </a:r>
            <a:endParaRPr lang="sv-SE" sz="1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7" name="Bildobjekt 10" descr="Skärmavbild 2010-09-22 kl. 16.44.2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-76200"/>
            <a:ext cx="4667250" cy="700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ktangel 12"/>
          <p:cNvSpPr/>
          <p:nvPr/>
        </p:nvSpPr>
        <p:spPr>
          <a:xfrm>
            <a:off x="0" y="6069013"/>
            <a:ext cx="2316163" cy="307975"/>
          </a:xfrm>
          <a:prstGeom prst="rect">
            <a:avLst/>
          </a:prstGeom>
          <a:solidFill>
            <a:srgbClr val="A79D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15369" name="Bildobjekt 14" descr="MAH-logo_CMYK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8175" y="5903913"/>
            <a:ext cx="6540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ruta 19"/>
          <p:cNvSpPr txBox="1"/>
          <p:nvPr/>
        </p:nvSpPr>
        <p:spPr>
          <a:xfrm>
            <a:off x="1589088" y="6410325"/>
            <a:ext cx="727075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200" kern="1600" spc="-70" dirty="0">
                <a:solidFill>
                  <a:srgbClr val="B5AD99"/>
                </a:solidFill>
                <a:latin typeface="Arial"/>
                <a:cs typeface="Arial"/>
              </a:rPr>
              <a:t>Sweden</a:t>
            </a:r>
          </a:p>
        </p:txBody>
      </p:sp>
      <p:sp>
        <p:nvSpPr>
          <p:cNvPr id="24" name="textruta 23"/>
          <p:cNvSpPr txBox="1"/>
          <p:nvPr/>
        </p:nvSpPr>
        <p:spPr>
          <a:xfrm>
            <a:off x="674688" y="6072188"/>
            <a:ext cx="1641475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200" b="1" kern="1600" cap="all" spc="-70" dirty="0">
                <a:solidFill>
                  <a:schemeClr val="bg1"/>
                </a:solidFill>
                <a:latin typeface="Arial"/>
                <a:cs typeface="Arial"/>
              </a:rPr>
              <a:t>MALMÖ UNIVERSITY</a:t>
            </a:r>
          </a:p>
        </p:txBody>
      </p:sp>
    </p:spTree>
    <p:extLst>
      <p:ext uri="{BB962C8B-B14F-4D97-AF65-F5344CB8AC3E}">
        <p14:creationId xmlns:p14="http://schemas.microsoft.com/office/powerpoint/2010/main" val="296444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/>
        </p:nvSpPr>
        <p:spPr>
          <a:xfrm>
            <a:off x="7950" y="1"/>
            <a:ext cx="9144000" cy="6857999"/>
          </a:xfrm>
          <a:prstGeom prst="rect">
            <a:avLst/>
          </a:prstGeom>
          <a:gradFill flip="none" rotWithShape="1">
            <a:gsLst>
              <a:gs pos="0">
                <a:srgbClr val="F0ECE4"/>
              </a:gs>
              <a:gs pos="100000">
                <a:srgbClr val="F0EC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13317" name="Bildobjekt 18" descr="Skärmavbild 2010-09-29 kl. 16.16.3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588" y="0"/>
            <a:ext cx="457835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ktangel 12"/>
          <p:cNvSpPr/>
          <p:nvPr/>
        </p:nvSpPr>
        <p:spPr>
          <a:xfrm>
            <a:off x="0" y="6069013"/>
            <a:ext cx="2316163" cy="307975"/>
          </a:xfrm>
          <a:prstGeom prst="rect">
            <a:avLst/>
          </a:prstGeom>
          <a:solidFill>
            <a:srgbClr val="A79D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sp>
        <p:nvSpPr>
          <p:cNvPr id="20" name="textruta 19"/>
          <p:cNvSpPr txBox="1"/>
          <p:nvPr/>
        </p:nvSpPr>
        <p:spPr>
          <a:xfrm>
            <a:off x="766763" y="911225"/>
            <a:ext cx="3235325" cy="10779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3200" b="1" kern="1600" spc="-70" dirty="0">
                <a:solidFill>
                  <a:srgbClr val="940F1C"/>
                </a:solidFill>
                <a:latin typeface="Arial"/>
                <a:cs typeface="Arial"/>
              </a:rPr>
              <a:t>MALMÖ – </a:t>
            </a:r>
            <a:br>
              <a:rPr lang="sv-SE" sz="3200" b="1" kern="1600" spc="-70" dirty="0">
                <a:solidFill>
                  <a:srgbClr val="940F1C"/>
                </a:solidFill>
                <a:latin typeface="Arial"/>
                <a:cs typeface="Arial"/>
              </a:rPr>
            </a:br>
            <a:r>
              <a:rPr lang="sv-SE" sz="3200" b="1" kern="1600" spc="-70" dirty="0">
                <a:solidFill>
                  <a:srgbClr val="940F1C"/>
                </a:solidFill>
                <a:latin typeface="Arial"/>
                <a:cs typeface="Arial"/>
              </a:rPr>
              <a:t>THE CITY</a:t>
            </a:r>
          </a:p>
        </p:txBody>
      </p:sp>
      <p:sp>
        <p:nvSpPr>
          <p:cNvPr id="13320" name="textruta 20"/>
          <p:cNvSpPr txBox="1">
            <a:spLocks noChangeArrowheads="1"/>
          </p:cNvSpPr>
          <p:nvPr/>
        </p:nvSpPr>
        <p:spPr bwMode="auto">
          <a:xfrm>
            <a:off x="766763" y="2316163"/>
            <a:ext cx="3560762" cy="291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ts val="2025"/>
              </a:lnSpc>
            </a:pPr>
            <a:r>
              <a:rPr lang="sv-SE" sz="1600">
                <a:latin typeface="Arial" charset="0"/>
                <a:cs typeface="Arial" charset="0"/>
              </a:rPr>
              <a:t>The third largest city in Sweden with a population of 300 000</a:t>
            </a:r>
            <a:br>
              <a:rPr lang="sv-SE" sz="1600">
                <a:latin typeface="Arial" charset="0"/>
                <a:cs typeface="Arial" charset="0"/>
              </a:rPr>
            </a:br>
            <a:endParaRPr lang="sv-SE" sz="1600">
              <a:latin typeface="Arial" charset="0"/>
              <a:cs typeface="Arial" charset="0"/>
            </a:endParaRPr>
          </a:p>
          <a:p>
            <a:pPr>
              <a:lnSpc>
                <a:spcPts val="2025"/>
              </a:lnSpc>
            </a:pPr>
            <a:r>
              <a:rPr lang="sv-SE" sz="1600">
                <a:latin typeface="Arial" charset="0"/>
                <a:cs typeface="Arial" charset="0"/>
              </a:rPr>
              <a:t>Multicultural with 170 nationalities</a:t>
            </a:r>
            <a:br>
              <a:rPr lang="sv-SE" sz="1600">
                <a:latin typeface="Arial" charset="0"/>
                <a:cs typeface="Arial" charset="0"/>
              </a:rPr>
            </a:br>
            <a:endParaRPr lang="sv-SE" sz="1600">
              <a:latin typeface="Arial" charset="0"/>
              <a:cs typeface="Arial" charset="0"/>
            </a:endParaRPr>
          </a:p>
          <a:p>
            <a:pPr>
              <a:lnSpc>
                <a:spcPts val="2025"/>
              </a:lnSpc>
            </a:pPr>
            <a:r>
              <a:rPr lang="sv-SE" sz="1600">
                <a:latin typeface="Arial" charset="0"/>
                <a:cs typeface="Arial" charset="0"/>
              </a:rPr>
              <a:t>Previous an industrial city – now a metropolis of knowledge and entrepreneurship</a:t>
            </a:r>
            <a:br>
              <a:rPr lang="sv-SE" sz="1600">
                <a:latin typeface="Arial" charset="0"/>
                <a:cs typeface="Arial" charset="0"/>
              </a:rPr>
            </a:br>
            <a:r>
              <a:rPr lang="sv-SE" sz="1600">
                <a:latin typeface="Arial" charset="0"/>
                <a:cs typeface="Arial" charset="0"/>
              </a:rPr>
              <a:t/>
            </a:r>
            <a:br>
              <a:rPr lang="sv-SE" sz="1600">
                <a:latin typeface="Arial" charset="0"/>
                <a:cs typeface="Arial" charset="0"/>
              </a:rPr>
            </a:br>
            <a:r>
              <a:rPr lang="sv-SE" sz="1600">
                <a:latin typeface="Arial" charset="0"/>
                <a:cs typeface="Arial" charset="0"/>
              </a:rPr>
              <a:t>Connected to Denmark and Copenhagen by the Öresund bridge</a:t>
            </a:r>
          </a:p>
        </p:txBody>
      </p:sp>
      <p:sp>
        <p:nvSpPr>
          <p:cNvPr id="22" name="textruta 21"/>
          <p:cNvSpPr txBox="1"/>
          <p:nvPr/>
        </p:nvSpPr>
        <p:spPr>
          <a:xfrm>
            <a:off x="1589088" y="6410325"/>
            <a:ext cx="727075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200" kern="1600" spc="-70" dirty="0">
                <a:solidFill>
                  <a:srgbClr val="B5AD99"/>
                </a:solidFill>
                <a:latin typeface="Arial"/>
                <a:cs typeface="Arial"/>
              </a:rPr>
              <a:t>Sweden</a:t>
            </a:r>
          </a:p>
        </p:txBody>
      </p:sp>
      <p:sp>
        <p:nvSpPr>
          <p:cNvPr id="24" name="textruta 23"/>
          <p:cNvSpPr txBox="1"/>
          <p:nvPr/>
        </p:nvSpPr>
        <p:spPr>
          <a:xfrm>
            <a:off x="517525" y="6072188"/>
            <a:ext cx="1798638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200" b="1" kern="1600" cap="all" spc="-70" dirty="0">
                <a:solidFill>
                  <a:schemeClr val="bg1"/>
                </a:solidFill>
                <a:latin typeface="Arial"/>
                <a:cs typeface="Arial"/>
              </a:rPr>
              <a:t>MALMÖ UNIVERSITY</a:t>
            </a:r>
          </a:p>
        </p:txBody>
      </p:sp>
      <p:pic>
        <p:nvPicPr>
          <p:cNvPr id="13323" name="Bildobjekt 24" descr="MAH-logo_CMYK_VitTex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8175" y="5902325"/>
            <a:ext cx="6572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442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/>
        </p:nvSpPr>
        <p:spPr>
          <a:xfrm>
            <a:off x="7950" y="1"/>
            <a:ext cx="9144000" cy="6857999"/>
          </a:xfrm>
          <a:prstGeom prst="rect">
            <a:avLst/>
          </a:prstGeom>
          <a:gradFill flip="none" rotWithShape="1">
            <a:gsLst>
              <a:gs pos="0">
                <a:srgbClr val="F0ECE4"/>
              </a:gs>
              <a:gs pos="100000">
                <a:srgbClr val="F0EC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8197" name="Bildobjekt 18" descr="Skärmavbild 2010-09-29 kl. 16.16.3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588" y="0"/>
            <a:ext cx="457835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ktangel 12"/>
          <p:cNvSpPr/>
          <p:nvPr/>
        </p:nvSpPr>
        <p:spPr>
          <a:xfrm>
            <a:off x="0" y="6069013"/>
            <a:ext cx="2316163" cy="307975"/>
          </a:xfrm>
          <a:prstGeom prst="rect">
            <a:avLst/>
          </a:prstGeom>
          <a:solidFill>
            <a:srgbClr val="A79D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sp>
        <p:nvSpPr>
          <p:cNvPr id="20" name="textruta 19"/>
          <p:cNvSpPr txBox="1"/>
          <p:nvPr/>
        </p:nvSpPr>
        <p:spPr>
          <a:xfrm>
            <a:off x="766763" y="911225"/>
            <a:ext cx="3235325" cy="10779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3200" b="1" kern="1600" spc="-70" dirty="0">
                <a:solidFill>
                  <a:srgbClr val="940F1C"/>
                </a:solidFill>
                <a:latin typeface="Arial"/>
                <a:cs typeface="Arial"/>
              </a:rPr>
              <a:t>THIS IS MALMÖ UNIVERSITY</a:t>
            </a:r>
          </a:p>
        </p:txBody>
      </p:sp>
      <p:sp>
        <p:nvSpPr>
          <p:cNvPr id="8200" name="textruta 20"/>
          <p:cNvSpPr txBox="1">
            <a:spLocks noChangeArrowheads="1"/>
          </p:cNvSpPr>
          <p:nvPr/>
        </p:nvSpPr>
        <p:spPr bwMode="auto">
          <a:xfrm>
            <a:off x="766763" y="2152650"/>
            <a:ext cx="3560762" cy="342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ts val="2025"/>
              </a:lnSpc>
              <a:buFont typeface="Arial" charset="0"/>
              <a:buChar char="•"/>
            </a:pPr>
            <a:r>
              <a:rPr lang="sv-SE" sz="1600" dirty="0" err="1">
                <a:latin typeface="Arial" charset="0"/>
                <a:cs typeface="Arial" charset="0"/>
              </a:rPr>
              <a:t>Founded</a:t>
            </a:r>
            <a:r>
              <a:rPr lang="sv-SE" sz="1600" dirty="0">
                <a:latin typeface="Arial" charset="0"/>
                <a:cs typeface="Arial" charset="0"/>
              </a:rPr>
              <a:t> in 1998</a:t>
            </a:r>
          </a:p>
          <a:p>
            <a:pPr>
              <a:lnSpc>
                <a:spcPts val="2025"/>
              </a:lnSpc>
              <a:buFont typeface="Arial" charset="0"/>
              <a:buChar char="•"/>
            </a:pPr>
            <a:r>
              <a:rPr lang="sv-SE" sz="1600" dirty="0">
                <a:latin typeface="Arial" charset="0"/>
                <a:cs typeface="Arial" charset="0"/>
              </a:rPr>
              <a:t>25 000 students</a:t>
            </a:r>
          </a:p>
          <a:p>
            <a:pPr>
              <a:lnSpc>
                <a:spcPts val="2025"/>
              </a:lnSpc>
              <a:buFont typeface="Arial" charset="0"/>
              <a:buChar char="•"/>
            </a:pPr>
            <a:r>
              <a:rPr lang="sv-SE" sz="1600" dirty="0">
                <a:latin typeface="Arial" charset="0"/>
                <a:cs typeface="Arial" charset="0"/>
              </a:rPr>
              <a:t>1 400 </a:t>
            </a:r>
            <a:r>
              <a:rPr lang="sv-SE" sz="1600" dirty="0" err="1">
                <a:latin typeface="Arial" charset="0"/>
                <a:cs typeface="Arial" charset="0"/>
              </a:rPr>
              <a:t>staff</a:t>
            </a:r>
            <a:endParaRPr lang="sv-SE" sz="1600" dirty="0">
              <a:latin typeface="Arial" charset="0"/>
              <a:cs typeface="Arial" charset="0"/>
            </a:endParaRPr>
          </a:p>
          <a:p>
            <a:pPr>
              <a:lnSpc>
                <a:spcPts val="2025"/>
              </a:lnSpc>
              <a:buFont typeface="Arial" charset="0"/>
              <a:buChar char="•"/>
            </a:pPr>
            <a:r>
              <a:rPr lang="sv-SE" sz="1600" dirty="0" err="1">
                <a:latin typeface="Arial" charset="0"/>
                <a:cs typeface="Arial" charset="0"/>
              </a:rPr>
              <a:t>Five</a:t>
            </a:r>
            <a:r>
              <a:rPr lang="sv-SE" sz="1600" dirty="0">
                <a:latin typeface="Arial" charset="0"/>
                <a:cs typeface="Arial" charset="0"/>
              </a:rPr>
              <a:t> </a:t>
            </a:r>
            <a:r>
              <a:rPr lang="sv-SE" sz="1600" dirty="0" err="1">
                <a:latin typeface="Arial" charset="0"/>
                <a:cs typeface="Arial" charset="0"/>
              </a:rPr>
              <a:t>interdisciplinary</a:t>
            </a:r>
            <a:r>
              <a:rPr lang="sv-SE" sz="1600" dirty="0">
                <a:latin typeface="Arial" charset="0"/>
                <a:cs typeface="Arial" charset="0"/>
              </a:rPr>
              <a:t> </a:t>
            </a:r>
            <a:r>
              <a:rPr lang="sv-SE" sz="1600" dirty="0" err="1">
                <a:latin typeface="Arial" charset="0"/>
                <a:cs typeface="Arial" charset="0"/>
              </a:rPr>
              <a:t>faculties</a:t>
            </a:r>
            <a:r>
              <a:rPr lang="sv-SE" sz="1600" dirty="0">
                <a:latin typeface="Arial" charset="0"/>
                <a:cs typeface="Arial" charset="0"/>
              </a:rPr>
              <a:t/>
            </a:r>
            <a:br>
              <a:rPr lang="sv-SE" sz="1600" dirty="0">
                <a:latin typeface="Arial" charset="0"/>
                <a:cs typeface="Arial" charset="0"/>
              </a:rPr>
            </a:br>
            <a:r>
              <a:rPr lang="en-US" sz="1400" dirty="0">
                <a:latin typeface="Arial" charset="0"/>
                <a:cs typeface="Arial" charset="0"/>
              </a:rPr>
              <a:t>Faculty of Culture and Society</a:t>
            </a:r>
            <a:br>
              <a:rPr lang="en-US" sz="1400" dirty="0">
                <a:latin typeface="Arial" charset="0"/>
                <a:cs typeface="Arial" charset="0"/>
              </a:rPr>
            </a:br>
            <a:r>
              <a:rPr lang="en-US" sz="1400" dirty="0">
                <a:latin typeface="Arial" charset="0"/>
                <a:cs typeface="Arial" charset="0"/>
              </a:rPr>
              <a:t>Faculty of Health and Society</a:t>
            </a:r>
            <a:br>
              <a:rPr lang="en-US" sz="1400" dirty="0">
                <a:latin typeface="Arial" charset="0"/>
                <a:cs typeface="Arial" charset="0"/>
              </a:rPr>
            </a:br>
            <a:r>
              <a:rPr lang="sv-SE" sz="1400" dirty="0" err="1">
                <a:latin typeface="Arial" charset="0"/>
                <a:cs typeface="Arial" charset="0"/>
              </a:rPr>
              <a:t>Faculty</a:t>
            </a:r>
            <a:r>
              <a:rPr lang="sv-SE" sz="1400" dirty="0">
                <a:latin typeface="Arial" charset="0"/>
                <a:cs typeface="Arial" charset="0"/>
              </a:rPr>
              <a:t> </a:t>
            </a:r>
            <a:r>
              <a:rPr lang="sv-SE" sz="1400" dirty="0" err="1">
                <a:latin typeface="Arial" charset="0"/>
                <a:cs typeface="Arial" charset="0"/>
              </a:rPr>
              <a:t>of</a:t>
            </a:r>
            <a:r>
              <a:rPr lang="sv-SE" sz="1400" dirty="0">
                <a:latin typeface="Arial" charset="0"/>
                <a:cs typeface="Arial" charset="0"/>
              </a:rPr>
              <a:t> </a:t>
            </a:r>
            <a:r>
              <a:rPr lang="sv-SE" sz="1400" dirty="0" err="1">
                <a:latin typeface="Arial" charset="0"/>
                <a:cs typeface="Arial" charset="0"/>
              </a:rPr>
              <a:t>Odontology</a:t>
            </a:r>
            <a:r>
              <a:rPr lang="sv-SE" sz="1400" dirty="0">
                <a:latin typeface="Arial" charset="0"/>
                <a:cs typeface="Arial" charset="0"/>
              </a:rPr>
              <a:t/>
            </a:r>
            <a:br>
              <a:rPr lang="sv-SE" sz="1400" dirty="0">
                <a:latin typeface="Arial" charset="0"/>
                <a:cs typeface="Arial" charset="0"/>
              </a:rPr>
            </a:br>
            <a:r>
              <a:rPr lang="sv-SE" sz="1400" dirty="0" err="1" smtClean="0">
                <a:latin typeface="Arial" charset="0"/>
                <a:cs typeface="Arial" charset="0"/>
              </a:rPr>
              <a:t>Faculty</a:t>
            </a:r>
            <a:r>
              <a:rPr lang="sv-SE" sz="1400" dirty="0" smtClean="0">
                <a:latin typeface="Arial" charset="0"/>
                <a:cs typeface="Arial" charset="0"/>
              </a:rPr>
              <a:t> </a:t>
            </a:r>
            <a:r>
              <a:rPr lang="sv-SE" sz="1400" dirty="0" err="1" smtClean="0">
                <a:latin typeface="Arial" charset="0"/>
                <a:cs typeface="Arial" charset="0"/>
              </a:rPr>
              <a:t>of</a:t>
            </a:r>
            <a:r>
              <a:rPr lang="sv-SE" sz="1400" dirty="0" smtClean="0">
                <a:latin typeface="Arial" charset="0"/>
                <a:cs typeface="Arial" charset="0"/>
              </a:rPr>
              <a:t> </a:t>
            </a:r>
            <a:r>
              <a:rPr lang="sv-SE" sz="1400" dirty="0" err="1" smtClean="0">
                <a:latin typeface="Arial" charset="0"/>
                <a:cs typeface="Arial" charset="0"/>
              </a:rPr>
              <a:t>Education</a:t>
            </a:r>
            <a:r>
              <a:rPr lang="sv-SE" sz="1400" dirty="0" smtClean="0">
                <a:latin typeface="Arial" charset="0"/>
                <a:cs typeface="Arial" charset="0"/>
              </a:rPr>
              <a:t> and </a:t>
            </a:r>
            <a:r>
              <a:rPr lang="sv-SE" sz="1400" dirty="0" err="1" smtClean="0">
                <a:latin typeface="Arial" charset="0"/>
                <a:cs typeface="Arial" charset="0"/>
              </a:rPr>
              <a:t>Society</a:t>
            </a:r>
            <a:r>
              <a:rPr lang="sv-SE" sz="1400" dirty="0">
                <a:latin typeface="Arial" charset="0"/>
                <a:cs typeface="Arial" charset="0"/>
              </a:rPr>
              <a:t/>
            </a:r>
            <a:br>
              <a:rPr lang="sv-SE" sz="1400" dirty="0">
                <a:latin typeface="Arial" charset="0"/>
                <a:cs typeface="Arial" charset="0"/>
              </a:rPr>
            </a:br>
            <a:r>
              <a:rPr lang="sv-SE" sz="1400" dirty="0" err="1" smtClean="0">
                <a:latin typeface="Arial" charset="0"/>
                <a:cs typeface="Arial" charset="0"/>
              </a:rPr>
              <a:t>Faculty</a:t>
            </a:r>
            <a:r>
              <a:rPr lang="sv-SE" sz="1400" dirty="0" smtClean="0">
                <a:latin typeface="Arial" charset="0"/>
                <a:cs typeface="Arial" charset="0"/>
              </a:rPr>
              <a:t> </a:t>
            </a:r>
            <a:r>
              <a:rPr lang="sv-SE" sz="1400" dirty="0" err="1" smtClean="0">
                <a:latin typeface="Arial" charset="0"/>
                <a:cs typeface="Arial" charset="0"/>
              </a:rPr>
              <a:t>of</a:t>
            </a:r>
            <a:r>
              <a:rPr lang="sv-SE" sz="1400" dirty="0" smtClean="0">
                <a:latin typeface="Arial" charset="0"/>
                <a:cs typeface="Arial" charset="0"/>
              </a:rPr>
              <a:t> </a:t>
            </a:r>
            <a:r>
              <a:rPr lang="sv-SE" sz="1400" dirty="0" err="1" smtClean="0">
                <a:latin typeface="Arial" charset="0"/>
                <a:cs typeface="Arial" charset="0"/>
              </a:rPr>
              <a:t>Technology</a:t>
            </a:r>
            <a:r>
              <a:rPr lang="sv-SE" sz="1400" dirty="0" smtClean="0">
                <a:latin typeface="Arial" charset="0"/>
                <a:cs typeface="Arial" charset="0"/>
              </a:rPr>
              <a:t> and </a:t>
            </a:r>
            <a:r>
              <a:rPr lang="sv-SE" sz="1400" dirty="0" err="1" smtClean="0">
                <a:latin typeface="Arial" charset="0"/>
                <a:cs typeface="Arial" charset="0"/>
              </a:rPr>
              <a:t>Society</a:t>
            </a:r>
            <a:endParaRPr lang="sv-SE" sz="1400" dirty="0">
              <a:latin typeface="Arial" charset="0"/>
              <a:cs typeface="Arial" charset="0"/>
            </a:endParaRPr>
          </a:p>
          <a:p>
            <a:pPr>
              <a:lnSpc>
                <a:spcPts val="2025"/>
              </a:lnSpc>
              <a:buFont typeface="Arial" charset="0"/>
              <a:buChar char="•"/>
            </a:pPr>
            <a:r>
              <a:rPr lang="sv-SE" sz="1600" dirty="0" err="1">
                <a:latin typeface="Arial" charset="0"/>
                <a:cs typeface="Arial" charset="0"/>
              </a:rPr>
              <a:t>Turnover</a:t>
            </a:r>
            <a:r>
              <a:rPr lang="sv-SE" sz="1600" dirty="0">
                <a:latin typeface="Arial" charset="0"/>
                <a:cs typeface="Arial" charset="0"/>
              </a:rPr>
              <a:t> 125 million €</a:t>
            </a:r>
            <a:r>
              <a:rPr lang="sv-SE" sz="1600" dirty="0"/>
              <a:t/>
            </a:r>
            <a:br>
              <a:rPr lang="sv-SE" sz="1600" dirty="0"/>
            </a:br>
            <a:r>
              <a:rPr lang="sv-SE" sz="1600" dirty="0" err="1">
                <a:latin typeface="Arial" charset="0"/>
                <a:cs typeface="Arial" charset="0"/>
              </a:rPr>
              <a:t>Located</a:t>
            </a:r>
            <a:r>
              <a:rPr lang="sv-SE" sz="1600" dirty="0">
                <a:latin typeface="Arial" charset="0"/>
                <a:cs typeface="Arial" charset="0"/>
              </a:rPr>
              <a:t> in the Öresund region </a:t>
            </a:r>
            <a:r>
              <a:rPr lang="sv-SE" sz="1600" dirty="0" err="1">
                <a:latin typeface="Arial" charset="0"/>
                <a:cs typeface="Arial" charset="0"/>
              </a:rPr>
              <a:t>which</a:t>
            </a:r>
            <a:r>
              <a:rPr lang="sv-SE" sz="1600" dirty="0">
                <a:latin typeface="Arial" charset="0"/>
                <a:cs typeface="Arial" charset="0"/>
              </a:rPr>
              <a:t> has  a population </a:t>
            </a:r>
            <a:r>
              <a:rPr lang="sv-SE" sz="1600" dirty="0" err="1">
                <a:latin typeface="Arial" charset="0"/>
                <a:cs typeface="Arial" charset="0"/>
              </a:rPr>
              <a:t>of</a:t>
            </a:r>
            <a:r>
              <a:rPr lang="sv-SE" sz="1600" dirty="0">
                <a:latin typeface="Arial" charset="0"/>
                <a:cs typeface="Arial" charset="0"/>
              </a:rPr>
              <a:t> 3.5 million </a:t>
            </a:r>
            <a:r>
              <a:rPr lang="sv-SE" sz="1600" dirty="0" err="1">
                <a:latin typeface="Arial" charset="0"/>
                <a:cs typeface="Arial" charset="0"/>
              </a:rPr>
              <a:t>people</a:t>
            </a:r>
            <a:r>
              <a:rPr lang="sv-SE" sz="1600" dirty="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18" name="textruta 17"/>
          <p:cNvSpPr txBox="1"/>
          <p:nvPr/>
        </p:nvSpPr>
        <p:spPr>
          <a:xfrm>
            <a:off x="1589088" y="6410325"/>
            <a:ext cx="727075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200" kern="1600" spc="-70" dirty="0">
                <a:solidFill>
                  <a:srgbClr val="B5AD99"/>
                </a:solidFill>
                <a:latin typeface="Arial"/>
                <a:cs typeface="Arial"/>
              </a:rPr>
              <a:t>Sweden</a:t>
            </a:r>
          </a:p>
        </p:txBody>
      </p:sp>
      <p:sp>
        <p:nvSpPr>
          <p:cNvPr id="22" name="textruta 21"/>
          <p:cNvSpPr txBox="1"/>
          <p:nvPr/>
        </p:nvSpPr>
        <p:spPr>
          <a:xfrm>
            <a:off x="471488" y="6072188"/>
            <a:ext cx="1844675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200" b="1" kern="1600" cap="all" spc="-70" dirty="0">
                <a:solidFill>
                  <a:schemeClr val="bg1"/>
                </a:solidFill>
                <a:latin typeface="Arial"/>
                <a:cs typeface="Arial"/>
              </a:rPr>
              <a:t>Malmö University</a:t>
            </a:r>
          </a:p>
        </p:txBody>
      </p:sp>
      <p:pic>
        <p:nvPicPr>
          <p:cNvPr id="8203" name="Bildobjekt 22" descr="MAH-logo_CMYK_VitTex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8175" y="5902325"/>
            <a:ext cx="6572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566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1" y="0"/>
            <a:ext cx="4572000" cy="6858000"/>
          </a:xfrm>
          <a:prstGeom prst="rect">
            <a:avLst/>
          </a:prstGeom>
          <a:gradFill flip="none" rotWithShape="1">
            <a:gsLst>
              <a:gs pos="0">
                <a:srgbClr val="F0ECE4"/>
              </a:gs>
              <a:gs pos="100000">
                <a:srgbClr val="F0EC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sp>
        <p:nvSpPr>
          <p:cNvPr id="6" name="textruta 5"/>
          <p:cNvSpPr txBox="1"/>
          <p:nvPr/>
        </p:nvSpPr>
        <p:spPr>
          <a:xfrm>
            <a:off x="766763" y="911225"/>
            <a:ext cx="3235325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3200" b="1" kern="1600" spc="-70" dirty="0">
                <a:solidFill>
                  <a:srgbClr val="940F1C"/>
                </a:solidFill>
                <a:latin typeface="Arial"/>
                <a:cs typeface="Arial"/>
              </a:rPr>
              <a:t>STUDENTS</a:t>
            </a:r>
          </a:p>
        </p:txBody>
      </p:sp>
      <p:sp>
        <p:nvSpPr>
          <p:cNvPr id="7" name="textruta 6"/>
          <p:cNvSpPr txBox="1"/>
          <p:nvPr/>
        </p:nvSpPr>
        <p:spPr>
          <a:xfrm>
            <a:off x="766763" y="1806575"/>
            <a:ext cx="3560762" cy="3683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fontAlgn="auto">
              <a:lnSpc>
                <a:spcPts val="202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25 000 students</a:t>
            </a:r>
          </a:p>
          <a:p>
            <a:pPr marL="285750" indent="-285750" fontAlgn="auto">
              <a:lnSpc>
                <a:spcPts val="202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2/3 of our students are female</a:t>
            </a:r>
          </a:p>
          <a:p>
            <a:pPr marL="285750" indent="-285750" fontAlgn="auto">
              <a:lnSpc>
                <a:spcPts val="202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1/3 have a non-Swedish background</a:t>
            </a:r>
          </a:p>
          <a:p>
            <a:pPr marL="285750" indent="-285750" fontAlgn="auto">
              <a:lnSpc>
                <a:spcPts val="202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Are often from a non-academic home</a:t>
            </a:r>
          </a:p>
          <a:p>
            <a:pPr marL="285750" indent="-285750" fontAlgn="auto">
              <a:lnSpc>
                <a:spcPts val="202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Average age of 25 years</a:t>
            </a:r>
          </a:p>
          <a:p>
            <a:pPr marL="285750" indent="-285750" fontAlgn="auto">
              <a:lnSpc>
                <a:spcPts val="202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Are employed in their field of study after graduation (92% at 2008)</a:t>
            </a:r>
          </a:p>
          <a:p>
            <a:pPr marL="285750" indent="-285750" fontAlgn="auto">
              <a:lnSpc>
                <a:spcPts val="202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fontAlgn="auto">
              <a:lnSpc>
                <a:spcPts val="202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Malmö university offers professional career training in an international classroom.</a:t>
            </a:r>
          </a:p>
        </p:txBody>
      </p:sp>
      <p:pic>
        <p:nvPicPr>
          <p:cNvPr id="11271" name="Bildobjekt 10" descr="Skärmavbild 2010-09-22 kl. 16.44.2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-76200"/>
            <a:ext cx="4667250" cy="700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ktangel 12"/>
          <p:cNvSpPr/>
          <p:nvPr/>
        </p:nvSpPr>
        <p:spPr>
          <a:xfrm>
            <a:off x="0" y="6069013"/>
            <a:ext cx="2316163" cy="307975"/>
          </a:xfrm>
          <a:prstGeom prst="rect">
            <a:avLst/>
          </a:prstGeom>
          <a:solidFill>
            <a:srgbClr val="A79D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11273" name="Bildobjekt 14" descr="MAH-logo_CMYK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8175" y="5903913"/>
            <a:ext cx="6540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ruta 19"/>
          <p:cNvSpPr txBox="1"/>
          <p:nvPr/>
        </p:nvSpPr>
        <p:spPr>
          <a:xfrm>
            <a:off x="1589088" y="6410325"/>
            <a:ext cx="727075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200" kern="1600" spc="-70" dirty="0">
                <a:solidFill>
                  <a:srgbClr val="B5AD99"/>
                </a:solidFill>
                <a:latin typeface="Arial"/>
                <a:cs typeface="Arial"/>
              </a:rPr>
              <a:t>Sweden</a:t>
            </a:r>
          </a:p>
        </p:txBody>
      </p:sp>
      <p:sp>
        <p:nvSpPr>
          <p:cNvPr id="24" name="textruta 23"/>
          <p:cNvSpPr txBox="1"/>
          <p:nvPr/>
        </p:nvSpPr>
        <p:spPr>
          <a:xfrm>
            <a:off x="366713" y="6072188"/>
            <a:ext cx="19494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200" b="1" kern="1600" cap="all" spc="-70" dirty="0">
                <a:solidFill>
                  <a:schemeClr val="bg1"/>
                </a:solidFill>
                <a:latin typeface="Arial"/>
                <a:cs typeface="Arial"/>
              </a:rPr>
              <a:t>Malmö </a:t>
            </a:r>
            <a:r>
              <a:rPr lang="sv-SE" sz="1200" b="1" kern="1600" cap="all" spc="-70" dirty="0" err="1">
                <a:solidFill>
                  <a:schemeClr val="bg1"/>
                </a:solidFill>
                <a:latin typeface="Arial"/>
                <a:cs typeface="Arial"/>
              </a:rPr>
              <a:t>university</a:t>
            </a:r>
            <a:endParaRPr lang="sv-SE" sz="1200" b="1" kern="1600" cap="all" spc="-7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2760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1" y="0"/>
            <a:ext cx="4569966" cy="6858000"/>
          </a:xfrm>
          <a:prstGeom prst="rect">
            <a:avLst/>
          </a:prstGeom>
          <a:gradFill flip="none" rotWithShape="1">
            <a:gsLst>
              <a:gs pos="0">
                <a:srgbClr val="F0ECE4"/>
              </a:gs>
              <a:gs pos="100000">
                <a:srgbClr val="F0EC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sp>
        <p:nvSpPr>
          <p:cNvPr id="5" name="textruta 4"/>
          <p:cNvSpPr txBox="1"/>
          <p:nvPr/>
        </p:nvSpPr>
        <p:spPr>
          <a:xfrm>
            <a:off x="1060450" y="1798945"/>
            <a:ext cx="3235325" cy="206210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32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COURSES AND STUDY PROGRAMMES OFFERED</a:t>
            </a:r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</p:txBody>
      </p:sp>
      <p:sp>
        <p:nvSpPr>
          <p:cNvPr id="14" name="textruta 13"/>
          <p:cNvSpPr txBox="1"/>
          <p:nvPr/>
        </p:nvSpPr>
        <p:spPr>
          <a:xfrm>
            <a:off x="1589088" y="6410325"/>
            <a:ext cx="727075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200" kern="1600" spc="-70" dirty="0" smtClean="0">
                <a:solidFill>
                  <a:srgbClr val="B5AD99"/>
                </a:solidFill>
                <a:latin typeface="Arial"/>
                <a:cs typeface="Arial"/>
              </a:rPr>
              <a:t>Sweden</a:t>
            </a:r>
            <a:endParaRPr lang="sv-SE" sz="1200" kern="1600" spc="-70" dirty="0">
              <a:solidFill>
                <a:srgbClr val="B5AD99"/>
              </a:solidFill>
              <a:latin typeface="Arial"/>
              <a:cs typeface="Arial"/>
            </a:endParaRPr>
          </a:p>
        </p:txBody>
      </p:sp>
      <p:sp>
        <p:nvSpPr>
          <p:cNvPr id="15" name="Rektangel 14"/>
          <p:cNvSpPr/>
          <p:nvPr/>
        </p:nvSpPr>
        <p:spPr>
          <a:xfrm>
            <a:off x="0" y="6069013"/>
            <a:ext cx="2316163" cy="307975"/>
          </a:xfrm>
          <a:prstGeom prst="rect">
            <a:avLst/>
          </a:prstGeom>
          <a:solidFill>
            <a:srgbClr val="A79D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sp>
        <p:nvSpPr>
          <p:cNvPr id="16" name="textruta 15"/>
          <p:cNvSpPr txBox="1"/>
          <p:nvPr/>
        </p:nvSpPr>
        <p:spPr>
          <a:xfrm>
            <a:off x="611560" y="6072188"/>
            <a:ext cx="170460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200" b="1" kern="1600" cap="all" spc="-70" dirty="0" smtClean="0">
                <a:solidFill>
                  <a:schemeClr val="bg1"/>
                </a:solidFill>
                <a:latin typeface="Arial"/>
                <a:cs typeface="Arial"/>
              </a:rPr>
              <a:t>Malmö University</a:t>
            </a:r>
            <a:endParaRPr lang="sv-SE" sz="1200" b="1" kern="1600" cap="all" spc="-7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" name="textruta 1"/>
          <p:cNvSpPr txBox="1"/>
          <p:nvPr/>
        </p:nvSpPr>
        <p:spPr>
          <a:xfrm>
            <a:off x="5292080" y="1619508"/>
            <a:ext cx="37230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dirty="0" smtClean="0"/>
              <a:t>General/</a:t>
            </a:r>
            <a:r>
              <a:rPr lang="sv-SE" sz="2000" dirty="0" err="1" smtClean="0"/>
              <a:t>professional</a:t>
            </a:r>
            <a:r>
              <a:rPr lang="sv-SE" sz="2000" dirty="0" smtClean="0"/>
              <a:t> </a:t>
            </a:r>
            <a:r>
              <a:rPr lang="sv-SE" sz="2000" dirty="0" err="1" smtClean="0"/>
              <a:t>qualification</a:t>
            </a:r>
            <a:endParaRPr lang="sv-SE" sz="2000" dirty="0"/>
          </a:p>
        </p:txBody>
      </p:sp>
      <p:sp>
        <p:nvSpPr>
          <p:cNvPr id="3" name="textruta 2"/>
          <p:cNvSpPr txBox="1"/>
          <p:nvPr/>
        </p:nvSpPr>
        <p:spPr>
          <a:xfrm>
            <a:off x="5292080" y="2780928"/>
            <a:ext cx="36096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dirty="0" smtClean="0"/>
              <a:t>New </a:t>
            </a:r>
            <a:r>
              <a:rPr lang="sv-SE" sz="2000" dirty="0" err="1" smtClean="0"/>
              <a:t>unestablished</a:t>
            </a:r>
            <a:r>
              <a:rPr lang="sv-SE" sz="2000" dirty="0" smtClean="0"/>
              <a:t> programmes </a:t>
            </a:r>
            <a:endParaRPr lang="sv-SE" sz="2000" dirty="0"/>
          </a:p>
        </p:txBody>
      </p:sp>
      <p:sp>
        <p:nvSpPr>
          <p:cNvPr id="6" name="textruta 5"/>
          <p:cNvSpPr txBox="1"/>
          <p:nvPr/>
        </p:nvSpPr>
        <p:spPr>
          <a:xfrm>
            <a:off x="5364088" y="3873822"/>
            <a:ext cx="362330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dirty="0" smtClean="0"/>
              <a:t>A </a:t>
            </a:r>
            <a:r>
              <a:rPr lang="sv-SE" sz="2000" dirty="0" err="1" smtClean="0"/>
              <a:t>lot</a:t>
            </a:r>
            <a:r>
              <a:rPr lang="sv-SE" sz="2000" dirty="0" smtClean="0"/>
              <a:t> </a:t>
            </a:r>
            <a:r>
              <a:rPr lang="sv-SE" sz="2000" dirty="0" err="1" smtClean="0"/>
              <a:t>of</a:t>
            </a:r>
            <a:r>
              <a:rPr lang="sv-SE" sz="2000" dirty="0" smtClean="0"/>
              <a:t> </a:t>
            </a:r>
            <a:r>
              <a:rPr lang="sv-SE" sz="2000" dirty="0" err="1" smtClean="0"/>
              <a:t>courses</a:t>
            </a:r>
            <a:r>
              <a:rPr lang="sv-SE" sz="2000" dirty="0" smtClean="0"/>
              <a:t> and programmes</a:t>
            </a:r>
          </a:p>
          <a:p>
            <a:r>
              <a:rPr lang="sv-SE" sz="2000" dirty="0" err="1"/>
              <a:t>c</a:t>
            </a:r>
            <a:r>
              <a:rPr lang="sv-SE" sz="2000" dirty="0" err="1" smtClean="0"/>
              <a:t>onducted</a:t>
            </a:r>
            <a:r>
              <a:rPr lang="sv-SE" sz="2000" dirty="0" smtClean="0"/>
              <a:t> in English, on </a:t>
            </a:r>
            <a:r>
              <a:rPr lang="sv-SE" sz="2000" dirty="0" err="1" smtClean="0"/>
              <a:t>both</a:t>
            </a:r>
            <a:endParaRPr lang="sv-SE" sz="2000" dirty="0"/>
          </a:p>
          <a:p>
            <a:r>
              <a:rPr lang="sv-SE" sz="2000" dirty="0" err="1" smtClean="0"/>
              <a:t>Bachelor’s</a:t>
            </a:r>
            <a:r>
              <a:rPr lang="sv-SE" sz="2000" dirty="0" smtClean="0"/>
              <a:t> and </a:t>
            </a:r>
            <a:r>
              <a:rPr lang="sv-SE" sz="2000" dirty="0" err="1"/>
              <a:t>M</a:t>
            </a:r>
            <a:r>
              <a:rPr lang="sv-SE" sz="2000" dirty="0" err="1" smtClean="0"/>
              <a:t>aster’s</a:t>
            </a:r>
            <a:r>
              <a:rPr lang="sv-SE" sz="2000" dirty="0" smtClean="0"/>
              <a:t> </a:t>
            </a:r>
            <a:r>
              <a:rPr lang="sv-SE" sz="2000" dirty="0" err="1" smtClean="0"/>
              <a:t>level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41171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/>
        </p:nvSpPr>
        <p:spPr>
          <a:xfrm>
            <a:off x="7950" y="1"/>
            <a:ext cx="9144000" cy="6857999"/>
          </a:xfrm>
          <a:prstGeom prst="rect">
            <a:avLst/>
          </a:prstGeom>
          <a:gradFill flip="none" rotWithShape="1">
            <a:gsLst>
              <a:gs pos="0">
                <a:srgbClr val="F0ECE4"/>
              </a:gs>
              <a:gs pos="100000">
                <a:srgbClr val="F0EC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25605" name="Bildobjekt 18" descr="Skärmavbild 2010-09-29 kl. 16.16.3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588" y="0"/>
            <a:ext cx="457676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ktangel 12"/>
          <p:cNvSpPr/>
          <p:nvPr/>
        </p:nvSpPr>
        <p:spPr>
          <a:xfrm>
            <a:off x="0" y="6069013"/>
            <a:ext cx="2316163" cy="307975"/>
          </a:xfrm>
          <a:prstGeom prst="rect">
            <a:avLst/>
          </a:prstGeom>
          <a:solidFill>
            <a:srgbClr val="A79D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sp>
        <p:nvSpPr>
          <p:cNvPr id="20" name="textruta 19"/>
          <p:cNvSpPr txBox="1"/>
          <p:nvPr/>
        </p:nvSpPr>
        <p:spPr>
          <a:xfrm>
            <a:off x="766762" y="2492896"/>
            <a:ext cx="3235325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32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STILL A YOUNG UNIVERSITY!</a:t>
            </a:r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</p:txBody>
      </p:sp>
      <p:sp>
        <p:nvSpPr>
          <p:cNvPr id="26" name="textruta 25"/>
          <p:cNvSpPr txBox="1"/>
          <p:nvPr/>
        </p:nvSpPr>
        <p:spPr>
          <a:xfrm>
            <a:off x="1589088" y="6410325"/>
            <a:ext cx="727075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200" kern="1600" spc="-70" dirty="0" smtClean="0">
                <a:solidFill>
                  <a:srgbClr val="B5AD99"/>
                </a:solidFill>
                <a:latin typeface="Arial"/>
                <a:cs typeface="Arial"/>
              </a:rPr>
              <a:t>Sweden</a:t>
            </a:r>
            <a:endParaRPr lang="sv-SE" sz="1200" kern="1600" spc="-70" dirty="0">
              <a:solidFill>
                <a:srgbClr val="B5AD99"/>
              </a:solidFill>
              <a:latin typeface="Arial"/>
              <a:cs typeface="Arial"/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395536" y="6072188"/>
            <a:ext cx="1920627" cy="276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200" b="1" kern="1600" cap="all" spc="-70" dirty="0" smtClean="0">
                <a:solidFill>
                  <a:schemeClr val="bg1"/>
                </a:solidFill>
                <a:latin typeface="Arial"/>
                <a:cs typeface="Arial"/>
              </a:rPr>
              <a:t>Malmö university</a:t>
            </a:r>
            <a:endParaRPr lang="sv-SE" sz="1200" b="1" kern="1600" cap="all" spc="-7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25611" name="Bildobjekt 28" descr="MAH-logo_CMYK_VitTex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8175" y="5902325"/>
            <a:ext cx="6572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951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1" y="0"/>
            <a:ext cx="4572000" cy="6858000"/>
          </a:xfrm>
          <a:prstGeom prst="rect">
            <a:avLst/>
          </a:prstGeom>
          <a:gradFill flip="none" rotWithShape="1">
            <a:gsLst>
              <a:gs pos="0">
                <a:srgbClr val="F0ECE4"/>
              </a:gs>
              <a:gs pos="100000">
                <a:srgbClr val="F0EC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sp>
        <p:nvSpPr>
          <p:cNvPr id="6" name="textruta 5"/>
          <p:cNvSpPr txBox="1"/>
          <p:nvPr/>
        </p:nvSpPr>
        <p:spPr>
          <a:xfrm>
            <a:off x="766763" y="1942961"/>
            <a:ext cx="3235325" cy="206210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32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CAREERS SERVICE AT MALMÖ UNIVERSITY</a:t>
            </a:r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</p:txBody>
      </p:sp>
      <p:pic>
        <p:nvPicPr>
          <p:cNvPr id="23559" name="Bildobjekt 10" descr="Skärmavbild 2010-09-22 kl. 16.44.2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-76200"/>
            <a:ext cx="4667250" cy="700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ktangel 12"/>
          <p:cNvSpPr/>
          <p:nvPr/>
        </p:nvSpPr>
        <p:spPr>
          <a:xfrm>
            <a:off x="0" y="6069013"/>
            <a:ext cx="2316163" cy="307975"/>
          </a:xfrm>
          <a:prstGeom prst="rect">
            <a:avLst/>
          </a:prstGeom>
          <a:solidFill>
            <a:srgbClr val="A79D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23561" name="Bildobjekt 14" descr="MAH-logo_CMYK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8175" y="5903913"/>
            <a:ext cx="6540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ruta 19"/>
          <p:cNvSpPr txBox="1"/>
          <p:nvPr/>
        </p:nvSpPr>
        <p:spPr>
          <a:xfrm>
            <a:off x="1589088" y="6410325"/>
            <a:ext cx="727075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200" kern="1600" spc="-70" dirty="0" smtClean="0">
                <a:solidFill>
                  <a:srgbClr val="B5AD99"/>
                </a:solidFill>
                <a:latin typeface="Arial"/>
                <a:cs typeface="Arial"/>
              </a:rPr>
              <a:t>Sweden</a:t>
            </a:r>
            <a:endParaRPr lang="sv-SE" sz="1200" kern="1600" spc="-70" dirty="0">
              <a:solidFill>
                <a:srgbClr val="B5AD99"/>
              </a:solidFill>
              <a:latin typeface="Arial"/>
              <a:cs typeface="Arial"/>
            </a:endParaRPr>
          </a:p>
        </p:txBody>
      </p:sp>
      <p:sp>
        <p:nvSpPr>
          <p:cNvPr id="24" name="textruta 23"/>
          <p:cNvSpPr txBox="1"/>
          <p:nvPr/>
        </p:nvSpPr>
        <p:spPr>
          <a:xfrm>
            <a:off x="179512" y="6072188"/>
            <a:ext cx="2136651" cy="276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200" b="1" kern="1600" cap="all" spc="-70" dirty="0" smtClean="0">
                <a:solidFill>
                  <a:schemeClr val="bg1"/>
                </a:solidFill>
                <a:latin typeface="Arial"/>
                <a:cs typeface="Arial"/>
              </a:rPr>
              <a:t>Malmö university</a:t>
            </a:r>
            <a:endParaRPr lang="sv-SE" sz="1200" b="1" kern="1600" cap="all" spc="-7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105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536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9525"/>
            <a:ext cx="9153525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1763713" y="1989138"/>
            <a:ext cx="61928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9" name="Rektangel 8"/>
          <p:cNvSpPr/>
          <p:nvPr/>
        </p:nvSpPr>
        <p:spPr>
          <a:xfrm>
            <a:off x="395536" y="1340768"/>
            <a:ext cx="25202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 smtClean="0"/>
              <a:t>Faculty</a:t>
            </a:r>
            <a:r>
              <a:rPr lang="sv-SE" dirty="0" smtClean="0"/>
              <a:t> of Culture and Society</a:t>
            </a:r>
            <a:endParaRPr lang="sv-SE" dirty="0"/>
          </a:p>
        </p:txBody>
      </p:sp>
      <p:sp>
        <p:nvSpPr>
          <p:cNvPr id="10" name="Rektangel 9"/>
          <p:cNvSpPr/>
          <p:nvPr/>
        </p:nvSpPr>
        <p:spPr>
          <a:xfrm>
            <a:off x="395536" y="2276872"/>
            <a:ext cx="25202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 smtClean="0"/>
              <a:t>Faculty</a:t>
            </a:r>
            <a:r>
              <a:rPr lang="sv-SE" dirty="0" smtClean="0"/>
              <a:t> of Health and Society</a:t>
            </a:r>
            <a:endParaRPr lang="sv-SE" dirty="0"/>
          </a:p>
        </p:txBody>
      </p:sp>
      <p:sp>
        <p:nvSpPr>
          <p:cNvPr id="11" name="Rektangel 10"/>
          <p:cNvSpPr/>
          <p:nvPr/>
        </p:nvSpPr>
        <p:spPr>
          <a:xfrm>
            <a:off x="395536" y="3284984"/>
            <a:ext cx="25202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 smtClean="0"/>
              <a:t>Faculty</a:t>
            </a:r>
            <a:r>
              <a:rPr lang="sv-SE" dirty="0" smtClean="0"/>
              <a:t> of  </a:t>
            </a:r>
            <a:r>
              <a:rPr lang="sv-SE" dirty="0" err="1" smtClean="0"/>
              <a:t>Odontology</a:t>
            </a:r>
            <a:endParaRPr lang="sv-SE" dirty="0"/>
          </a:p>
        </p:txBody>
      </p:sp>
      <p:sp>
        <p:nvSpPr>
          <p:cNvPr id="12" name="Rektangel 11"/>
          <p:cNvSpPr/>
          <p:nvPr/>
        </p:nvSpPr>
        <p:spPr>
          <a:xfrm>
            <a:off x="395536" y="4293096"/>
            <a:ext cx="25202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 smtClean="0"/>
              <a:t>Faculty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Education</a:t>
            </a:r>
            <a:r>
              <a:rPr lang="sv-SE" dirty="0" smtClean="0"/>
              <a:t> and </a:t>
            </a:r>
            <a:r>
              <a:rPr lang="sv-SE" dirty="0" err="1" smtClean="0"/>
              <a:t>Society</a:t>
            </a:r>
            <a:endParaRPr lang="sv-SE" dirty="0"/>
          </a:p>
        </p:txBody>
      </p:sp>
      <p:sp>
        <p:nvSpPr>
          <p:cNvPr id="13" name="Rektangel 12"/>
          <p:cNvSpPr/>
          <p:nvPr/>
        </p:nvSpPr>
        <p:spPr>
          <a:xfrm>
            <a:off x="395536" y="5445224"/>
            <a:ext cx="25202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 smtClean="0"/>
              <a:t>Faculty</a:t>
            </a:r>
            <a:r>
              <a:rPr lang="sv-SE" dirty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Technology</a:t>
            </a:r>
            <a:r>
              <a:rPr lang="sv-SE" dirty="0" smtClean="0"/>
              <a:t> and </a:t>
            </a:r>
            <a:r>
              <a:rPr lang="sv-SE" dirty="0" err="1" smtClean="0"/>
              <a:t>Society</a:t>
            </a:r>
            <a:endParaRPr lang="sv-SE" dirty="0"/>
          </a:p>
        </p:txBody>
      </p:sp>
      <p:sp>
        <p:nvSpPr>
          <p:cNvPr id="15" name="textruta 14"/>
          <p:cNvSpPr txBox="1"/>
          <p:nvPr/>
        </p:nvSpPr>
        <p:spPr>
          <a:xfrm>
            <a:off x="177032" y="305603"/>
            <a:ext cx="6912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 smtClean="0">
                <a:solidFill>
                  <a:schemeClr val="accent6">
                    <a:lumMod val="50000"/>
                  </a:schemeClr>
                </a:solidFill>
              </a:rPr>
              <a:t>Organisation of </a:t>
            </a:r>
            <a:r>
              <a:rPr lang="sv-SE" sz="2400" b="1" dirty="0" err="1" smtClean="0">
                <a:solidFill>
                  <a:schemeClr val="accent6">
                    <a:lumMod val="50000"/>
                  </a:schemeClr>
                </a:solidFill>
              </a:rPr>
              <a:t>Careers</a:t>
            </a:r>
            <a:r>
              <a:rPr lang="sv-SE" sz="2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400" b="1" dirty="0" err="1" smtClean="0">
                <a:solidFill>
                  <a:schemeClr val="accent6">
                    <a:lumMod val="50000"/>
                  </a:schemeClr>
                </a:solidFill>
              </a:rPr>
              <a:t>Advisers</a:t>
            </a:r>
            <a:r>
              <a:rPr lang="sv-SE" sz="2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r>
              <a:rPr lang="sv-SE" sz="2400" b="1" dirty="0" smtClean="0">
                <a:solidFill>
                  <a:schemeClr val="accent6">
                    <a:lumMod val="50000"/>
                  </a:schemeClr>
                </a:solidFill>
              </a:rPr>
              <a:t>at </a:t>
            </a:r>
            <a:r>
              <a:rPr lang="sv-SE" sz="2400" b="1" dirty="0" err="1" smtClean="0">
                <a:solidFill>
                  <a:schemeClr val="accent6">
                    <a:lumMod val="50000"/>
                  </a:schemeClr>
                </a:solidFill>
              </a:rPr>
              <a:t>Schools/Faculties</a:t>
            </a:r>
            <a:r>
              <a:rPr lang="sv-SE" sz="2400" b="1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  <a:endParaRPr lang="sv-SE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textruta 15"/>
          <p:cNvSpPr txBox="1"/>
          <p:nvPr/>
        </p:nvSpPr>
        <p:spPr>
          <a:xfrm>
            <a:off x="2987824" y="1412776"/>
            <a:ext cx="4392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 smtClean="0">
                <a:solidFill>
                  <a:schemeClr val="accent6">
                    <a:lumMod val="50000"/>
                  </a:schemeClr>
                </a:solidFill>
              </a:rPr>
              <a:t>1,3 </a:t>
            </a:r>
            <a:r>
              <a:rPr lang="sv-SE" sz="2800" b="1" dirty="0" err="1" smtClean="0">
                <a:solidFill>
                  <a:schemeClr val="accent6">
                    <a:lumMod val="50000"/>
                  </a:schemeClr>
                </a:solidFill>
              </a:rPr>
              <a:t>Careers</a:t>
            </a:r>
            <a:r>
              <a:rPr lang="sv-SE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800" b="1" dirty="0" err="1" smtClean="0">
                <a:solidFill>
                  <a:schemeClr val="accent6">
                    <a:lumMod val="50000"/>
                  </a:schemeClr>
                </a:solidFill>
              </a:rPr>
              <a:t>Advisers</a:t>
            </a:r>
            <a:endParaRPr lang="sv-SE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7" name="textruta 16"/>
          <p:cNvSpPr txBox="1"/>
          <p:nvPr/>
        </p:nvSpPr>
        <p:spPr>
          <a:xfrm>
            <a:off x="2987824" y="2411596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 smtClean="0">
                <a:solidFill>
                  <a:schemeClr val="accent6">
                    <a:lumMod val="50000"/>
                  </a:schemeClr>
                </a:solidFill>
              </a:rPr>
              <a:t>2,0 </a:t>
            </a:r>
            <a:r>
              <a:rPr lang="sv-SE" sz="2800" b="1" dirty="0" err="1" smtClean="0">
                <a:solidFill>
                  <a:schemeClr val="accent6">
                    <a:lumMod val="50000"/>
                  </a:schemeClr>
                </a:solidFill>
              </a:rPr>
              <a:t>Careers</a:t>
            </a:r>
            <a:r>
              <a:rPr lang="sv-SE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800" b="1" dirty="0" err="1" smtClean="0">
                <a:solidFill>
                  <a:schemeClr val="accent6">
                    <a:lumMod val="50000"/>
                  </a:schemeClr>
                </a:solidFill>
              </a:rPr>
              <a:t>Advisers</a:t>
            </a:r>
            <a:r>
              <a:rPr lang="sv-SE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sv-SE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" name="textruta 17"/>
          <p:cNvSpPr txBox="1"/>
          <p:nvPr/>
        </p:nvSpPr>
        <p:spPr>
          <a:xfrm>
            <a:off x="2987824" y="4499828"/>
            <a:ext cx="4464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 smtClean="0">
                <a:solidFill>
                  <a:schemeClr val="accent6">
                    <a:lumMod val="50000"/>
                  </a:schemeClr>
                </a:solidFill>
              </a:rPr>
              <a:t>3,0 </a:t>
            </a:r>
            <a:r>
              <a:rPr lang="sv-SE" sz="2800" b="1" dirty="0" err="1" smtClean="0">
                <a:solidFill>
                  <a:schemeClr val="accent6">
                    <a:lumMod val="50000"/>
                  </a:schemeClr>
                </a:solidFill>
              </a:rPr>
              <a:t>Careers</a:t>
            </a:r>
            <a:r>
              <a:rPr lang="sv-SE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sz="2800" b="1" dirty="0" err="1" smtClean="0">
                <a:solidFill>
                  <a:schemeClr val="accent6">
                    <a:lumMod val="50000"/>
                  </a:schemeClr>
                </a:solidFill>
              </a:rPr>
              <a:t>Advisers</a:t>
            </a:r>
            <a:r>
              <a:rPr lang="sv-SE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sv-SE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" name="textruta 18"/>
          <p:cNvSpPr txBox="1"/>
          <p:nvPr/>
        </p:nvSpPr>
        <p:spPr>
          <a:xfrm>
            <a:off x="2987824" y="3419708"/>
            <a:ext cx="532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 smtClean="0">
                <a:solidFill>
                  <a:schemeClr val="accent6">
                    <a:lumMod val="50000"/>
                  </a:schemeClr>
                </a:solidFill>
              </a:rPr>
              <a:t>1,0 Careers </a:t>
            </a:r>
            <a:r>
              <a:rPr lang="sv-SE" sz="2800" b="1" dirty="0" err="1" smtClean="0">
                <a:solidFill>
                  <a:schemeClr val="accent6">
                    <a:lumMod val="50000"/>
                  </a:schemeClr>
                </a:solidFill>
              </a:rPr>
              <a:t>Adviser</a:t>
            </a:r>
            <a:r>
              <a:rPr lang="sv-SE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sv-SE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0" name="textruta 19"/>
          <p:cNvSpPr txBox="1"/>
          <p:nvPr/>
        </p:nvSpPr>
        <p:spPr>
          <a:xfrm>
            <a:off x="2987824" y="5579948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 smtClean="0">
                <a:solidFill>
                  <a:schemeClr val="accent6">
                    <a:lumMod val="50000"/>
                  </a:schemeClr>
                </a:solidFill>
              </a:rPr>
              <a:t>0,5 Careers </a:t>
            </a:r>
            <a:r>
              <a:rPr lang="sv-SE" sz="2800" b="1" dirty="0" err="1" smtClean="0">
                <a:solidFill>
                  <a:schemeClr val="accent6">
                    <a:lumMod val="50000"/>
                  </a:schemeClr>
                </a:solidFill>
              </a:rPr>
              <a:t>Adviser</a:t>
            </a:r>
            <a:r>
              <a:rPr lang="sv-SE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sv-SE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3136</TotalTime>
  <Words>1141</Words>
  <Application>Microsoft Office PowerPoint</Application>
  <PresentationFormat>Bildspel på skärmen (4:3)</PresentationFormat>
  <Paragraphs>288</Paragraphs>
  <Slides>23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23</vt:i4>
      </vt:variant>
    </vt:vector>
  </HeadingPairs>
  <TitlesOfParts>
    <vt:vector size="24" baseType="lpstr"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Extra bilder om utbildningar på engelska…</vt:lpstr>
      <vt:lpstr>PowerPoint-presentation</vt:lpstr>
      <vt:lpstr>PowerPoint-presentation</vt:lpstr>
    </vt:vector>
  </TitlesOfParts>
  <Company>Malmö högskola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ADCHAL</dc:creator>
  <cp:lastModifiedBy>Maria Andersson</cp:lastModifiedBy>
  <cp:revision>31</cp:revision>
  <cp:lastPrinted>2013-05-27T13:43:01Z</cp:lastPrinted>
  <dcterms:created xsi:type="dcterms:W3CDTF">2012-04-19T06:45:19Z</dcterms:created>
  <dcterms:modified xsi:type="dcterms:W3CDTF">2013-10-25T07:46:31Z</dcterms:modified>
</cp:coreProperties>
</file>