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70" r:id="rId3"/>
    <p:sldId id="257" r:id="rId4"/>
    <p:sldId id="258" r:id="rId5"/>
    <p:sldId id="263" r:id="rId6"/>
    <p:sldId id="259" r:id="rId7"/>
    <p:sldId id="260" r:id="rId8"/>
    <p:sldId id="261" r:id="rId9"/>
    <p:sldId id="264" r:id="rId10"/>
    <p:sldId id="267" r:id="rId11"/>
    <p:sldId id="268" r:id="rId12"/>
    <p:sldId id="262" r:id="rId13"/>
    <p:sldId id="266" r:id="rId14"/>
    <p:sldId id="265" r:id="rId15"/>
    <p:sldId id="269" r:id="rId16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342" y="-8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EEDD3-FFE5-4FEE-B954-2EC8D104A305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8A6B2-0D35-4EC2-8B61-A5A85DC278F2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smtClean="0"/>
              <a:t>VALA</a:t>
            </a:r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s-IS" smtClean="0"/>
              <a:t>Career Guidance and Counseling</a:t>
            </a:r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  <p:pic>
        <p:nvPicPr>
          <p:cNvPr id="9" name="Picture 8" descr="nordplus_logo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563888" y="6237312"/>
            <a:ext cx="1737360" cy="4724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BA769-18DC-4ED5-B360-8D9513A3F321}" type="datetimeFigureOut">
              <a:rPr lang="is-IS" smtClean="0"/>
              <a:pPr/>
              <a:t>23.10.2013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B1973-2BFE-456E-BD11-A420C4F5EB20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da.net/en/portal/val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smtClean="0"/>
              <a:t>VALA – Malmö meeting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smtClean="0"/>
              <a:t>October 23 – 25, 2013</a:t>
            </a:r>
          </a:p>
          <a:p>
            <a:r>
              <a:rPr lang="is-IS" smtClean="0"/>
              <a:t>Network meeting and practical training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smtClean="0"/>
              <a:t>Outcome and dissemination </a:t>
            </a:r>
            <a:br>
              <a:rPr lang="is-IS" smtClean="0"/>
            </a:br>
            <a:r>
              <a:rPr lang="is-IS" smtClean="0"/>
              <a:t>Intensive courses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s-IS" smtClean="0"/>
              <a:t>Development of learning outcome and a course outlines of their content and a optional modes </a:t>
            </a:r>
          </a:p>
          <a:p>
            <a:endParaRPr lang="is-IS" smtClean="0"/>
          </a:p>
          <a:p>
            <a:r>
              <a:rPr lang="is-IS" smtClean="0"/>
              <a:t>Example of how to integrate ICT competences and social justice issues in the counselor training</a:t>
            </a:r>
          </a:p>
          <a:p>
            <a:endParaRPr lang="is-IS" smtClean="0"/>
          </a:p>
          <a:p>
            <a:r>
              <a:rPr lang="is-IS" smtClean="0"/>
              <a:t>Students have a better understanding of social justice issues related to CGC</a:t>
            </a:r>
          </a:p>
          <a:p>
            <a:endParaRPr lang="is-IS" smtClean="0"/>
          </a:p>
          <a:p>
            <a:r>
              <a:rPr lang="is-IS" smtClean="0"/>
              <a:t>Issues and competences in relation to Information and Communications Technology in guidance.</a:t>
            </a:r>
            <a:endParaRPr lang="is-I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Reporting and communication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s-IS" smtClean="0"/>
              <a:t>The written reports resulting from the two development projects will be disseminated </a:t>
            </a:r>
          </a:p>
          <a:p>
            <a:pPr lvl="1"/>
            <a:r>
              <a:rPr lang="is-IS" smtClean="0"/>
              <a:t>within the network. </a:t>
            </a:r>
          </a:p>
          <a:p>
            <a:pPr lvl="1"/>
            <a:r>
              <a:rPr lang="is-IS" smtClean="0"/>
              <a:t>major stakeholders – feedback?</a:t>
            </a:r>
          </a:p>
          <a:p>
            <a:pPr lvl="2"/>
            <a:r>
              <a:rPr lang="is-IS" smtClean="0"/>
              <a:t>institutions and companies that provide services for adults</a:t>
            </a:r>
          </a:p>
          <a:p>
            <a:pPr lvl="2"/>
            <a:r>
              <a:rPr lang="is-IS" smtClean="0"/>
              <a:t>government officials that develop policies and </a:t>
            </a:r>
          </a:p>
          <a:p>
            <a:pPr lvl="2"/>
            <a:r>
              <a:rPr lang="is-IS" smtClean="0"/>
              <a:t>law makers in the partners countries.</a:t>
            </a:r>
          </a:p>
          <a:p>
            <a:pPr lvl="1"/>
            <a:endParaRPr lang="is-IS" smtClean="0"/>
          </a:p>
          <a:p>
            <a:r>
              <a:rPr lang="is-IS" smtClean="0"/>
              <a:t>The learning outcomes and course outlines for the two intensive courses</a:t>
            </a:r>
          </a:p>
          <a:p>
            <a:pPr lvl="1"/>
            <a:r>
              <a:rPr lang="is-IS" smtClean="0"/>
              <a:t>disseminated within the network </a:t>
            </a:r>
          </a:p>
          <a:p>
            <a:pPr lvl="1"/>
            <a:r>
              <a:rPr lang="is-IS" smtClean="0"/>
              <a:t>Disseminated to the partners in a wider European network (Erasmus-NICE) of career counselor educators </a:t>
            </a:r>
          </a:p>
          <a:p>
            <a:endParaRPr lang="is-IS" smtClean="0"/>
          </a:p>
          <a:p>
            <a:r>
              <a:rPr lang="is-IS" smtClean="0"/>
              <a:t>Plan needed, possibly a separate new role and responsibility?</a:t>
            </a:r>
          </a:p>
          <a:p>
            <a:endParaRPr lang="is-I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Funding and spending</a:t>
            </a:r>
            <a:endParaRPr lang="is-I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8229600" cy="1610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717032"/>
            <a:ext cx="5775325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4509120"/>
            <a:ext cx="8206556" cy="194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Practical matters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mtClean="0"/>
              <a:t>Halla María Halldórsdóttir, administrative contact at the University of Iceland</a:t>
            </a:r>
          </a:p>
          <a:p>
            <a:endParaRPr lang="is-IS" smtClean="0"/>
          </a:p>
          <a:p>
            <a:r>
              <a:rPr lang="is-IS" smtClean="0"/>
              <a:t> Cost claims for travel see VALA page</a:t>
            </a:r>
          </a:p>
          <a:p>
            <a:pPr>
              <a:buNone/>
            </a:pPr>
            <a:r>
              <a:rPr lang="is-IS" smtClean="0">
                <a:hlinkClick r:id="rId2"/>
              </a:rPr>
              <a:t> http://www.peda.net/en/portal/vala</a:t>
            </a:r>
            <a:endParaRPr lang="is-IS" smtClean="0"/>
          </a:p>
          <a:p>
            <a:endParaRPr lang="is-IS" smtClean="0"/>
          </a:p>
          <a:p>
            <a:r>
              <a:rPr lang="is-IS" smtClean="0"/>
              <a:t>Accomodation paid directly by VALA no bills, no worries</a:t>
            </a:r>
            <a:endParaRPr lang="is-I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Sustainability of VALA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r>
              <a:rPr lang="is-IS" smtClean="0"/>
              <a:t>Professional and personal ties the fabric that holds the network together</a:t>
            </a:r>
          </a:p>
          <a:p>
            <a:endParaRPr lang="is-IS" smtClean="0"/>
          </a:p>
          <a:p>
            <a:r>
              <a:rPr lang="is-IS" smtClean="0"/>
              <a:t>Distributed leadership and responsibility for network and activites</a:t>
            </a:r>
          </a:p>
          <a:p>
            <a:endParaRPr lang="is-IS" smtClean="0"/>
          </a:p>
          <a:p>
            <a:r>
              <a:rPr lang="is-IS" smtClean="0"/>
              <a:t>Application for funding 2014-15 – network meeting?</a:t>
            </a:r>
          </a:p>
          <a:p>
            <a:endParaRPr lang="is-IS" smtClean="0"/>
          </a:p>
          <a:p>
            <a:r>
              <a:rPr lang="is-IS" smtClean="0"/>
              <a:t>Continous Nordplus funding after 2015</a:t>
            </a:r>
          </a:p>
          <a:p>
            <a:pPr lvl="1"/>
            <a:r>
              <a:rPr lang="is-IS" smtClean="0"/>
              <a:t>moblity?</a:t>
            </a:r>
          </a:p>
          <a:p>
            <a:pPr lvl="1"/>
            <a:r>
              <a:rPr lang="is-IS" smtClean="0"/>
              <a:t>Joint degrees?</a:t>
            </a:r>
          </a:p>
          <a:p>
            <a:pPr lvl="1">
              <a:buNone/>
            </a:pPr>
            <a:endParaRPr lang="is-IS" smtClean="0"/>
          </a:p>
          <a:p>
            <a:r>
              <a:rPr lang="is-IS" smtClean="0"/>
              <a:t>Research co-operation and funding?</a:t>
            </a:r>
            <a:endParaRPr lang="is-I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smtClean="0"/>
              <a:t>Practical training and learning communities – why?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mtClean="0"/>
              <a:t>The practical training keys to expanding the education and training of students across context to diverse services - adult services </a:t>
            </a:r>
          </a:p>
          <a:p>
            <a:endParaRPr lang="en-US" smtClean="0"/>
          </a:p>
          <a:p>
            <a:r>
              <a:rPr lang="en-US" smtClean="0"/>
              <a:t>Development of learning communities incollaboration with the labor market (schools, institutions, companies).</a:t>
            </a:r>
          </a:p>
          <a:p>
            <a:endParaRPr lang="en-US" smtClean="0"/>
          </a:p>
          <a:p>
            <a:r>
              <a:rPr lang="en-US" smtClean="0"/>
              <a:t>Share practice in practial training of career counseling students in the Nordic and Baltic countries</a:t>
            </a:r>
          </a:p>
          <a:p>
            <a:endParaRPr lang="en-US" smtClean="0"/>
          </a:p>
          <a:p>
            <a:r>
              <a:rPr lang="en-US" smtClean="0"/>
              <a:t>Ties together theory and practice</a:t>
            </a:r>
          </a:p>
          <a:p>
            <a:endParaRPr lang="en-US" smtClean="0"/>
          </a:p>
          <a:p>
            <a:r>
              <a:rPr lang="en-US" smtClean="0"/>
              <a:t>Common  training venue for supervisors?</a:t>
            </a:r>
            <a:endParaRPr lang="is-I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smtClean="0"/>
              <a:t>Völuspá </a:t>
            </a:r>
            <a:br>
              <a:rPr lang="is-IS" smtClean="0"/>
            </a:br>
            <a:r>
              <a:rPr lang="is-IS" smtClean="0"/>
              <a:t>Völva - VALA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s-IS" smtClean="0"/>
              <a:t>Þá gengu regin öll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á </a:t>
            </a:r>
            <a:r>
              <a:rPr lang="is-IS" smtClean="0"/>
              <a:t>rökstóla,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ginnheilög</a:t>
            </a:r>
            <a:r>
              <a:rPr lang="is-IS" smtClean="0"/>
              <a:t> goð,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og </a:t>
            </a:r>
            <a:r>
              <a:rPr lang="is-IS" smtClean="0"/>
              <a:t>um það gættust;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nótt </a:t>
            </a:r>
            <a:r>
              <a:rPr lang="is-IS" smtClean="0"/>
              <a:t>og</a:t>
            </a:r>
            <a:r>
              <a:rPr lang="is-IS" smtClean="0"/>
              <a:t> </a:t>
            </a:r>
            <a:r>
              <a:rPr lang="is-IS" smtClean="0"/>
              <a:t>niðjum</a:t>
            </a:r>
          </a:p>
          <a:p>
            <a:pPr>
              <a:buNone/>
            </a:pPr>
            <a:r>
              <a:rPr lang="is-IS" smtClean="0"/>
              <a:t>nöfn </a:t>
            </a:r>
            <a:r>
              <a:rPr lang="is-IS" smtClean="0"/>
              <a:t>um gáfu,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morgun</a:t>
            </a:r>
            <a:r>
              <a:rPr lang="is-IS" smtClean="0"/>
              <a:t> hétu</a:t>
            </a:r>
            <a:r>
              <a:rPr lang="is-IS" smtClean="0"/>
              <a:t> </a:t>
            </a:r>
            <a:r>
              <a:rPr lang="is-IS" smtClean="0"/>
              <a:t>og </a:t>
            </a:r>
          </a:p>
          <a:p>
            <a:pPr>
              <a:buNone/>
            </a:pPr>
            <a:r>
              <a:rPr lang="is-IS" smtClean="0"/>
              <a:t>miðjan </a:t>
            </a:r>
            <a:r>
              <a:rPr lang="is-IS" smtClean="0"/>
              <a:t>dag,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undorn</a:t>
            </a:r>
            <a:r>
              <a:rPr lang="is-IS" smtClean="0"/>
              <a:t> og aftan,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árum </a:t>
            </a:r>
            <a:r>
              <a:rPr lang="is-IS" smtClean="0"/>
              <a:t>að telja.</a:t>
            </a:r>
            <a:endParaRPr lang="is-I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s-IS" smtClean="0"/>
              <a:t>Tefldu </a:t>
            </a:r>
            <a:r>
              <a:rPr lang="is-IS" smtClean="0"/>
              <a:t>í </a:t>
            </a:r>
            <a:r>
              <a:rPr lang="is-IS" smtClean="0"/>
              <a:t>túni,</a:t>
            </a:r>
          </a:p>
          <a:p>
            <a:pPr>
              <a:buNone/>
            </a:pPr>
            <a:r>
              <a:rPr lang="is-IS" smtClean="0"/>
              <a:t>teitir</a:t>
            </a:r>
            <a:r>
              <a:rPr lang="is-IS" smtClean="0"/>
              <a:t> vóru,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var </a:t>
            </a:r>
            <a:r>
              <a:rPr lang="is-IS" smtClean="0"/>
              <a:t>þeim vettergis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vant </a:t>
            </a:r>
            <a:r>
              <a:rPr lang="is-IS" smtClean="0"/>
              <a:t>úr gulli,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uns </a:t>
            </a:r>
            <a:r>
              <a:rPr lang="is-IS" smtClean="0"/>
              <a:t>þrjár komu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þursa </a:t>
            </a:r>
            <a:r>
              <a:rPr lang="is-IS" smtClean="0"/>
              <a:t>meyjar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ámáttkar</a:t>
            </a:r>
            <a:r>
              <a:rPr lang="is-IS" smtClean="0"/>
              <a:t> mjög</a:t>
            </a:r>
            <a:r>
              <a:rPr lang="is-IS" smtClean="0"/>
              <a:t> </a:t>
            </a:r>
            <a:endParaRPr lang="is-IS" smtClean="0"/>
          </a:p>
          <a:p>
            <a:pPr>
              <a:buNone/>
            </a:pPr>
            <a:r>
              <a:rPr lang="is-IS" smtClean="0"/>
              <a:t>úr </a:t>
            </a:r>
            <a:r>
              <a:rPr lang="is-IS" smtClean="0"/>
              <a:t>Jötunheimum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VALA purpose and focus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mtClean="0"/>
              <a:t>Main purpose</a:t>
            </a:r>
          </a:p>
          <a:p>
            <a:pPr lvl="1">
              <a:buFont typeface="Arial" pitchFamily="34" charset="0"/>
              <a:buChar char="•"/>
            </a:pPr>
            <a:r>
              <a:rPr lang="en-US" smtClean="0"/>
              <a:t>establish </a:t>
            </a:r>
            <a:r>
              <a:rPr lang="en-US"/>
              <a:t>a network of Career counseling </a:t>
            </a:r>
            <a:r>
              <a:rPr lang="en-US" smtClean="0"/>
              <a:t>and guidance </a:t>
            </a:r>
            <a:r>
              <a:rPr lang="en-US"/>
              <a:t>programs at higher education institution in the Nordic and Baltic countries. </a:t>
            </a:r>
            <a:endParaRPr lang="en-US" smtClean="0"/>
          </a:p>
          <a:p>
            <a:endParaRPr lang="en-US" smtClean="0"/>
          </a:p>
          <a:p>
            <a:pPr>
              <a:buNone/>
            </a:pPr>
            <a:r>
              <a:rPr lang="en-US" smtClean="0"/>
              <a:t>Overall </a:t>
            </a:r>
            <a:r>
              <a:rPr lang="en-US"/>
              <a:t>aim</a:t>
            </a:r>
          </a:p>
          <a:p>
            <a:pPr lvl="1">
              <a:buFont typeface="Arial" pitchFamily="34" charset="0"/>
              <a:buChar char="•"/>
            </a:pPr>
            <a:r>
              <a:rPr lang="en-US" smtClean="0"/>
              <a:t>develop </a:t>
            </a:r>
            <a:r>
              <a:rPr lang="en-US"/>
              <a:t>the curriculum and education of students preparing to become </a:t>
            </a:r>
            <a:r>
              <a:rPr lang="en-US" smtClean="0"/>
              <a:t>career counselors </a:t>
            </a:r>
            <a:r>
              <a:rPr lang="en-US"/>
              <a:t>that work in diverse settings and with clients of all ages. </a:t>
            </a:r>
            <a:endParaRPr lang="en-US" smtClean="0"/>
          </a:p>
          <a:p>
            <a:pPr lvl="1">
              <a:buFont typeface="Arial" pitchFamily="34" charset="0"/>
              <a:buChar char="•"/>
            </a:pPr>
            <a:r>
              <a:rPr lang="en-US" smtClean="0"/>
              <a:t>create a unified profession that can deliver coherent quality services in life-long guidance</a:t>
            </a:r>
          </a:p>
          <a:p>
            <a:endParaRPr lang="en-US" smtClean="0"/>
          </a:p>
          <a:p>
            <a:pPr>
              <a:buNone/>
            </a:pPr>
            <a:r>
              <a:rPr lang="en-US" smtClean="0"/>
              <a:t> Main </a:t>
            </a:r>
            <a:r>
              <a:rPr lang="en-US"/>
              <a:t>focus </a:t>
            </a:r>
          </a:p>
          <a:p>
            <a:pPr lvl="1">
              <a:buFont typeface="Arial" pitchFamily="34" charset="0"/>
              <a:buChar char="•"/>
            </a:pPr>
            <a:r>
              <a:rPr lang="en-US" smtClean="0"/>
              <a:t>on the education of those </a:t>
            </a:r>
            <a:r>
              <a:rPr lang="en-US"/>
              <a:t>that work with </a:t>
            </a:r>
            <a:r>
              <a:rPr lang="en-US" smtClean="0"/>
              <a:t>adults</a:t>
            </a:r>
          </a:p>
          <a:p>
            <a:endParaRPr lang="en-US" smtClean="0"/>
          </a:p>
          <a:p>
            <a:pPr>
              <a:buNone/>
            </a:pPr>
            <a:r>
              <a:rPr lang="en-US" smtClean="0"/>
              <a:t> Long term aim </a:t>
            </a:r>
          </a:p>
          <a:p>
            <a:pPr lvl="1">
              <a:buFont typeface="Arial" pitchFamily="34" charset="0"/>
              <a:buChar char="•"/>
            </a:pPr>
            <a:r>
              <a:rPr lang="en-US" smtClean="0"/>
              <a:t> increase professionalization</a:t>
            </a:r>
          </a:p>
          <a:p>
            <a:pPr lvl="1">
              <a:buFont typeface="Arial" pitchFamily="34" charset="0"/>
              <a:buChar char="•"/>
            </a:pPr>
            <a:r>
              <a:rPr lang="en-US"/>
              <a:t>s</a:t>
            </a:r>
            <a:r>
              <a:rPr lang="en-US" smtClean="0"/>
              <a:t>trengthen ties and co-operation between higher education institutions and the labor market</a:t>
            </a:r>
          </a:p>
          <a:p>
            <a:pPr lvl="1">
              <a:buFont typeface="Arial" pitchFamily="34" charset="0"/>
              <a:buChar char="•"/>
            </a:pPr>
            <a:r>
              <a:rPr lang="en-US"/>
              <a:t>a</a:t>
            </a:r>
            <a:r>
              <a:rPr lang="en-US" smtClean="0"/>
              <a:t>lign research, practice and policy.</a:t>
            </a:r>
            <a:endParaRPr lang="is-I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Activities 2012-15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62500" lnSpcReduction="20000"/>
          </a:bodyPr>
          <a:lstStyle/>
          <a:p>
            <a:r>
              <a:rPr lang="is-IS" smtClean="0"/>
              <a:t>Joint </a:t>
            </a:r>
            <a:r>
              <a:rPr lang="is-IS" b="1" smtClean="0"/>
              <a:t>network</a:t>
            </a:r>
            <a:r>
              <a:rPr lang="is-IS" smtClean="0"/>
              <a:t> and project meetings</a:t>
            </a:r>
          </a:p>
          <a:p>
            <a:endParaRPr lang="is-IS" smtClean="0"/>
          </a:p>
          <a:p>
            <a:r>
              <a:rPr lang="is-IS" b="1" smtClean="0"/>
              <a:t>Development project 1 </a:t>
            </a:r>
            <a:r>
              <a:rPr lang="is-IS" smtClean="0"/>
              <a:t>-  Curricular development, Reykjavík meeting </a:t>
            </a:r>
          </a:p>
          <a:p>
            <a:pPr>
              <a:buNone/>
            </a:pPr>
            <a:r>
              <a:rPr lang="is-IS" smtClean="0"/>
              <a:t>	november 2012</a:t>
            </a:r>
          </a:p>
          <a:p>
            <a:endParaRPr lang="is-IS" smtClean="0"/>
          </a:p>
          <a:p>
            <a:r>
              <a:rPr lang="is-IS" b="1" smtClean="0"/>
              <a:t>Teacher mobility </a:t>
            </a:r>
            <a:r>
              <a:rPr lang="is-IS" smtClean="0"/>
              <a:t>– learn about curriculum and approaches in other programs</a:t>
            </a:r>
          </a:p>
          <a:p>
            <a:endParaRPr lang="is-IS" smtClean="0"/>
          </a:p>
          <a:p>
            <a:r>
              <a:rPr lang="is-IS" b="1" smtClean="0"/>
              <a:t>Development project 2 </a:t>
            </a:r>
            <a:r>
              <a:rPr lang="is-IS" smtClean="0"/>
              <a:t>– Practical training and learning communities, Malmö meeting october 2013</a:t>
            </a:r>
          </a:p>
          <a:p>
            <a:endParaRPr lang="is-IS" smtClean="0"/>
          </a:p>
          <a:p>
            <a:r>
              <a:rPr lang="is-IS" b="1" smtClean="0"/>
              <a:t>Student mobility</a:t>
            </a:r>
            <a:r>
              <a:rPr lang="is-IS" smtClean="0"/>
              <a:t>,  2013-14, purpose?</a:t>
            </a:r>
          </a:p>
          <a:p>
            <a:endParaRPr lang="is-IS" b="1" smtClean="0"/>
          </a:p>
          <a:p>
            <a:r>
              <a:rPr lang="is-IS" b="1" smtClean="0"/>
              <a:t>Intensive course 1 </a:t>
            </a:r>
            <a:r>
              <a:rPr lang="is-IS" smtClean="0"/>
              <a:t>– Social justice and advocacy (funding?)</a:t>
            </a:r>
          </a:p>
          <a:p>
            <a:pPr>
              <a:buNone/>
            </a:pPr>
            <a:endParaRPr lang="is-IS" smtClean="0"/>
          </a:p>
          <a:p>
            <a:r>
              <a:rPr lang="is-IS" b="1" smtClean="0"/>
              <a:t>Intensive Course 2 </a:t>
            </a:r>
            <a:r>
              <a:rPr lang="is-IS" smtClean="0"/>
              <a:t>–ICT competences</a:t>
            </a:r>
            <a:endParaRPr lang="is-I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Roles of partners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s-IS" smtClean="0"/>
              <a:t> </a:t>
            </a:r>
            <a:r>
              <a:rPr lang="en-US" b="1"/>
              <a:t>Description of </a:t>
            </a:r>
            <a:r>
              <a:rPr lang="en-US" b="1" smtClean="0"/>
              <a:t>self- assigned roles</a:t>
            </a:r>
          </a:p>
          <a:p>
            <a:pPr>
              <a:buNone/>
            </a:pPr>
            <a:endParaRPr lang="is-IS"/>
          </a:p>
          <a:p>
            <a:pPr lvl="0">
              <a:buNone/>
            </a:pPr>
            <a:r>
              <a:rPr lang="en-US" u="sng"/>
              <a:t>Manager</a:t>
            </a:r>
            <a:r>
              <a:rPr lang="en-US"/>
              <a:t>: Takes responsibility for the activity, planning, organizing and informing other partners, more than one partner can manage activity </a:t>
            </a:r>
            <a:r>
              <a:rPr lang="en-US" smtClean="0"/>
              <a:t>jointly</a:t>
            </a:r>
          </a:p>
          <a:p>
            <a:pPr lvl="0"/>
            <a:endParaRPr lang="is-IS"/>
          </a:p>
          <a:p>
            <a:pPr lvl="0">
              <a:buNone/>
            </a:pPr>
            <a:r>
              <a:rPr lang="en-US" u="sng"/>
              <a:t>Active participation: </a:t>
            </a:r>
            <a:r>
              <a:rPr lang="en-US"/>
              <a:t>Contributes to the content of the activity and </a:t>
            </a:r>
            <a:r>
              <a:rPr lang="en-US" smtClean="0"/>
              <a:t>delivers</a:t>
            </a:r>
          </a:p>
          <a:p>
            <a:pPr lvl="0"/>
            <a:endParaRPr lang="is-IS"/>
          </a:p>
          <a:p>
            <a:pPr lvl="0">
              <a:buNone/>
            </a:pPr>
            <a:r>
              <a:rPr lang="en-US" u="sng"/>
              <a:t>Participation</a:t>
            </a:r>
            <a:r>
              <a:rPr lang="en-US"/>
              <a:t>: Participates in the activity possibly only as a </a:t>
            </a:r>
            <a:r>
              <a:rPr lang="en-US" smtClean="0"/>
              <a:t>recipient, some deliveries needed</a:t>
            </a:r>
          </a:p>
          <a:p>
            <a:pPr lvl="0"/>
            <a:endParaRPr lang="en-US" smtClean="0"/>
          </a:p>
          <a:p>
            <a:pPr lvl="0">
              <a:buNone/>
            </a:pPr>
            <a:r>
              <a:rPr lang="is-IS" u="sng" smtClean="0"/>
              <a:t>Network management</a:t>
            </a:r>
            <a:r>
              <a:rPr lang="is-IS" smtClean="0"/>
              <a:t>: Responsible for application, budgeting, and evaluation</a:t>
            </a:r>
          </a:p>
          <a:p>
            <a:pPr lvl="0">
              <a:buNone/>
            </a:pPr>
            <a:endParaRPr lang="is-IS" smtClean="0"/>
          </a:p>
          <a:p>
            <a:pPr lvl="0">
              <a:buNone/>
            </a:pPr>
            <a:r>
              <a:rPr lang="is-IS" u="sng" smtClean="0"/>
              <a:t>Communication platform</a:t>
            </a:r>
            <a:r>
              <a:rPr lang="is-IS" smtClean="0"/>
              <a:t>:Ccreation and maintenance of  VALA web page</a:t>
            </a:r>
            <a:endParaRPr lang="is-IS"/>
          </a:p>
          <a:p>
            <a:endParaRPr lang="is-I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"/>
            <a:ext cx="5909841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Status of activities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s-IS" smtClean="0"/>
              <a:t>Development project 1 -  R.vík meeting, presenations of programs, information based On NCC collected, integraton and analysis in report on VALA portal – to be discusses tomorrow.</a:t>
            </a:r>
          </a:p>
          <a:p>
            <a:endParaRPr lang="is-IS" smtClean="0"/>
          </a:p>
          <a:p>
            <a:r>
              <a:rPr lang="is-IS" smtClean="0"/>
              <a:t>Teacher mobility – already started, Aarhus – Stockholm, Latvia – Greenland, Joeensu – Iceland – follow up from DP1 + see reports on VALA page</a:t>
            </a:r>
          </a:p>
          <a:p>
            <a:endParaRPr lang="is-IS"/>
          </a:p>
          <a:p>
            <a:endParaRPr lang="is-IS" smtClean="0"/>
          </a:p>
          <a:p>
            <a:endParaRPr lang="is-IS"/>
          </a:p>
          <a:p>
            <a:endParaRPr lang="is-I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Status of activities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mtClean="0"/>
              <a:t>Student mobility – funded for 2013-14 </a:t>
            </a:r>
          </a:p>
          <a:p>
            <a:endParaRPr lang="is-IS"/>
          </a:p>
          <a:p>
            <a:r>
              <a:rPr lang="is-IS" smtClean="0"/>
              <a:t>Intensive course 1 – designed and planned, “not” funded but possbilities in student mobility – to be discussed on Thursday</a:t>
            </a:r>
          </a:p>
          <a:p>
            <a:endParaRPr lang="is-IS"/>
          </a:p>
          <a:p>
            <a:r>
              <a:rPr lang="is-IS" smtClean="0"/>
              <a:t>Intensive course 2 – drafted, experience with IC1 and funding for 3rd period 2014-15</a:t>
            </a:r>
          </a:p>
          <a:p>
            <a:endParaRPr lang="is-IS"/>
          </a:p>
          <a:p>
            <a:endParaRPr lang="is-I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smtClean="0"/>
              <a:t>Outcome and dissemination</a:t>
            </a:r>
            <a:br>
              <a:rPr lang="is-IS" smtClean="0"/>
            </a:br>
            <a:r>
              <a:rPr lang="is-IS" smtClean="0"/>
              <a:t> Curricular development 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s-IS" smtClean="0"/>
              <a:t>exchange of program designs and future visions of where to head jointly (joint study program) or separately </a:t>
            </a:r>
          </a:p>
          <a:p>
            <a:endParaRPr lang="is-IS" smtClean="0"/>
          </a:p>
          <a:p>
            <a:r>
              <a:rPr lang="is-IS" smtClean="0"/>
              <a:t>prepare students and future career counselors and guidance workers better in their work with adults especially</a:t>
            </a:r>
          </a:p>
          <a:p>
            <a:endParaRPr lang="is-IS" smtClean="0"/>
          </a:p>
          <a:p>
            <a:r>
              <a:rPr lang="is-IS" smtClean="0"/>
              <a:t>Written report, descriptions, history, analysis and integrations – to be discussed Thursday</a:t>
            </a:r>
            <a:endParaRPr lang="is-I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681</Words>
  <Application>Microsoft Office PowerPoint</Application>
  <PresentationFormat>On-screen Show (4:3)</PresentationFormat>
  <Paragraphs>133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VALA – Malmö meeting</vt:lpstr>
      <vt:lpstr>Völuspá  Völva - VALA</vt:lpstr>
      <vt:lpstr>VALA purpose and focus</vt:lpstr>
      <vt:lpstr>Activities 2012-15</vt:lpstr>
      <vt:lpstr>Roles of partners</vt:lpstr>
      <vt:lpstr>Slide 6</vt:lpstr>
      <vt:lpstr>Status of activities</vt:lpstr>
      <vt:lpstr>Status of activities</vt:lpstr>
      <vt:lpstr>Outcome and dissemination  Curricular development </vt:lpstr>
      <vt:lpstr>Outcome and dissemination  Intensive courses</vt:lpstr>
      <vt:lpstr>Reporting and communication</vt:lpstr>
      <vt:lpstr>Funding and spending</vt:lpstr>
      <vt:lpstr>Practical matters</vt:lpstr>
      <vt:lpstr>Sustainability of VALA</vt:lpstr>
      <vt:lpstr>Practical training and learning communities – why?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VALA – Malmö meeting</dc:title>
  <dc:creator>Sif Einarsdóttir</dc:creator>
  <cp:lastModifiedBy>Sif Einarsdóttir</cp:lastModifiedBy>
  <cp:revision>34</cp:revision>
  <dcterms:created xsi:type="dcterms:W3CDTF">2013-10-21T07:35:20Z</dcterms:created>
  <dcterms:modified xsi:type="dcterms:W3CDTF">2013-10-23T08:38:58Z</dcterms:modified>
</cp:coreProperties>
</file>