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C011-E4FA-4E87-8057-7783E953146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474F-8E35-4CA2-BB65-5105EE33ACB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047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AD06-D2F1-4CB2-B492-37BC11406ACB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EE2-33E4-426D-8CC0-6C2EB2F3D87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113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2E0C-15B5-4808-B62E-30FE5C7A8F71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3F96-9654-46AC-BDB4-71E739E6B82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2467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C011-E4FA-4E87-8057-7783E953146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474F-8E35-4CA2-BB65-5105EE33ACB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1096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A1EB-86D7-4479-BC3C-4D05D524806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89B2-181B-4CD3-97DE-6BD5526772C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6882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A4C4-5B23-4E15-A526-07E2AAB61E69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A08A4-F245-4F7E-A4DE-25B1604F9BF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0137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95C7-9CB4-4D27-8182-EC08000F5196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C5BD-E7E7-413A-A704-EB488755EF0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2110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F162-0BF7-4B50-8CDE-3E503D54044C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B625-D0E2-45AE-B170-A57A83720E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3690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DEA9-52A7-4C89-B3E8-73B410D4EFDB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9507E-0DB0-4268-AC52-5E70AD52B8C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76360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58E0-0786-442F-9861-A327EC7CF7DC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700D8-346C-4F80-ACD9-516AD78832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93843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1183-37FD-4DA3-8D83-643AD7F2B029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05EF-1B24-4BD2-BFB5-C6B3953B177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0844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A1EB-86D7-4479-BC3C-4D05D524806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89B2-181B-4CD3-97DE-6BD5526772C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0002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F16C-813D-42BB-838C-CD99CC60D83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790B7-099F-4862-96A3-2C31B8DCB4C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7938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AD06-D2F1-4CB2-B492-37BC11406ACB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EE2-33E4-426D-8CC0-6C2EB2F3D87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5498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2E0C-15B5-4808-B62E-30FE5C7A8F71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3F96-9654-46AC-BDB4-71E739E6B82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41739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C011-E4FA-4E87-8057-7783E9531464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2474F-8E35-4CA2-BB65-5105EE33ACB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48985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A1EB-86D7-4479-BC3C-4D05D524806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589B2-181B-4CD3-97DE-6BD5526772C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81701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A4C4-5B23-4E15-A526-07E2AAB61E69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A08A4-F245-4F7E-A4DE-25B1604F9BF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1428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95C7-9CB4-4D27-8182-EC08000F5196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C5BD-E7E7-413A-A704-EB488755EF0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34255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F162-0BF7-4B50-8CDE-3E503D54044C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B625-D0E2-45AE-B170-A57A83720E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9319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DEA9-52A7-4C89-B3E8-73B410D4EFDB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9507E-0DB0-4268-AC52-5E70AD52B8C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2512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58E0-0786-442F-9861-A327EC7CF7DC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700D8-346C-4F80-ACD9-516AD78832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1541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A4C4-5B23-4E15-A526-07E2AAB61E69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A08A4-F245-4F7E-A4DE-25B1604F9BF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08658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1183-37FD-4DA3-8D83-643AD7F2B029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05EF-1B24-4BD2-BFB5-C6B3953B177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78445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F16C-813D-42BB-838C-CD99CC60D83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790B7-099F-4862-96A3-2C31B8DCB4C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99690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AD06-D2F1-4CB2-B492-37BC11406ACB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04EE2-33E4-426D-8CC0-6C2EB2F3D87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7799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2E0C-15B5-4808-B62E-30FE5C7A8F71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3F96-9654-46AC-BDB4-71E739E6B82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7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95C7-9CB4-4D27-8182-EC08000F5196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C5BD-E7E7-413A-A704-EB488755EF0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3412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F162-0BF7-4B50-8CDE-3E503D54044C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AB625-D0E2-45AE-B170-A57A83720E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4131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DEA9-52A7-4C89-B3E8-73B410D4EFDB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9507E-0DB0-4268-AC52-5E70AD52B8C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1398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58E0-0786-442F-9861-A327EC7CF7DC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700D8-346C-4F80-ACD9-516AD78832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2726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1183-37FD-4DA3-8D83-643AD7F2B029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205EF-1B24-4BD2-BFB5-C6B3953B177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143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F16C-813D-42BB-838C-CD99CC60D83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790B7-099F-4862-96A3-2C31B8DCB4C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2981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7375E"/>
            </a:gs>
            <a:gs pos="50000">
              <a:srgbClr val="C2D1ED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2B697-EFD7-47FE-93BE-44DBBA75BEF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1212F4-9E31-433F-85D3-EDA4B43FBC16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7375E"/>
            </a:gs>
            <a:gs pos="50000">
              <a:srgbClr val="C2D1ED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2B697-EFD7-47FE-93BE-44DBBA75BEF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1212F4-9E31-433F-85D3-EDA4B43FBC16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1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7375E"/>
            </a:gs>
            <a:gs pos="50000">
              <a:srgbClr val="C2D1ED"/>
            </a:gs>
            <a:gs pos="100000">
              <a:srgbClr val="E1E8F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2B697-EFD7-47FE-93BE-44DBBA75BEF8}" type="datetimeFigureOut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12.10.2016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1212F4-9E31-433F-85D3-EDA4B43FBC16}" type="slidenum">
              <a:rPr lang="fi-FI" altLang="fi-FI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 altLang="fi-FI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9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Eurooppaoikeus</a:t>
            </a:r>
          </a:p>
        </p:txBody>
      </p:sp>
      <p:sp>
        <p:nvSpPr>
          <p:cNvPr id="717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mtClean="0"/>
              <a:t>Lue teksti s.57 ja vastaa kysymykseen Eurooppaoikeus – mitä se on?</a:t>
            </a:r>
          </a:p>
        </p:txBody>
      </p:sp>
    </p:spTree>
    <p:extLst>
      <p:ext uri="{BB962C8B-B14F-4D97-AF65-F5344CB8AC3E}">
        <p14:creationId xmlns:p14="http://schemas.microsoft.com/office/powerpoint/2010/main" val="6371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Finanssikriisistä velkakriisiin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Lue s.61-63</a:t>
            </a:r>
          </a:p>
          <a:p>
            <a:pPr lvl="1"/>
            <a:r>
              <a:rPr lang="fi-FI" dirty="0" smtClean="0"/>
              <a:t>Miksi Kreikka vajosi velkakriisiin?</a:t>
            </a:r>
          </a:p>
          <a:p>
            <a:pPr lvl="1"/>
            <a:r>
              <a:rPr lang="fi-FI" dirty="0" smtClean="0"/>
              <a:t>Miksi Euroopan unionin maat lainasivat Kreikalle lisä rahaa?</a:t>
            </a:r>
          </a:p>
          <a:p>
            <a:pPr lvl="1"/>
            <a:r>
              <a:rPr lang="fi-FI" dirty="0" smtClean="0"/>
              <a:t>Mitkä kaikki Euroopan maat tarvitsivat EU:n tukitoimia?</a:t>
            </a:r>
          </a:p>
          <a:p>
            <a:pPr lvl="1"/>
            <a:r>
              <a:rPr lang="fi-FI" dirty="0" smtClean="0"/>
              <a:t>Millaisia seurauksia velkakriisillä on ollut Euroopan unionissa?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41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>
                <a:latin typeface="Engravers MT" pitchFamily="18" charset="0"/>
              </a:rPr>
              <a:t>Euromaiden valtionvelka</a:t>
            </a:r>
            <a:endParaRPr lang="fi-FI" dirty="0">
              <a:latin typeface="Engravers MT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Lähes kaikki Euromaat ottivat 2000-luvulla velkaa enemmän kuin </a:t>
            </a:r>
            <a:r>
              <a:rPr lang="fi-FI" dirty="0" err="1" smtClean="0"/>
              <a:t>EMU:n</a:t>
            </a:r>
            <a:r>
              <a:rPr lang="fi-FI" dirty="0" smtClean="0"/>
              <a:t> säännöt sallivat</a:t>
            </a:r>
          </a:p>
          <a:p>
            <a:r>
              <a:rPr lang="fi-FI" dirty="0" smtClean="0"/>
              <a:t>EMU ei kuitenkaan rangaissut ylityksistä</a:t>
            </a:r>
          </a:p>
          <a:p>
            <a:r>
              <a:rPr lang="fi-FI" dirty="0" smtClean="0"/>
              <a:t>Valtiot olivat haluttomia tekemään leikkauksia</a:t>
            </a:r>
          </a:p>
          <a:p>
            <a:r>
              <a:rPr lang="fi-FI" dirty="0" smtClean="0"/>
              <a:t>Finanssikriisin myötä valtioiden velkaantuminen kiihtyi äärimmilleen</a:t>
            </a:r>
          </a:p>
          <a:p>
            <a:r>
              <a:rPr lang="fi-FI" dirty="0" smtClean="0"/>
              <a:t>Pahiten velkaantuneet valtiot (esim. Kreikka, Portugali, Espanja ja Irlanti) ajautuivat pahoihin vaikeuksiin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50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Engravers MT" pitchFamily="18" charset="0"/>
              </a:rPr>
              <a:t>Vaikutukset</a:t>
            </a:r>
            <a:endParaRPr lang="fi-FI" dirty="0">
              <a:latin typeface="Engravers MT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000" dirty="0" smtClean="0"/>
              <a:t>Pelko, että Euroopan rahoitusjärjestelmä (pankit) romahtaa -&gt; johtaisi taantumaan tai lamaan</a:t>
            </a:r>
          </a:p>
          <a:p>
            <a:r>
              <a:rPr lang="fi-FI" sz="3000" dirty="0" smtClean="0"/>
              <a:t>Huolena myös, etteivät sijoittajat enää sijoita Eurooppaan -&gt; hidastuva talouskasvu</a:t>
            </a:r>
          </a:p>
          <a:p>
            <a:r>
              <a:rPr lang="fi-FI" sz="3000" dirty="0" smtClean="0"/>
              <a:t>EVM (= Euroopan vakausmekanismi) perustettiin ylivelkaantuneiden maiden auttamiseksi -&gt; se takaa ongelmamaiden lainoja tai lainaa niille suoraan rahaa</a:t>
            </a:r>
          </a:p>
          <a:p>
            <a:r>
              <a:rPr lang="fi-FI" sz="3000" dirty="0" smtClean="0"/>
              <a:t>Herättänyt kiivasta keskustelua – onko oikein?</a:t>
            </a:r>
          </a:p>
          <a:p>
            <a:endParaRPr lang="fi-FI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Euroopan sisämarkkinat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EU:n sisällä vapaat kilpailumarkkinat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i-FI" dirty="0" smtClean="0"/>
              <a:t>Kartellit kiellettyjä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i-FI" dirty="0" smtClean="0"/>
              <a:t>Mikään yritys ei saa nousta määräävään kilpailuasemaan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i-FI" dirty="0" smtClean="0"/>
              <a:t>Suurten yritysfuusioiden saatava komission siunaus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i-FI" dirty="0" smtClean="0"/>
              <a:t>Tuotanto- ja vientituet kiellettyjä (mm. maatalous)</a:t>
            </a:r>
          </a:p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Tuotevalikoiman monipuolistuminen ja hinnat kurissa</a:t>
            </a:r>
          </a:p>
          <a:p>
            <a:pPr fontAlgn="auto">
              <a:spcAft>
                <a:spcPts val="0"/>
              </a:spcAft>
              <a:defRPr/>
            </a:pPr>
            <a:r>
              <a:rPr lang="fi-FI" dirty="0" smtClean="0"/>
              <a:t>Lue s.60 teksti. Mitä huonoja puolia EU:n sisämarkkinoilla voi olla?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6768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6825" cy="1143000"/>
          </a:xfrm>
        </p:spPr>
        <p:txBody>
          <a:bodyPr/>
          <a:lstStyle/>
          <a:p>
            <a:r>
              <a:rPr lang="fi-FI" altLang="fi-FI" smtClean="0"/>
              <a:t>EMU</a:t>
            </a:r>
          </a:p>
        </p:txBody>
      </p:sp>
      <p:sp>
        <p:nvSpPr>
          <p:cNvPr id="921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 err="1" smtClean="0"/>
              <a:t>European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Monetary</a:t>
            </a:r>
            <a:r>
              <a:rPr lang="fi-FI" altLang="fi-FI" dirty="0" smtClean="0"/>
              <a:t> Union</a:t>
            </a:r>
          </a:p>
          <a:p>
            <a:r>
              <a:rPr lang="fi-FI" altLang="fi-FI" dirty="0" smtClean="0"/>
              <a:t>Perustettu 1998 </a:t>
            </a:r>
          </a:p>
          <a:p>
            <a:pPr lvl="1"/>
            <a:r>
              <a:rPr lang="fi-FI" altLang="fi-FI" dirty="0" smtClean="0"/>
              <a:t>EKP – Euroopan keskuspankki</a:t>
            </a:r>
          </a:p>
          <a:p>
            <a:pPr lvl="2"/>
            <a:r>
              <a:rPr lang="fi-FI" altLang="fi-FI" dirty="0" smtClean="0"/>
              <a:t>Rahapolitiikka, korot</a:t>
            </a:r>
            <a:endParaRPr lang="fi-FI" altLang="fi-FI" dirty="0" smtClean="0"/>
          </a:p>
          <a:p>
            <a:pPr lvl="1"/>
            <a:r>
              <a:rPr lang="fi-FI" altLang="fi-FI" dirty="0" smtClean="0"/>
              <a:t>Yhteinen valuutta euro 2002</a:t>
            </a:r>
          </a:p>
          <a:p>
            <a:pPr lvl="1"/>
            <a:r>
              <a:rPr lang="fi-FI" altLang="fi-FI" dirty="0" smtClean="0"/>
              <a:t>Kansallinen devalvaatio ja revalvaatio mahdotonta</a:t>
            </a:r>
          </a:p>
          <a:p>
            <a:pPr lvl="1"/>
            <a:r>
              <a:rPr lang="fi-FI" altLang="fi-FI" dirty="0" smtClean="0"/>
              <a:t>Vakaus- ja kasvusopimus</a:t>
            </a:r>
          </a:p>
          <a:p>
            <a:pPr lvl="2"/>
            <a:r>
              <a:rPr lang="fi-FI" altLang="fi-FI" dirty="0" smtClean="0"/>
              <a:t>Tiukka budjettikuri, liika velkaantuminen </a:t>
            </a:r>
            <a:r>
              <a:rPr lang="fi-FI" altLang="fi-FI" dirty="0" smtClean="0"/>
              <a:t>kielletty</a:t>
            </a:r>
            <a:endParaRPr lang="fi-FI" altLang="fi-FI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0"/>
            <a:ext cx="36718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Finanssikriisistä velkakriisiin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Vuonna 2006 Yhdysvaltojen asuntomarkkinoiden kupla puhkesi</a:t>
            </a:r>
          </a:p>
          <a:p>
            <a:pPr lvl="1"/>
            <a:r>
              <a:rPr lang="fi-FI" dirty="0" smtClean="0"/>
              <a:t>Asuntolainaa oli myönnetty heppoisin perustein</a:t>
            </a:r>
          </a:p>
          <a:p>
            <a:pPr lvl="1"/>
            <a:r>
              <a:rPr lang="fi-FI" dirty="0" smtClean="0"/>
              <a:t>Korot saattoivat nousta jopa 20-25%</a:t>
            </a:r>
          </a:p>
          <a:p>
            <a:pPr lvl="1"/>
            <a:r>
              <a:rPr lang="fi-FI" dirty="0" smtClean="0"/>
              <a:t>Asunnoilla keinottelu hinnan nousun toivossa</a:t>
            </a:r>
          </a:p>
          <a:p>
            <a:pPr lvl="1"/>
            <a:r>
              <a:rPr lang="fi-FI" dirty="0" smtClean="0"/>
              <a:t>Kuplan puhjettua epätoivoiset ihmiset joutuvat myymään asuntonsa, inhimillinen kriisi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94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61964" y="908720"/>
            <a:ext cx="670019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7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Finanssikriisistä velkakriisiin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Arvottomia lainapapereita löydetään pankeilta ja vakuutusyhtiöiltä ympäri maailmaa ja kriisi syvenee</a:t>
            </a:r>
          </a:p>
          <a:p>
            <a:pPr lvl="1"/>
            <a:r>
              <a:rPr lang="fi-FI" dirty="0" smtClean="0"/>
              <a:t>Pankit eivät enää luota toisiinsa</a:t>
            </a:r>
          </a:p>
          <a:p>
            <a:pPr lvl="1"/>
            <a:r>
              <a:rPr lang="fi-FI" dirty="0" smtClean="0"/>
              <a:t>Kuluttajat eivät enää luota pankkeihin</a:t>
            </a:r>
          </a:p>
          <a:p>
            <a:pPr lvl="1"/>
            <a:r>
              <a:rPr lang="fi-FI" dirty="0" smtClean="0"/>
              <a:t>Kenellä on ”musta </a:t>
            </a:r>
            <a:r>
              <a:rPr lang="fi-FI" dirty="0" err="1" smtClean="0"/>
              <a:t>pekka</a:t>
            </a:r>
            <a:r>
              <a:rPr lang="fi-FI" dirty="0" smtClean="0"/>
              <a:t>”?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9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Finanssikriisistä velkakriisiin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Syksyllä 2008 luottamuspula johtaa lainarahan loppumiseen ja kriisi kiihtyy</a:t>
            </a:r>
          </a:p>
          <a:p>
            <a:pPr lvl="1"/>
            <a:r>
              <a:rPr lang="fi-FI" dirty="0" smtClean="0"/>
              <a:t>Lehman Brothers ajautuu konkurssiin</a:t>
            </a:r>
          </a:p>
          <a:p>
            <a:pPr lvl="1"/>
            <a:r>
              <a:rPr lang="fi-FI" dirty="0" smtClean="0"/>
              <a:t>AIG – vakuutus- ja rahoitusyhtiö, maailman 18. suurin yritys – on romahtamaisillaan</a:t>
            </a:r>
          </a:p>
          <a:p>
            <a:pPr lvl="1"/>
            <a:r>
              <a:rPr lang="fi-FI" dirty="0" smtClean="0"/>
              <a:t>Yleinen paniikki Wall </a:t>
            </a:r>
            <a:r>
              <a:rPr lang="fi-FI" dirty="0" err="1" smtClean="0"/>
              <a:t>Streetillä</a:t>
            </a:r>
            <a:r>
              <a:rPr lang="fi-FI" dirty="0" smtClean="0"/>
              <a:t>: Romahtaako pankkijärjestelmä?</a:t>
            </a:r>
          </a:p>
          <a:p>
            <a:r>
              <a:rPr lang="fi-FI" dirty="0" err="1" smtClean="0"/>
              <a:t>Too</a:t>
            </a:r>
            <a:r>
              <a:rPr lang="fi-FI" dirty="0" smtClean="0"/>
              <a:t> </a:t>
            </a:r>
            <a:r>
              <a:rPr lang="fi-FI" dirty="0" err="1" smtClean="0"/>
              <a:t>big</a:t>
            </a:r>
            <a:r>
              <a:rPr lang="fi-FI" dirty="0" smtClean="0"/>
              <a:t> to </a:t>
            </a:r>
            <a:r>
              <a:rPr lang="fi-FI" dirty="0" err="1" smtClean="0"/>
              <a:t>fail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4804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4" y="475913"/>
            <a:ext cx="8003823" cy="59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Finanssikriisistä velkakriisiin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Yhdysvaltojen finanssikriisi heijastui koko maailmaan</a:t>
            </a:r>
          </a:p>
          <a:p>
            <a:pPr lvl="1"/>
            <a:r>
              <a:rPr lang="fi-FI" dirty="0" smtClean="0"/>
              <a:t>Pankkien kansainväliset rahoitusmarkkinat</a:t>
            </a:r>
          </a:p>
          <a:p>
            <a:pPr lvl="1"/>
            <a:r>
              <a:rPr lang="fi-FI" dirty="0" smtClean="0"/>
              <a:t>Arvottomia lainapapereita oli ajautunut maailman joka kolkkaan</a:t>
            </a:r>
          </a:p>
          <a:p>
            <a:r>
              <a:rPr lang="fi-FI" dirty="0" smtClean="0"/>
              <a:t>Myös muiden valtioiden pankit olivat kovilla</a:t>
            </a:r>
          </a:p>
          <a:p>
            <a:pPr lvl="1"/>
            <a:r>
              <a:rPr lang="fi-FI" dirty="0" smtClean="0"/>
              <a:t>2010 velkakriisi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24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351</Words>
  <Application>Microsoft Office PowerPoint</Application>
  <PresentationFormat>Näytössä katseltava diaesitys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1_Office-teema</vt:lpstr>
      <vt:lpstr>Office-teema</vt:lpstr>
      <vt:lpstr>2_Office-teema</vt:lpstr>
      <vt:lpstr>Eurooppaoikeus</vt:lpstr>
      <vt:lpstr>Euroopan sisämarkkinat</vt:lpstr>
      <vt:lpstr>EMU</vt:lpstr>
      <vt:lpstr>Finanssikriisistä velkakriisiin</vt:lpstr>
      <vt:lpstr>PowerPoint-esitys</vt:lpstr>
      <vt:lpstr>Finanssikriisistä velkakriisiin</vt:lpstr>
      <vt:lpstr>Finanssikriisistä velkakriisiin</vt:lpstr>
      <vt:lpstr>PowerPoint-esitys</vt:lpstr>
      <vt:lpstr>Finanssikriisistä velkakriisiin</vt:lpstr>
      <vt:lpstr>Finanssikriisistä velkakriisiin</vt:lpstr>
      <vt:lpstr>Euromaiden valtionvelka</vt:lpstr>
      <vt:lpstr>Vaikutukset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Eurooppaoikeus</dc:title>
  <dc:creator>JAAKKO RANTALA</dc:creator>
  <cp:lastModifiedBy>tietohallinto</cp:lastModifiedBy>
  <cp:revision>6</cp:revision>
  <dcterms:created xsi:type="dcterms:W3CDTF">2016-10-12T06:10:25Z</dcterms:created>
  <dcterms:modified xsi:type="dcterms:W3CDTF">2016-10-12T11:13:53Z</dcterms:modified>
</cp:coreProperties>
</file>