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Normaali tyyli 2 - Korostu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Vaalea tyyli 2 - Korostus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E47E-8450-4BB0-8A9E-16DEC0AF1FF1}" type="datetimeFigureOut">
              <a:rPr lang="fi-FI" smtClean="0"/>
              <a:t>31.7.2015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F457-9CF8-4D2B-AA63-0876CCF8E0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0610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E47E-8450-4BB0-8A9E-16DEC0AF1FF1}" type="datetimeFigureOut">
              <a:rPr lang="fi-FI" smtClean="0"/>
              <a:t>31.7.2015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F457-9CF8-4D2B-AA63-0876CCF8E0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7485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E47E-8450-4BB0-8A9E-16DEC0AF1FF1}" type="datetimeFigureOut">
              <a:rPr lang="fi-FI" smtClean="0"/>
              <a:t>31.7.2015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F457-9CF8-4D2B-AA63-0876CCF8E0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40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E47E-8450-4BB0-8A9E-16DEC0AF1FF1}" type="datetimeFigureOut">
              <a:rPr lang="fi-FI" smtClean="0"/>
              <a:t>31.7.2015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F457-9CF8-4D2B-AA63-0876CCF8E0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9487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E47E-8450-4BB0-8A9E-16DEC0AF1FF1}" type="datetimeFigureOut">
              <a:rPr lang="fi-FI" smtClean="0"/>
              <a:t>31.7.2015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F457-9CF8-4D2B-AA63-0876CCF8E0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6452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E47E-8450-4BB0-8A9E-16DEC0AF1FF1}" type="datetimeFigureOut">
              <a:rPr lang="fi-FI" smtClean="0"/>
              <a:t>31.7.2015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F457-9CF8-4D2B-AA63-0876CCF8E0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4278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E47E-8450-4BB0-8A9E-16DEC0AF1FF1}" type="datetimeFigureOut">
              <a:rPr lang="fi-FI" smtClean="0"/>
              <a:t>31.7.2015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F457-9CF8-4D2B-AA63-0876CCF8E0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7022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E47E-8450-4BB0-8A9E-16DEC0AF1FF1}" type="datetimeFigureOut">
              <a:rPr lang="fi-FI" smtClean="0"/>
              <a:t>31.7.2015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F457-9CF8-4D2B-AA63-0876CCF8E0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1335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E47E-8450-4BB0-8A9E-16DEC0AF1FF1}" type="datetimeFigureOut">
              <a:rPr lang="fi-FI" smtClean="0"/>
              <a:t>31.7.2015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F457-9CF8-4D2B-AA63-0876CCF8E0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006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E47E-8450-4BB0-8A9E-16DEC0AF1FF1}" type="datetimeFigureOut">
              <a:rPr lang="fi-FI" smtClean="0"/>
              <a:t>31.7.2015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F457-9CF8-4D2B-AA63-0876CCF8E0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412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E47E-8450-4BB0-8A9E-16DEC0AF1FF1}" type="datetimeFigureOut">
              <a:rPr lang="fi-FI" smtClean="0"/>
              <a:t>31.7.2015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F457-9CF8-4D2B-AA63-0876CCF8E0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9111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CE47E-8450-4BB0-8A9E-16DEC0AF1FF1}" type="datetimeFigureOut">
              <a:rPr lang="fi-FI" smtClean="0"/>
              <a:t>31.7.2015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5F457-9CF8-4D2B-AA63-0876CCF8E0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4832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Verbien preesenstaivutus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640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Eriävät yhdysverbit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Eriävillä yhdysverbeillä on etuliite ja verbiosa. Verbiosa taipuu persoonissa ja etuliite laitetaan lauseen loppuun. Esim. </a:t>
            </a:r>
            <a:r>
              <a:rPr lang="fi-FI" dirty="0" err="1" smtClean="0"/>
              <a:t>an/rufen</a:t>
            </a:r>
            <a:r>
              <a:rPr lang="fi-FI" dirty="0" smtClean="0"/>
              <a:t> = soittaa puhelimella: </a:t>
            </a:r>
            <a:r>
              <a:rPr lang="fi-FI" i="1" dirty="0" err="1" smtClean="0"/>
              <a:t>Ich</a:t>
            </a:r>
            <a:r>
              <a:rPr lang="fi-FI" i="1" dirty="0" smtClean="0"/>
              <a:t> </a:t>
            </a:r>
            <a:r>
              <a:rPr lang="fi-FI" i="1" dirty="0" err="1" smtClean="0">
                <a:solidFill>
                  <a:srgbClr val="FF0000"/>
                </a:solidFill>
              </a:rPr>
              <a:t>rufe</a:t>
            </a:r>
            <a:r>
              <a:rPr lang="fi-FI" i="1" dirty="0" smtClean="0"/>
              <a:t> </a:t>
            </a:r>
            <a:r>
              <a:rPr lang="fi-FI" i="1" dirty="0" err="1" smtClean="0"/>
              <a:t>dich</a:t>
            </a:r>
            <a:r>
              <a:rPr lang="fi-FI" i="1" dirty="0" smtClean="0"/>
              <a:t> </a:t>
            </a:r>
            <a:r>
              <a:rPr lang="fi-FI" i="1" dirty="0" err="1" smtClean="0"/>
              <a:t>heute</a:t>
            </a:r>
            <a:r>
              <a:rPr lang="fi-FI" i="1" dirty="0" smtClean="0"/>
              <a:t> </a:t>
            </a:r>
            <a:r>
              <a:rPr lang="fi-FI" i="1" dirty="0" err="1" smtClean="0"/>
              <a:t>Abend</a:t>
            </a:r>
            <a:r>
              <a:rPr lang="fi-FI" i="1" dirty="0" smtClean="0"/>
              <a:t> </a:t>
            </a:r>
            <a:r>
              <a:rPr lang="fi-FI" i="1" dirty="0" smtClean="0">
                <a:solidFill>
                  <a:srgbClr val="FF0000"/>
                </a:solidFill>
              </a:rPr>
              <a:t>an</a:t>
            </a:r>
            <a:r>
              <a:rPr lang="fi-FI" i="1" dirty="0" smtClean="0"/>
              <a:t>.</a:t>
            </a:r>
            <a:endParaRPr lang="fi-FI" dirty="0" smtClean="0"/>
          </a:p>
          <a:p>
            <a:pPr marL="0" indent="0">
              <a:buNone/>
            </a:pPr>
            <a:r>
              <a:rPr lang="fi-FI" dirty="0" err="1"/>
              <a:t>i</a:t>
            </a:r>
            <a:r>
              <a:rPr lang="fi-FI" dirty="0" err="1" smtClean="0"/>
              <a:t>ch</a:t>
            </a:r>
            <a:r>
              <a:rPr lang="fi-FI" dirty="0" smtClean="0"/>
              <a:t> </a:t>
            </a:r>
            <a:r>
              <a:rPr lang="fi-FI" dirty="0" err="1" smtClean="0"/>
              <a:t>ruf</a:t>
            </a:r>
            <a:r>
              <a:rPr lang="fi-FI" dirty="0" err="1" smtClean="0">
                <a:solidFill>
                  <a:srgbClr val="FF0000"/>
                </a:solidFill>
              </a:rPr>
              <a:t>e</a:t>
            </a:r>
            <a:r>
              <a:rPr lang="fi-FI" dirty="0" smtClean="0"/>
              <a:t> .. an</a:t>
            </a:r>
          </a:p>
          <a:p>
            <a:pPr marL="0" indent="0">
              <a:buNone/>
            </a:pPr>
            <a:r>
              <a:rPr lang="fi-FI" dirty="0"/>
              <a:t>d</a:t>
            </a:r>
            <a:r>
              <a:rPr lang="fi-FI" dirty="0" smtClean="0"/>
              <a:t>u </a:t>
            </a:r>
            <a:r>
              <a:rPr lang="fi-FI" dirty="0" err="1" smtClean="0"/>
              <a:t>ruf</a:t>
            </a:r>
            <a:r>
              <a:rPr lang="fi-FI" dirty="0" err="1" smtClean="0">
                <a:solidFill>
                  <a:srgbClr val="FF0000"/>
                </a:solidFill>
              </a:rPr>
              <a:t>st</a:t>
            </a:r>
            <a:r>
              <a:rPr lang="fi-FI" dirty="0" smtClean="0"/>
              <a:t> .. an</a:t>
            </a:r>
          </a:p>
          <a:p>
            <a:pPr marL="0" indent="0">
              <a:buNone/>
            </a:pPr>
            <a:r>
              <a:rPr lang="fi-FI" dirty="0" err="1" smtClean="0"/>
              <a:t>er/sie/es</a:t>
            </a:r>
            <a:r>
              <a:rPr lang="fi-FI" dirty="0" smtClean="0"/>
              <a:t> </a:t>
            </a:r>
            <a:r>
              <a:rPr lang="fi-FI" dirty="0" err="1" smtClean="0"/>
              <a:t>ruf</a:t>
            </a:r>
            <a:r>
              <a:rPr lang="fi-FI" dirty="0" err="1" smtClean="0">
                <a:solidFill>
                  <a:srgbClr val="FF0000"/>
                </a:solidFill>
              </a:rPr>
              <a:t>t</a:t>
            </a:r>
            <a:r>
              <a:rPr lang="fi-FI" dirty="0" smtClean="0"/>
              <a:t> ..an</a:t>
            </a:r>
          </a:p>
          <a:p>
            <a:pPr marL="0" indent="0">
              <a:buNone/>
            </a:pPr>
            <a:r>
              <a:rPr lang="fi-FI" dirty="0" err="1"/>
              <a:t>w</a:t>
            </a:r>
            <a:r>
              <a:rPr lang="fi-FI" dirty="0" err="1" smtClean="0"/>
              <a:t>ir</a:t>
            </a:r>
            <a:r>
              <a:rPr lang="fi-FI" dirty="0" smtClean="0"/>
              <a:t> </a:t>
            </a:r>
            <a:r>
              <a:rPr lang="fi-FI" dirty="0" err="1" smtClean="0"/>
              <a:t>ruf</a:t>
            </a:r>
            <a:r>
              <a:rPr lang="fi-FI" dirty="0" err="1" smtClean="0">
                <a:solidFill>
                  <a:srgbClr val="FF0000"/>
                </a:solidFill>
              </a:rPr>
              <a:t>en</a:t>
            </a:r>
            <a:r>
              <a:rPr lang="fi-FI" dirty="0" smtClean="0"/>
              <a:t> .. an</a:t>
            </a:r>
          </a:p>
          <a:p>
            <a:pPr marL="0" indent="0">
              <a:buNone/>
            </a:pPr>
            <a:r>
              <a:rPr lang="fi-FI" dirty="0" err="1"/>
              <a:t>i</a:t>
            </a:r>
            <a:r>
              <a:rPr lang="fi-FI" dirty="0" err="1" smtClean="0"/>
              <a:t>hr</a:t>
            </a:r>
            <a:r>
              <a:rPr lang="fi-FI" dirty="0" smtClean="0"/>
              <a:t> </a:t>
            </a:r>
            <a:r>
              <a:rPr lang="fi-FI" dirty="0" err="1" smtClean="0"/>
              <a:t>ruf</a:t>
            </a:r>
            <a:r>
              <a:rPr lang="fi-FI" dirty="0" err="1" smtClean="0">
                <a:solidFill>
                  <a:srgbClr val="FF0000"/>
                </a:solidFill>
              </a:rPr>
              <a:t>t</a:t>
            </a:r>
            <a:r>
              <a:rPr lang="fi-FI" dirty="0" smtClean="0"/>
              <a:t> .. an</a:t>
            </a:r>
          </a:p>
          <a:p>
            <a:pPr marL="0" indent="0">
              <a:buNone/>
            </a:pPr>
            <a:r>
              <a:rPr lang="fi-FI" dirty="0" err="1"/>
              <a:t>s</a:t>
            </a:r>
            <a:r>
              <a:rPr lang="fi-FI" dirty="0" err="1" smtClean="0"/>
              <a:t>ie/Sie</a:t>
            </a:r>
            <a:r>
              <a:rPr lang="fi-FI" dirty="0" smtClean="0"/>
              <a:t> </a:t>
            </a:r>
            <a:r>
              <a:rPr lang="fi-FI" dirty="0" err="1" smtClean="0"/>
              <a:t>ruf</a:t>
            </a:r>
            <a:r>
              <a:rPr lang="fi-FI" dirty="0" err="1" smtClean="0">
                <a:solidFill>
                  <a:srgbClr val="FF0000"/>
                </a:solidFill>
              </a:rPr>
              <a:t>en</a:t>
            </a:r>
            <a:r>
              <a:rPr lang="fi-FI" dirty="0" smtClean="0"/>
              <a:t> .. 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86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Säännölliset verbit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Saksan verbit taipuvat persoonissa. Persoonapääte lisätään verbin vartaloon. Verbin vartalon saat, kun otat verbistä pois –en päätteen, esim. </a:t>
            </a:r>
            <a:r>
              <a:rPr lang="fi-FI" dirty="0" err="1" smtClean="0"/>
              <a:t>kommen</a:t>
            </a:r>
            <a:r>
              <a:rPr lang="fi-FI" dirty="0" smtClean="0"/>
              <a:t>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err="1" smtClean="0">
                <a:sym typeface="Wingdings" panose="05000000000000000000" pitchFamily="2" charset="2"/>
              </a:rPr>
              <a:t>komm</a:t>
            </a:r>
            <a:endParaRPr lang="fi-FI" dirty="0" smtClean="0">
              <a:sym typeface="Wingdings" panose="05000000000000000000" pitchFamily="2" charset="2"/>
            </a:endParaRPr>
          </a:p>
          <a:p>
            <a:r>
              <a:rPr lang="fi-FI" dirty="0" smtClean="0"/>
              <a:t>Persoonapäätteet ovat E/ES/T/EN/T/EN: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err="1"/>
              <a:t>i</a:t>
            </a:r>
            <a:r>
              <a:rPr lang="fi-FI" dirty="0" err="1" smtClean="0"/>
              <a:t>ch</a:t>
            </a:r>
            <a:r>
              <a:rPr lang="fi-FI" dirty="0" smtClean="0"/>
              <a:t> </a:t>
            </a:r>
            <a:r>
              <a:rPr lang="fi-FI" dirty="0" err="1" smtClean="0"/>
              <a:t>komm</a:t>
            </a:r>
            <a:r>
              <a:rPr lang="fi-FI" dirty="0" err="1" smtClean="0">
                <a:solidFill>
                  <a:srgbClr val="FF0000"/>
                </a:solidFill>
              </a:rPr>
              <a:t>e</a:t>
            </a:r>
            <a:r>
              <a:rPr lang="fi-FI" dirty="0" smtClean="0"/>
              <a:t>			</a:t>
            </a:r>
          </a:p>
          <a:p>
            <a:pPr marL="0" indent="0">
              <a:buNone/>
            </a:pPr>
            <a:r>
              <a:rPr lang="fi-FI" dirty="0" smtClean="0"/>
              <a:t>du </a:t>
            </a:r>
            <a:r>
              <a:rPr lang="fi-FI" dirty="0" err="1" smtClean="0"/>
              <a:t>komm</a:t>
            </a:r>
            <a:r>
              <a:rPr lang="fi-FI" dirty="0" err="1" smtClean="0">
                <a:solidFill>
                  <a:srgbClr val="FF0000"/>
                </a:solidFill>
              </a:rPr>
              <a:t>st</a:t>
            </a:r>
            <a:r>
              <a:rPr lang="fi-FI" dirty="0" smtClean="0"/>
              <a:t>		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err="1"/>
              <a:t>e</a:t>
            </a:r>
            <a:r>
              <a:rPr lang="fi-FI" dirty="0" err="1" smtClean="0"/>
              <a:t>r/sie/es</a:t>
            </a:r>
            <a:r>
              <a:rPr lang="fi-FI" dirty="0" smtClean="0"/>
              <a:t> </a:t>
            </a:r>
            <a:r>
              <a:rPr lang="fi-FI" dirty="0" err="1" smtClean="0"/>
              <a:t>komm</a:t>
            </a:r>
            <a:r>
              <a:rPr lang="fi-FI" dirty="0" err="1" smtClean="0">
                <a:solidFill>
                  <a:srgbClr val="FF0000"/>
                </a:solidFill>
              </a:rPr>
              <a:t>t</a:t>
            </a:r>
            <a:r>
              <a:rPr lang="fi-FI" dirty="0" smtClean="0"/>
              <a:t>	</a:t>
            </a:r>
          </a:p>
          <a:p>
            <a:pPr marL="0" indent="0">
              <a:buNone/>
            </a:pPr>
            <a:r>
              <a:rPr lang="fi-FI" dirty="0" err="1"/>
              <a:t>wir</a:t>
            </a:r>
            <a:r>
              <a:rPr lang="fi-FI" dirty="0"/>
              <a:t> </a:t>
            </a:r>
            <a:r>
              <a:rPr lang="fi-FI" dirty="0" err="1" smtClean="0"/>
              <a:t>komm</a:t>
            </a:r>
            <a:r>
              <a:rPr lang="fi-FI" dirty="0" err="1" smtClean="0">
                <a:solidFill>
                  <a:srgbClr val="FF0000"/>
                </a:solidFill>
              </a:rPr>
              <a:t>en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err="1"/>
              <a:t>ihr</a:t>
            </a:r>
            <a:r>
              <a:rPr lang="fi-FI" dirty="0"/>
              <a:t> </a:t>
            </a:r>
            <a:r>
              <a:rPr lang="fi-FI" dirty="0" err="1" smtClean="0"/>
              <a:t>komm</a:t>
            </a:r>
            <a:r>
              <a:rPr lang="fi-FI" dirty="0" err="1" smtClean="0">
                <a:solidFill>
                  <a:srgbClr val="FF0000"/>
                </a:solidFill>
              </a:rPr>
              <a:t>t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err="1"/>
              <a:t>sie/Sie</a:t>
            </a:r>
            <a:r>
              <a:rPr lang="fi-FI" dirty="0"/>
              <a:t> </a:t>
            </a:r>
            <a:r>
              <a:rPr lang="fi-FI" dirty="0" err="1" smtClean="0"/>
              <a:t>komm</a:t>
            </a:r>
            <a:r>
              <a:rPr lang="fi-FI" dirty="0" err="1" smtClean="0">
                <a:solidFill>
                  <a:srgbClr val="FF0000"/>
                </a:solidFill>
              </a:rPr>
              <a:t>en</a:t>
            </a:r>
            <a:endParaRPr lang="fi-FI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smtClean="0"/>
              <a:t>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063615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Taivuta persoonissa verbi  </a:t>
            </a:r>
            <a:r>
              <a:rPr lang="fi-FI" dirty="0" err="1" smtClean="0"/>
              <a:t>wohn/en</a:t>
            </a:r>
            <a:r>
              <a:rPr lang="fi-FI" dirty="0" smtClean="0"/>
              <a:t> (asua)</a:t>
            </a:r>
          </a:p>
          <a:p>
            <a:pPr marL="0" indent="0">
              <a:buNone/>
            </a:pPr>
            <a:r>
              <a:rPr lang="fi-FI" sz="3800" dirty="0"/>
              <a:t>	</a:t>
            </a:r>
            <a:r>
              <a:rPr lang="fi-FI" sz="3800" dirty="0" smtClean="0"/>
              <a:t>	</a:t>
            </a:r>
            <a:r>
              <a:rPr lang="fi-FI" sz="5100" dirty="0" smtClean="0"/>
              <a:t>		</a:t>
            </a:r>
            <a:endParaRPr lang="fi-FI" sz="3800" u="sng" dirty="0" smtClean="0"/>
          </a:p>
          <a:p>
            <a:pPr marL="0" indent="0">
              <a:buNone/>
            </a:pPr>
            <a:r>
              <a:rPr lang="fi-FI" sz="4600" dirty="0" err="1"/>
              <a:t>i</a:t>
            </a:r>
            <a:r>
              <a:rPr lang="fi-FI" sz="4600" dirty="0" err="1" smtClean="0"/>
              <a:t>ch</a:t>
            </a:r>
            <a:r>
              <a:rPr lang="fi-FI" sz="4600" dirty="0" smtClean="0"/>
              <a:t>		</a:t>
            </a:r>
            <a:r>
              <a:rPr lang="fi-FI" sz="4600" dirty="0" err="1" smtClean="0"/>
              <a:t>wohn</a:t>
            </a:r>
            <a:r>
              <a:rPr lang="fi-FI" sz="4600" dirty="0" err="1" smtClean="0">
                <a:solidFill>
                  <a:srgbClr val="FF0000"/>
                </a:solidFill>
              </a:rPr>
              <a:t>e</a:t>
            </a:r>
            <a:r>
              <a:rPr lang="fi-FI" sz="4600" dirty="0" smtClean="0"/>
              <a:t>			</a:t>
            </a:r>
          </a:p>
          <a:p>
            <a:pPr marL="0" indent="0">
              <a:buNone/>
            </a:pPr>
            <a:r>
              <a:rPr lang="fi-FI" sz="4600" dirty="0" smtClean="0"/>
              <a:t>du		</a:t>
            </a:r>
            <a:r>
              <a:rPr lang="fi-FI" sz="4600" dirty="0" err="1" smtClean="0"/>
              <a:t>wohn</a:t>
            </a:r>
            <a:r>
              <a:rPr lang="fi-FI" sz="4600" dirty="0" err="1" smtClean="0">
                <a:solidFill>
                  <a:srgbClr val="FF0000"/>
                </a:solidFill>
              </a:rPr>
              <a:t>st</a:t>
            </a:r>
            <a:r>
              <a:rPr lang="fi-FI" sz="4600" dirty="0" smtClean="0"/>
              <a:t>			</a:t>
            </a:r>
          </a:p>
          <a:p>
            <a:pPr marL="0" indent="0">
              <a:buNone/>
            </a:pPr>
            <a:r>
              <a:rPr lang="fi-FI" sz="4600" dirty="0" err="1" smtClean="0"/>
              <a:t>er/sie/es</a:t>
            </a:r>
            <a:r>
              <a:rPr lang="fi-FI" sz="4600" dirty="0" smtClean="0"/>
              <a:t>	</a:t>
            </a:r>
            <a:r>
              <a:rPr lang="fi-FI" sz="4600" dirty="0" err="1" smtClean="0"/>
              <a:t>wohn</a:t>
            </a:r>
            <a:r>
              <a:rPr lang="fi-FI" sz="4600" dirty="0" err="1" smtClean="0">
                <a:solidFill>
                  <a:srgbClr val="FF0000"/>
                </a:solidFill>
              </a:rPr>
              <a:t>t</a:t>
            </a:r>
            <a:r>
              <a:rPr lang="fi-FI" sz="4600" dirty="0" smtClean="0"/>
              <a:t>			</a:t>
            </a:r>
          </a:p>
          <a:p>
            <a:pPr marL="0" indent="0">
              <a:buNone/>
            </a:pPr>
            <a:r>
              <a:rPr lang="fi-FI" sz="4600" dirty="0" err="1" smtClean="0"/>
              <a:t>wir</a:t>
            </a:r>
            <a:r>
              <a:rPr lang="fi-FI" sz="4600" dirty="0" smtClean="0"/>
              <a:t>		</a:t>
            </a:r>
            <a:r>
              <a:rPr lang="fi-FI" sz="4600" dirty="0" err="1" smtClean="0"/>
              <a:t>wohn</a:t>
            </a:r>
            <a:r>
              <a:rPr lang="fi-FI" sz="4600" dirty="0" err="1" smtClean="0">
                <a:solidFill>
                  <a:srgbClr val="FF0000"/>
                </a:solidFill>
              </a:rPr>
              <a:t>en</a:t>
            </a:r>
            <a:r>
              <a:rPr lang="fi-FI" sz="4600" dirty="0" smtClean="0"/>
              <a:t>			</a:t>
            </a:r>
          </a:p>
          <a:p>
            <a:pPr marL="0" indent="0">
              <a:buNone/>
            </a:pPr>
            <a:r>
              <a:rPr lang="fi-FI" sz="4600" dirty="0" err="1" smtClean="0"/>
              <a:t>ihr</a:t>
            </a:r>
            <a:r>
              <a:rPr lang="fi-FI" sz="4600" dirty="0" smtClean="0"/>
              <a:t>		</a:t>
            </a:r>
            <a:r>
              <a:rPr lang="fi-FI" sz="4600" dirty="0" err="1" smtClean="0"/>
              <a:t>wohn</a:t>
            </a:r>
            <a:r>
              <a:rPr lang="fi-FI" sz="4600" dirty="0" err="1" smtClean="0">
                <a:solidFill>
                  <a:srgbClr val="FF0000"/>
                </a:solidFill>
              </a:rPr>
              <a:t>t</a:t>
            </a:r>
            <a:r>
              <a:rPr lang="fi-FI" sz="4600" dirty="0" smtClean="0"/>
              <a:t>			</a:t>
            </a:r>
          </a:p>
          <a:p>
            <a:pPr marL="0" indent="0">
              <a:buNone/>
            </a:pPr>
            <a:r>
              <a:rPr lang="fi-FI" sz="4600" dirty="0" err="1" smtClean="0"/>
              <a:t>sie/Sie</a:t>
            </a:r>
            <a:r>
              <a:rPr lang="fi-FI" sz="4600" dirty="0" smtClean="0"/>
              <a:t>	</a:t>
            </a:r>
            <a:r>
              <a:rPr lang="fi-FI" sz="4600" dirty="0" err="1" smtClean="0"/>
              <a:t>wohn</a:t>
            </a:r>
            <a:r>
              <a:rPr lang="fi-FI" sz="4600" dirty="0" err="1" smtClean="0">
                <a:solidFill>
                  <a:srgbClr val="FF0000"/>
                </a:solidFill>
              </a:rPr>
              <a:t>en</a:t>
            </a:r>
            <a:r>
              <a:rPr lang="fi-FI" sz="4600" dirty="0" smtClean="0"/>
              <a:t>			</a:t>
            </a:r>
            <a:endParaRPr lang="fi-FI" sz="3800" dirty="0" smtClean="0"/>
          </a:p>
          <a:p>
            <a:pPr marL="0" indent="0">
              <a:buNone/>
            </a:pPr>
            <a:r>
              <a:rPr lang="fi-FI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904427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Jos verbin vartalo loppuu –t tai –d –kirjaimeen (</a:t>
            </a:r>
            <a:r>
              <a:rPr lang="fi-FI" dirty="0" err="1" smtClean="0"/>
              <a:t>war</a:t>
            </a:r>
            <a:r>
              <a:rPr lang="fi-FI" dirty="0" err="1" smtClean="0">
                <a:solidFill>
                  <a:srgbClr val="7030A0"/>
                </a:solidFill>
              </a:rPr>
              <a:t>t</a:t>
            </a:r>
            <a:r>
              <a:rPr lang="fi-FI" dirty="0" err="1" smtClean="0"/>
              <a:t>en</a:t>
            </a:r>
            <a:r>
              <a:rPr lang="fi-FI" dirty="0" smtClean="0"/>
              <a:t>, </a:t>
            </a:r>
            <a:r>
              <a:rPr lang="fi-FI" dirty="0" err="1" smtClean="0"/>
              <a:t>re</a:t>
            </a:r>
            <a:r>
              <a:rPr lang="fi-FI" dirty="0" err="1" smtClean="0">
                <a:solidFill>
                  <a:srgbClr val="7030A0"/>
                </a:solidFill>
              </a:rPr>
              <a:t>d</a:t>
            </a:r>
            <a:r>
              <a:rPr lang="fi-FI" dirty="0" err="1" smtClean="0"/>
              <a:t>en</a:t>
            </a:r>
            <a:r>
              <a:rPr lang="fi-FI" dirty="0" smtClean="0"/>
              <a:t>), tai moneen konsonanttiin (</a:t>
            </a:r>
            <a:r>
              <a:rPr lang="fi-FI" dirty="0" err="1" smtClean="0"/>
              <a:t>zei</a:t>
            </a:r>
            <a:r>
              <a:rPr lang="fi-FI" dirty="0" err="1" smtClean="0">
                <a:solidFill>
                  <a:srgbClr val="7030A0"/>
                </a:solidFill>
              </a:rPr>
              <a:t>chn</a:t>
            </a:r>
            <a:r>
              <a:rPr lang="fi-FI" dirty="0" err="1" smtClean="0"/>
              <a:t>en</a:t>
            </a:r>
            <a:r>
              <a:rPr lang="fi-FI" dirty="0" smtClean="0"/>
              <a:t>), </a:t>
            </a:r>
            <a:r>
              <a:rPr lang="fi-FI" dirty="0" err="1" smtClean="0"/>
              <a:t>sinä-</a:t>
            </a:r>
            <a:r>
              <a:rPr lang="fi-FI" dirty="0" smtClean="0"/>
              <a:t>, </a:t>
            </a:r>
            <a:r>
              <a:rPr lang="fi-FI" dirty="0" err="1" smtClean="0"/>
              <a:t>hän-</a:t>
            </a:r>
            <a:r>
              <a:rPr lang="fi-FI" dirty="0" smtClean="0"/>
              <a:t> ja </a:t>
            </a:r>
            <a:r>
              <a:rPr lang="fi-FI" dirty="0" err="1" smtClean="0"/>
              <a:t>te-muodoissa</a:t>
            </a:r>
            <a:r>
              <a:rPr lang="fi-FI" dirty="0" smtClean="0"/>
              <a:t> käytetään ylimääräistä e-kirjainta:</a:t>
            </a:r>
          </a:p>
          <a:p>
            <a:pPr marL="0" indent="0">
              <a:buNone/>
            </a:pPr>
            <a:r>
              <a:rPr lang="fi-FI" dirty="0" err="1" smtClean="0"/>
              <a:t>ich</a:t>
            </a:r>
            <a:r>
              <a:rPr lang="fi-FI" dirty="0" smtClean="0"/>
              <a:t> 		</a:t>
            </a:r>
            <a:r>
              <a:rPr lang="fi-FI" dirty="0" err="1" smtClean="0"/>
              <a:t>wart</a:t>
            </a:r>
            <a:r>
              <a:rPr lang="fi-FI" dirty="0" err="1" smtClean="0">
                <a:solidFill>
                  <a:srgbClr val="FF0000"/>
                </a:solidFill>
              </a:rPr>
              <a:t>e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/>
              <a:t>d</a:t>
            </a:r>
            <a:r>
              <a:rPr lang="fi-FI" dirty="0" smtClean="0"/>
              <a:t>u		</a:t>
            </a:r>
            <a:r>
              <a:rPr lang="fi-FI" dirty="0" err="1" smtClean="0"/>
              <a:t>wart</a:t>
            </a:r>
            <a:r>
              <a:rPr lang="fi-FI" u="sng" dirty="0" err="1" smtClean="0">
                <a:solidFill>
                  <a:srgbClr val="FF0000"/>
                </a:solidFill>
              </a:rPr>
              <a:t>e</a:t>
            </a:r>
            <a:r>
              <a:rPr lang="fi-FI" dirty="0" err="1" smtClean="0">
                <a:solidFill>
                  <a:srgbClr val="FF0000"/>
                </a:solidFill>
              </a:rPr>
              <a:t>st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err="1" smtClean="0"/>
              <a:t>er/sie/es</a:t>
            </a:r>
            <a:r>
              <a:rPr lang="fi-FI" dirty="0" smtClean="0"/>
              <a:t>	</a:t>
            </a:r>
            <a:r>
              <a:rPr lang="fi-FI" dirty="0" err="1" smtClean="0"/>
              <a:t>wart</a:t>
            </a:r>
            <a:r>
              <a:rPr lang="fi-FI" u="sng" dirty="0" err="1" smtClean="0">
                <a:solidFill>
                  <a:srgbClr val="FF0000"/>
                </a:solidFill>
              </a:rPr>
              <a:t>e</a:t>
            </a:r>
            <a:r>
              <a:rPr lang="fi-FI" dirty="0" err="1" smtClean="0">
                <a:solidFill>
                  <a:srgbClr val="FF0000"/>
                </a:solidFill>
              </a:rPr>
              <a:t>t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err="1"/>
              <a:t>w</a:t>
            </a:r>
            <a:r>
              <a:rPr lang="fi-FI" dirty="0" err="1" smtClean="0"/>
              <a:t>ir</a:t>
            </a:r>
            <a:r>
              <a:rPr lang="fi-FI" dirty="0" smtClean="0"/>
              <a:t>		</a:t>
            </a:r>
            <a:r>
              <a:rPr lang="fi-FI" dirty="0" err="1" smtClean="0"/>
              <a:t>wart</a:t>
            </a:r>
            <a:r>
              <a:rPr lang="fi-FI" dirty="0" err="1" smtClean="0">
                <a:solidFill>
                  <a:srgbClr val="FF0000"/>
                </a:solidFill>
              </a:rPr>
              <a:t>en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err="1"/>
              <a:t>i</a:t>
            </a:r>
            <a:r>
              <a:rPr lang="fi-FI" dirty="0" err="1" smtClean="0"/>
              <a:t>hr</a:t>
            </a:r>
            <a:r>
              <a:rPr lang="fi-FI" dirty="0" smtClean="0"/>
              <a:t>		</a:t>
            </a:r>
            <a:r>
              <a:rPr lang="fi-FI" dirty="0" err="1" smtClean="0"/>
              <a:t>wart</a:t>
            </a:r>
            <a:r>
              <a:rPr lang="fi-FI" u="sng" dirty="0" err="1" smtClean="0">
                <a:solidFill>
                  <a:srgbClr val="FF0000"/>
                </a:solidFill>
              </a:rPr>
              <a:t>e</a:t>
            </a:r>
            <a:r>
              <a:rPr lang="fi-FI" dirty="0" err="1" smtClean="0">
                <a:solidFill>
                  <a:srgbClr val="FF0000"/>
                </a:solidFill>
              </a:rPr>
              <a:t>t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err="1" smtClean="0"/>
              <a:t>sie/Sie</a:t>
            </a:r>
            <a:r>
              <a:rPr lang="fi-FI" dirty="0" smtClean="0"/>
              <a:t>	</a:t>
            </a:r>
            <a:r>
              <a:rPr lang="fi-FI" dirty="0" err="1" smtClean="0"/>
              <a:t>wart</a:t>
            </a:r>
            <a:r>
              <a:rPr lang="fi-FI" dirty="0" err="1" smtClean="0">
                <a:solidFill>
                  <a:srgbClr val="FF0000"/>
                </a:solidFill>
              </a:rPr>
              <a:t>en</a:t>
            </a:r>
            <a:endParaRPr lang="fi-F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670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Taivuta persoonissa verbi </a:t>
            </a:r>
            <a:r>
              <a:rPr lang="fi-FI" dirty="0" err="1" smtClean="0"/>
              <a:t>arbei</a:t>
            </a:r>
            <a:r>
              <a:rPr lang="fi-FI" u="sng" dirty="0" err="1" smtClean="0"/>
              <a:t>t</a:t>
            </a:r>
            <a:r>
              <a:rPr lang="fi-FI" dirty="0" err="1" smtClean="0"/>
              <a:t>/en</a:t>
            </a:r>
            <a:r>
              <a:rPr lang="fi-FI" dirty="0" smtClean="0"/>
              <a:t>:</a:t>
            </a:r>
          </a:p>
          <a:p>
            <a:pPr marL="0" indent="0">
              <a:buNone/>
            </a:pPr>
            <a:r>
              <a:rPr lang="fi-FI" dirty="0" err="1"/>
              <a:t>i</a:t>
            </a:r>
            <a:r>
              <a:rPr lang="fi-FI" dirty="0" err="1" smtClean="0"/>
              <a:t>ch</a:t>
            </a:r>
            <a:r>
              <a:rPr lang="fi-FI" dirty="0" smtClean="0"/>
              <a:t>		</a:t>
            </a:r>
            <a:r>
              <a:rPr lang="fi-FI" dirty="0" err="1" smtClean="0"/>
              <a:t>arbeit</a:t>
            </a:r>
            <a:r>
              <a:rPr lang="fi-FI" dirty="0" err="1" smtClean="0">
                <a:solidFill>
                  <a:srgbClr val="FF0000"/>
                </a:solidFill>
              </a:rPr>
              <a:t>e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/>
              <a:t>d</a:t>
            </a:r>
            <a:r>
              <a:rPr lang="fi-FI" dirty="0" smtClean="0"/>
              <a:t>u		</a:t>
            </a:r>
            <a:r>
              <a:rPr lang="fi-FI" dirty="0" err="1" smtClean="0"/>
              <a:t>arbeit</a:t>
            </a:r>
            <a:r>
              <a:rPr lang="fi-FI" u="sng" dirty="0" err="1" smtClean="0">
                <a:solidFill>
                  <a:srgbClr val="FF0000"/>
                </a:solidFill>
              </a:rPr>
              <a:t>e</a:t>
            </a:r>
            <a:r>
              <a:rPr lang="fi-FI" dirty="0" err="1" smtClean="0">
                <a:solidFill>
                  <a:srgbClr val="FF0000"/>
                </a:solidFill>
              </a:rPr>
              <a:t>st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err="1"/>
              <a:t>e</a:t>
            </a:r>
            <a:r>
              <a:rPr lang="fi-FI" dirty="0" err="1" smtClean="0"/>
              <a:t>r/sie/es</a:t>
            </a:r>
            <a:r>
              <a:rPr lang="fi-FI" dirty="0" smtClean="0"/>
              <a:t>	</a:t>
            </a:r>
            <a:r>
              <a:rPr lang="fi-FI" dirty="0" err="1" smtClean="0"/>
              <a:t>arbeit</a:t>
            </a:r>
            <a:r>
              <a:rPr lang="fi-FI" u="sng" dirty="0" err="1" smtClean="0">
                <a:solidFill>
                  <a:srgbClr val="FF0000"/>
                </a:solidFill>
              </a:rPr>
              <a:t>e</a:t>
            </a:r>
            <a:r>
              <a:rPr lang="fi-FI" dirty="0" err="1" smtClean="0">
                <a:solidFill>
                  <a:srgbClr val="FF0000"/>
                </a:solidFill>
              </a:rPr>
              <a:t>t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err="1"/>
              <a:t>w</a:t>
            </a:r>
            <a:r>
              <a:rPr lang="fi-FI" dirty="0" err="1" smtClean="0"/>
              <a:t>ir</a:t>
            </a:r>
            <a:r>
              <a:rPr lang="fi-FI" dirty="0" smtClean="0"/>
              <a:t>		</a:t>
            </a:r>
            <a:r>
              <a:rPr lang="fi-FI" dirty="0" err="1" smtClean="0"/>
              <a:t>arbeit</a:t>
            </a:r>
            <a:r>
              <a:rPr lang="fi-FI" dirty="0" err="1" smtClean="0">
                <a:solidFill>
                  <a:srgbClr val="FF0000"/>
                </a:solidFill>
              </a:rPr>
              <a:t>en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err="1"/>
              <a:t>i</a:t>
            </a:r>
            <a:r>
              <a:rPr lang="fi-FI" dirty="0" err="1" smtClean="0"/>
              <a:t>hr</a:t>
            </a:r>
            <a:r>
              <a:rPr lang="fi-FI" dirty="0" smtClean="0"/>
              <a:t>		</a:t>
            </a:r>
            <a:r>
              <a:rPr lang="fi-FI" dirty="0" err="1" smtClean="0"/>
              <a:t>arbeit</a:t>
            </a:r>
            <a:r>
              <a:rPr lang="fi-FI" u="sng" dirty="0" err="1" smtClean="0">
                <a:solidFill>
                  <a:srgbClr val="FF0000"/>
                </a:solidFill>
              </a:rPr>
              <a:t>e</a:t>
            </a:r>
            <a:r>
              <a:rPr lang="fi-FI" dirty="0" err="1" smtClean="0">
                <a:solidFill>
                  <a:srgbClr val="FF0000"/>
                </a:solidFill>
              </a:rPr>
              <a:t>t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err="1"/>
              <a:t>s</a:t>
            </a:r>
            <a:r>
              <a:rPr lang="fi-FI" dirty="0" err="1" smtClean="0"/>
              <a:t>ie/Sie</a:t>
            </a:r>
            <a:r>
              <a:rPr lang="fi-FI" dirty="0" smtClean="0"/>
              <a:t>	</a:t>
            </a:r>
            <a:r>
              <a:rPr lang="fi-FI" dirty="0" err="1" smtClean="0"/>
              <a:t>arbeit</a:t>
            </a:r>
            <a:r>
              <a:rPr lang="fi-FI" dirty="0" err="1" smtClean="0">
                <a:solidFill>
                  <a:srgbClr val="FF0000"/>
                </a:solidFill>
              </a:rPr>
              <a:t>en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3556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Epäsäännölliset verbit (muutosverbit)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Osa saksan verbeistä on ns. muutosverbejä, joilla </a:t>
            </a:r>
            <a:r>
              <a:rPr lang="fi-FI" dirty="0" err="1" smtClean="0"/>
              <a:t>sinä-</a:t>
            </a:r>
            <a:r>
              <a:rPr lang="fi-FI" dirty="0" smtClean="0"/>
              <a:t> ja </a:t>
            </a:r>
            <a:r>
              <a:rPr lang="fi-FI" dirty="0" err="1" smtClean="0"/>
              <a:t>hän-persoonissa</a:t>
            </a:r>
            <a:r>
              <a:rPr lang="fi-FI" dirty="0" smtClean="0"/>
              <a:t> tulee vokaalinmuutos, esim. </a:t>
            </a:r>
            <a:r>
              <a:rPr lang="fi-FI" dirty="0" err="1" smtClean="0"/>
              <a:t>schlafen</a:t>
            </a:r>
            <a:r>
              <a:rPr lang="fi-FI" dirty="0" smtClean="0"/>
              <a:t>:</a:t>
            </a:r>
          </a:p>
          <a:p>
            <a:pPr marL="0" indent="0">
              <a:buNone/>
            </a:pPr>
            <a:r>
              <a:rPr lang="fi-FI" dirty="0" err="1"/>
              <a:t>i</a:t>
            </a:r>
            <a:r>
              <a:rPr lang="fi-FI" dirty="0" err="1" smtClean="0"/>
              <a:t>ch</a:t>
            </a:r>
            <a:r>
              <a:rPr lang="fi-FI" dirty="0" smtClean="0"/>
              <a:t> 		</a:t>
            </a:r>
            <a:r>
              <a:rPr lang="fi-FI" dirty="0" err="1" smtClean="0"/>
              <a:t>schlaf</a:t>
            </a:r>
            <a:r>
              <a:rPr lang="fi-FI" dirty="0" err="1" smtClean="0">
                <a:solidFill>
                  <a:srgbClr val="FF0000"/>
                </a:solidFill>
              </a:rPr>
              <a:t>e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/>
              <a:t>d</a:t>
            </a:r>
            <a:r>
              <a:rPr lang="fi-FI" dirty="0" smtClean="0"/>
              <a:t>u 		</a:t>
            </a:r>
            <a:r>
              <a:rPr lang="fi-FI" dirty="0" err="1" smtClean="0"/>
              <a:t>schl</a:t>
            </a:r>
            <a:r>
              <a:rPr lang="fi-FI" dirty="0" err="1" smtClean="0">
                <a:solidFill>
                  <a:srgbClr val="002060"/>
                </a:solidFill>
              </a:rPr>
              <a:t>ä</a:t>
            </a:r>
            <a:r>
              <a:rPr lang="fi-FI" dirty="0" err="1" smtClean="0"/>
              <a:t>f</a:t>
            </a:r>
            <a:r>
              <a:rPr lang="fi-FI" dirty="0" err="1" smtClean="0">
                <a:solidFill>
                  <a:srgbClr val="FF0000"/>
                </a:solidFill>
              </a:rPr>
              <a:t>st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err="1"/>
              <a:t>e</a:t>
            </a:r>
            <a:r>
              <a:rPr lang="fi-FI" dirty="0" err="1" smtClean="0"/>
              <a:t>r/sie/es</a:t>
            </a:r>
            <a:r>
              <a:rPr lang="fi-FI" dirty="0" smtClean="0"/>
              <a:t>	</a:t>
            </a:r>
            <a:r>
              <a:rPr lang="fi-FI" dirty="0" err="1" smtClean="0"/>
              <a:t>schl</a:t>
            </a:r>
            <a:r>
              <a:rPr lang="fi-FI" dirty="0" err="1" smtClean="0">
                <a:solidFill>
                  <a:srgbClr val="002060"/>
                </a:solidFill>
              </a:rPr>
              <a:t>ä</a:t>
            </a:r>
            <a:r>
              <a:rPr lang="fi-FI" dirty="0" err="1" smtClean="0"/>
              <a:t>f</a:t>
            </a:r>
            <a:r>
              <a:rPr lang="fi-FI" dirty="0" err="1" smtClean="0">
                <a:solidFill>
                  <a:srgbClr val="FF0000"/>
                </a:solidFill>
              </a:rPr>
              <a:t>st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err="1"/>
              <a:t>w</a:t>
            </a:r>
            <a:r>
              <a:rPr lang="fi-FI" dirty="0" err="1" smtClean="0"/>
              <a:t>ir</a:t>
            </a:r>
            <a:r>
              <a:rPr lang="fi-FI" dirty="0" smtClean="0"/>
              <a:t>		</a:t>
            </a:r>
            <a:r>
              <a:rPr lang="fi-FI" dirty="0" err="1" smtClean="0"/>
              <a:t>schlaf</a:t>
            </a:r>
            <a:r>
              <a:rPr lang="fi-FI" dirty="0" err="1" smtClean="0">
                <a:solidFill>
                  <a:srgbClr val="FF0000"/>
                </a:solidFill>
              </a:rPr>
              <a:t>en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err="1"/>
              <a:t>i</a:t>
            </a:r>
            <a:r>
              <a:rPr lang="fi-FI" dirty="0" err="1" smtClean="0"/>
              <a:t>hr</a:t>
            </a:r>
            <a:r>
              <a:rPr lang="fi-FI" dirty="0" smtClean="0"/>
              <a:t>		</a:t>
            </a:r>
            <a:r>
              <a:rPr lang="fi-FI" dirty="0" err="1" smtClean="0"/>
              <a:t>schlaf</a:t>
            </a:r>
            <a:r>
              <a:rPr lang="fi-FI" dirty="0" err="1" smtClean="0">
                <a:solidFill>
                  <a:srgbClr val="FF0000"/>
                </a:solidFill>
              </a:rPr>
              <a:t>t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err="1"/>
              <a:t>s</a:t>
            </a:r>
            <a:r>
              <a:rPr lang="fi-FI" dirty="0" err="1" smtClean="0"/>
              <a:t>ie/Sie</a:t>
            </a:r>
            <a:r>
              <a:rPr lang="fi-FI" dirty="0" smtClean="0"/>
              <a:t>	</a:t>
            </a:r>
            <a:r>
              <a:rPr lang="fi-FI" dirty="0" err="1" smtClean="0"/>
              <a:t>schlaf</a:t>
            </a:r>
            <a:r>
              <a:rPr lang="fi-FI" dirty="0" err="1" smtClean="0">
                <a:solidFill>
                  <a:srgbClr val="FF0000"/>
                </a:solidFill>
              </a:rPr>
              <a:t>en</a:t>
            </a:r>
            <a:endParaRPr lang="fi-F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020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a </a:t>
            </a:r>
            <a:r>
              <a:rPr lang="fi-FI" dirty="0" smtClean="0">
                <a:sym typeface="Wingdings" panose="05000000000000000000" pitchFamily="2" charset="2"/>
              </a:rPr>
              <a:t> ä –muutoksen saavia verbejä ovat mm. </a:t>
            </a:r>
            <a:r>
              <a:rPr lang="fi-FI" dirty="0" err="1" smtClean="0">
                <a:sym typeface="Wingdings" panose="05000000000000000000" pitchFamily="2" charset="2"/>
              </a:rPr>
              <a:t>schlafen</a:t>
            </a:r>
            <a:r>
              <a:rPr lang="fi-FI" dirty="0" smtClean="0">
                <a:sym typeface="Wingdings" panose="05000000000000000000" pitchFamily="2" charset="2"/>
              </a:rPr>
              <a:t> (nukkua) ja </a:t>
            </a:r>
            <a:r>
              <a:rPr lang="fi-FI" dirty="0" err="1" smtClean="0">
                <a:sym typeface="Wingdings" panose="05000000000000000000" pitchFamily="2" charset="2"/>
              </a:rPr>
              <a:t>fahren</a:t>
            </a:r>
            <a:r>
              <a:rPr lang="fi-FI" dirty="0" smtClean="0">
                <a:sym typeface="Wingdings" panose="05000000000000000000" pitchFamily="2" charset="2"/>
              </a:rPr>
              <a:t> (ajaa, matkustaa). 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e  i –muutoksen saavia verbejä ovat mm. </a:t>
            </a:r>
            <a:r>
              <a:rPr lang="fi-FI" dirty="0" err="1" smtClean="0">
                <a:sym typeface="Wingdings" panose="05000000000000000000" pitchFamily="2" charset="2"/>
              </a:rPr>
              <a:t>essen</a:t>
            </a:r>
            <a:r>
              <a:rPr lang="fi-FI" dirty="0" smtClean="0">
                <a:sym typeface="Wingdings" panose="05000000000000000000" pitchFamily="2" charset="2"/>
              </a:rPr>
              <a:t> (syödä), </a:t>
            </a:r>
            <a:r>
              <a:rPr lang="fi-FI" dirty="0" err="1" smtClean="0">
                <a:sym typeface="Wingdings" panose="05000000000000000000" pitchFamily="2" charset="2"/>
              </a:rPr>
              <a:t>sprechen</a:t>
            </a:r>
            <a:r>
              <a:rPr lang="fi-FI" dirty="0" smtClean="0">
                <a:sym typeface="Wingdings" panose="05000000000000000000" pitchFamily="2" charset="2"/>
              </a:rPr>
              <a:t> (puhua), </a:t>
            </a:r>
            <a:r>
              <a:rPr lang="fi-FI" dirty="0" err="1" smtClean="0">
                <a:sym typeface="Wingdings" panose="05000000000000000000" pitchFamily="2" charset="2"/>
              </a:rPr>
              <a:t>geben</a:t>
            </a:r>
            <a:r>
              <a:rPr lang="fi-FI" dirty="0" smtClean="0">
                <a:sym typeface="Wingdings" panose="05000000000000000000" pitchFamily="2" charset="2"/>
              </a:rPr>
              <a:t> (antaa) ja </a:t>
            </a:r>
            <a:r>
              <a:rPr lang="fi-FI" dirty="0" err="1" smtClean="0">
                <a:sym typeface="Wingdings" panose="05000000000000000000" pitchFamily="2" charset="2"/>
              </a:rPr>
              <a:t>nehmen</a:t>
            </a:r>
            <a:r>
              <a:rPr lang="fi-FI" dirty="0" smtClean="0">
                <a:sym typeface="Wingdings" panose="05000000000000000000" pitchFamily="2" charset="2"/>
              </a:rPr>
              <a:t> (ottaa)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e  ie –muutoksen saavia verbejä ovat mm. </a:t>
            </a:r>
            <a:r>
              <a:rPr lang="fi-FI" dirty="0" err="1" smtClean="0">
                <a:sym typeface="Wingdings" panose="05000000000000000000" pitchFamily="2" charset="2"/>
              </a:rPr>
              <a:t>sehen</a:t>
            </a:r>
            <a:r>
              <a:rPr lang="fi-FI" dirty="0" smtClean="0">
                <a:sym typeface="Wingdings" panose="05000000000000000000" pitchFamily="2" charset="2"/>
              </a:rPr>
              <a:t> (nähdä) ja lesen (lukea)</a:t>
            </a:r>
          </a:p>
          <a:p>
            <a:r>
              <a:rPr lang="fi-FI" dirty="0" err="1" smtClean="0">
                <a:sym typeface="Wingdings" panose="05000000000000000000" pitchFamily="2" charset="2"/>
              </a:rPr>
              <a:t>Huom</a:t>
            </a:r>
            <a:r>
              <a:rPr lang="fi-FI" dirty="0" smtClean="0">
                <a:sym typeface="Wingdings" panose="05000000000000000000" pitchFamily="2" charset="2"/>
              </a:rPr>
              <a:t>! </a:t>
            </a:r>
            <a:r>
              <a:rPr lang="fi-FI" dirty="0" err="1" smtClean="0">
                <a:sym typeface="Wingdings" panose="05000000000000000000" pitchFamily="2" charset="2"/>
              </a:rPr>
              <a:t>nehmen</a:t>
            </a:r>
            <a:r>
              <a:rPr lang="fi-FI" dirty="0" smtClean="0">
                <a:sym typeface="Wingdings" panose="05000000000000000000" pitchFamily="2" charset="2"/>
              </a:rPr>
              <a:t> –verbin sinä ja hän –muodot ovat </a:t>
            </a:r>
            <a:r>
              <a:rPr lang="fi-FI" dirty="0" err="1" smtClean="0">
                <a:sym typeface="Wingdings" panose="05000000000000000000" pitchFamily="2" charset="2"/>
              </a:rPr>
              <a:t>nimmst</a:t>
            </a:r>
            <a:r>
              <a:rPr lang="fi-FI" dirty="0" smtClean="0">
                <a:sym typeface="Wingdings" panose="05000000000000000000" pitchFamily="2" charset="2"/>
              </a:rPr>
              <a:t> ja </a:t>
            </a:r>
            <a:r>
              <a:rPr lang="fi-FI" dirty="0" err="1" smtClean="0">
                <a:sym typeface="Wingdings" panose="05000000000000000000" pitchFamily="2" charset="2"/>
              </a:rPr>
              <a:t>nimmt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4193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fi-FI" dirty="0" smtClean="0"/>
              <a:t>Tehtävä: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r>
              <a:rPr lang="fi-FI" dirty="0" smtClean="0"/>
              <a:t>Taivuta seuraavat muutosverbit persoonissa: </a:t>
            </a:r>
            <a:r>
              <a:rPr lang="fi-FI" dirty="0" err="1" smtClean="0"/>
              <a:t>fahren</a:t>
            </a:r>
            <a:r>
              <a:rPr lang="fi-FI" dirty="0" smtClean="0"/>
              <a:t> (</a:t>
            </a:r>
            <a:r>
              <a:rPr lang="fi-FI" dirty="0" err="1" smtClean="0"/>
              <a:t>a</a:t>
            </a:r>
            <a:r>
              <a:rPr lang="fi-FI" dirty="0" err="1" smtClean="0">
                <a:sym typeface="Wingdings" panose="05000000000000000000" pitchFamily="2" charset="2"/>
              </a:rPr>
              <a:t>ä</a:t>
            </a:r>
            <a:r>
              <a:rPr lang="fi-FI" dirty="0" smtClean="0">
                <a:sym typeface="Wingdings" panose="05000000000000000000" pitchFamily="2" charset="2"/>
              </a:rPr>
              <a:t>), </a:t>
            </a:r>
            <a:r>
              <a:rPr lang="fi-FI" dirty="0" err="1" smtClean="0">
                <a:sym typeface="Wingdings" panose="05000000000000000000" pitchFamily="2" charset="2"/>
              </a:rPr>
              <a:t>essen</a:t>
            </a:r>
            <a:r>
              <a:rPr lang="fi-FI" dirty="0" smtClean="0">
                <a:sym typeface="Wingdings" panose="05000000000000000000" pitchFamily="2" charset="2"/>
              </a:rPr>
              <a:t> (</a:t>
            </a:r>
            <a:r>
              <a:rPr lang="fi-FI" dirty="0" err="1" smtClean="0">
                <a:sym typeface="Wingdings" panose="05000000000000000000" pitchFamily="2" charset="2"/>
              </a:rPr>
              <a:t>ei</a:t>
            </a:r>
            <a:r>
              <a:rPr lang="fi-FI" dirty="0" smtClean="0">
                <a:sym typeface="Wingdings" panose="05000000000000000000" pitchFamily="2" charset="2"/>
              </a:rPr>
              <a:t>) ja </a:t>
            </a:r>
            <a:r>
              <a:rPr lang="fi-FI" dirty="0" err="1" smtClean="0">
                <a:sym typeface="Wingdings" panose="05000000000000000000" pitchFamily="2" charset="2"/>
              </a:rPr>
              <a:t>sehen</a:t>
            </a:r>
            <a:r>
              <a:rPr lang="fi-FI" dirty="0" smtClean="0">
                <a:sym typeface="Wingdings" panose="05000000000000000000" pitchFamily="2" charset="2"/>
              </a:rPr>
              <a:t> (</a:t>
            </a:r>
            <a:r>
              <a:rPr lang="fi-FI" dirty="0" err="1" smtClean="0">
                <a:sym typeface="Wingdings" panose="05000000000000000000" pitchFamily="2" charset="2"/>
              </a:rPr>
              <a:t>eie</a:t>
            </a:r>
            <a:r>
              <a:rPr lang="fi-FI" dirty="0" smtClean="0"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2019859"/>
              </p:ext>
            </p:extLst>
          </p:nvPr>
        </p:nvGraphicFramePr>
        <p:xfrm>
          <a:off x="827584" y="2492896"/>
          <a:ext cx="7560840" cy="3627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0210"/>
                <a:gridCol w="1890210"/>
                <a:gridCol w="1890210"/>
                <a:gridCol w="1890210"/>
              </a:tblGrid>
              <a:tr h="493769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b="1" u="sng" dirty="0" err="1" smtClean="0"/>
                        <a:t>fahren</a:t>
                      </a:r>
                      <a:endParaRPr lang="fi-FI" sz="2800" b="1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b="1" u="sng" dirty="0" err="1" smtClean="0"/>
                        <a:t>essen</a:t>
                      </a:r>
                      <a:endParaRPr lang="fi-FI" sz="2800" b="1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b="1" u="sng" dirty="0" err="1" smtClean="0"/>
                        <a:t>sehen</a:t>
                      </a:r>
                      <a:endParaRPr lang="fi-FI" sz="2800" b="1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93769">
                <a:tc>
                  <a:txBody>
                    <a:bodyPr/>
                    <a:lstStyle/>
                    <a:p>
                      <a:r>
                        <a:rPr lang="fi-FI" sz="2800" b="1" dirty="0" err="1" smtClean="0"/>
                        <a:t>ich</a:t>
                      </a:r>
                      <a:endParaRPr lang="fi-FI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 err="1" smtClean="0"/>
                        <a:t>fahr</a:t>
                      </a:r>
                      <a:r>
                        <a:rPr lang="fi-FI" sz="2800" dirty="0" err="1" smtClean="0">
                          <a:solidFill>
                            <a:srgbClr val="FF0000"/>
                          </a:solidFill>
                        </a:rPr>
                        <a:t>e</a:t>
                      </a:r>
                      <a:endParaRPr lang="fi-F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 err="1" smtClean="0"/>
                        <a:t>ess</a:t>
                      </a:r>
                      <a:r>
                        <a:rPr lang="fi-FI" sz="2800" dirty="0" err="1" smtClean="0">
                          <a:solidFill>
                            <a:srgbClr val="FF0000"/>
                          </a:solidFill>
                        </a:rPr>
                        <a:t>e</a:t>
                      </a:r>
                      <a:endParaRPr lang="fi-F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 err="1" smtClean="0"/>
                        <a:t>seh</a:t>
                      </a:r>
                      <a:r>
                        <a:rPr lang="fi-FI" sz="2800" dirty="0" err="1" smtClean="0">
                          <a:solidFill>
                            <a:srgbClr val="FF0000"/>
                          </a:solidFill>
                        </a:rPr>
                        <a:t>e</a:t>
                      </a:r>
                      <a:endParaRPr lang="fi-F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93769">
                <a:tc>
                  <a:txBody>
                    <a:bodyPr/>
                    <a:lstStyle/>
                    <a:p>
                      <a:r>
                        <a:rPr lang="fi-FI" sz="2800" b="1" dirty="0" smtClean="0"/>
                        <a:t>du</a:t>
                      </a:r>
                      <a:endParaRPr lang="fi-FI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 err="1" smtClean="0"/>
                        <a:t>f</a:t>
                      </a:r>
                      <a:r>
                        <a:rPr lang="fi-FI" sz="2800" dirty="0" err="1" smtClean="0">
                          <a:solidFill>
                            <a:srgbClr val="0070C0"/>
                          </a:solidFill>
                        </a:rPr>
                        <a:t>ä</a:t>
                      </a:r>
                      <a:r>
                        <a:rPr lang="fi-FI" sz="2800" dirty="0" err="1" smtClean="0"/>
                        <a:t>hr</a:t>
                      </a:r>
                      <a:r>
                        <a:rPr lang="fi-FI" sz="2800" dirty="0" err="1" smtClean="0">
                          <a:solidFill>
                            <a:srgbClr val="FF0000"/>
                          </a:solidFill>
                        </a:rPr>
                        <a:t>st</a:t>
                      </a:r>
                      <a:endParaRPr lang="fi-F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 err="1" smtClean="0">
                          <a:solidFill>
                            <a:srgbClr val="0070C0"/>
                          </a:solidFill>
                        </a:rPr>
                        <a:t>i</a:t>
                      </a:r>
                      <a:r>
                        <a:rPr lang="fi-FI" sz="2800" dirty="0" err="1" smtClean="0"/>
                        <a:t>ss</a:t>
                      </a:r>
                      <a:r>
                        <a:rPr lang="fi-FI" sz="2800" dirty="0" err="1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fi-F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 err="1" smtClean="0"/>
                        <a:t>s</a:t>
                      </a:r>
                      <a:r>
                        <a:rPr lang="fi-FI" sz="2800" dirty="0" err="1" smtClean="0">
                          <a:solidFill>
                            <a:srgbClr val="0070C0"/>
                          </a:solidFill>
                        </a:rPr>
                        <a:t>ie</a:t>
                      </a:r>
                      <a:r>
                        <a:rPr lang="fi-FI" sz="2800" dirty="0" err="1" smtClean="0"/>
                        <a:t>h</a:t>
                      </a:r>
                      <a:r>
                        <a:rPr lang="fi-FI" sz="2800" dirty="0" err="1" smtClean="0">
                          <a:solidFill>
                            <a:srgbClr val="FF0000"/>
                          </a:solidFill>
                        </a:rPr>
                        <a:t>st</a:t>
                      </a:r>
                      <a:endParaRPr lang="fi-F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93769">
                <a:tc>
                  <a:txBody>
                    <a:bodyPr/>
                    <a:lstStyle/>
                    <a:p>
                      <a:r>
                        <a:rPr lang="fi-FI" sz="2800" b="1" dirty="0" err="1" smtClean="0"/>
                        <a:t>er/sie/es</a:t>
                      </a:r>
                      <a:endParaRPr lang="fi-FI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 err="1" smtClean="0"/>
                        <a:t>f</a:t>
                      </a:r>
                      <a:r>
                        <a:rPr lang="fi-FI" sz="2800" dirty="0" err="1" smtClean="0">
                          <a:solidFill>
                            <a:srgbClr val="0070C0"/>
                          </a:solidFill>
                        </a:rPr>
                        <a:t>ä</a:t>
                      </a:r>
                      <a:r>
                        <a:rPr lang="fi-FI" sz="2800" dirty="0" err="1" smtClean="0"/>
                        <a:t>hr</a:t>
                      </a:r>
                      <a:r>
                        <a:rPr lang="fi-FI" sz="2800" dirty="0" err="1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fi-F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 err="1" smtClean="0">
                          <a:solidFill>
                            <a:srgbClr val="0070C0"/>
                          </a:solidFill>
                        </a:rPr>
                        <a:t>i</a:t>
                      </a:r>
                      <a:r>
                        <a:rPr lang="fi-FI" sz="2800" dirty="0" err="1" smtClean="0"/>
                        <a:t>ss</a:t>
                      </a:r>
                      <a:r>
                        <a:rPr lang="fi-FI" sz="2800" dirty="0" err="1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fi-F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 err="1" smtClean="0"/>
                        <a:t>s</a:t>
                      </a:r>
                      <a:r>
                        <a:rPr lang="fi-FI" sz="2800" dirty="0" err="1" smtClean="0">
                          <a:solidFill>
                            <a:srgbClr val="0070C0"/>
                          </a:solidFill>
                        </a:rPr>
                        <a:t>ie</a:t>
                      </a:r>
                      <a:r>
                        <a:rPr lang="fi-FI" sz="2800" dirty="0" err="1" smtClean="0"/>
                        <a:t>h</a:t>
                      </a:r>
                      <a:r>
                        <a:rPr lang="fi-FI" sz="2800" dirty="0" err="1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fi-F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93769">
                <a:tc>
                  <a:txBody>
                    <a:bodyPr/>
                    <a:lstStyle/>
                    <a:p>
                      <a:r>
                        <a:rPr lang="fi-FI" sz="2800" b="1" dirty="0" err="1" smtClean="0"/>
                        <a:t>wir</a:t>
                      </a:r>
                      <a:endParaRPr lang="fi-FI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 err="1" smtClean="0"/>
                        <a:t>fahr</a:t>
                      </a:r>
                      <a:r>
                        <a:rPr lang="fi-FI" sz="2800" dirty="0" err="1" smtClean="0">
                          <a:solidFill>
                            <a:srgbClr val="FF0000"/>
                          </a:solidFill>
                        </a:rPr>
                        <a:t>en</a:t>
                      </a:r>
                      <a:endParaRPr lang="fi-F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 err="1" smtClean="0"/>
                        <a:t>ess</a:t>
                      </a:r>
                      <a:r>
                        <a:rPr lang="fi-FI" sz="2800" dirty="0" err="1" smtClean="0">
                          <a:solidFill>
                            <a:srgbClr val="FF0000"/>
                          </a:solidFill>
                        </a:rPr>
                        <a:t>en</a:t>
                      </a:r>
                      <a:endParaRPr lang="fi-F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 err="1" smtClean="0"/>
                        <a:t>seh</a:t>
                      </a:r>
                      <a:r>
                        <a:rPr lang="fi-FI" sz="2800" dirty="0" err="1" smtClean="0">
                          <a:solidFill>
                            <a:srgbClr val="FF0000"/>
                          </a:solidFill>
                        </a:rPr>
                        <a:t>en</a:t>
                      </a:r>
                      <a:endParaRPr lang="fi-F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93769">
                <a:tc>
                  <a:txBody>
                    <a:bodyPr/>
                    <a:lstStyle/>
                    <a:p>
                      <a:r>
                        <a:rPr lang="fi-FI" sz="2800" b="1" dirty="0" err="1" smtClean="0"/>
                        <a:t>ihr</a:t>
                      </a:r>
                      <a:endParaRPr lang="fi-FI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 err="1" smtClean="0"/>
                        <a:t>fahr</a:t>
                      </a:r>
                      <a:r>
                        <a:rPr lang="fi-FI" sz="2800" dirty="0" err="1" smtClean="0">
                          <a:solidFill>
                            <a:srgbClr val="FF0000"/>
                          </a:solidFill>
                        </a:rPr>
                        <a:t>en</a:t>
                      </a:r>
                      <a:endParaRPr lang="fi-F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 err="1" smtClean="0"/>
                        <a:t>ess</a:t>
                      </a:r>
                      <a:r>
                        <a:rPr lang="fi-FI" sz="2800" dirty="0" err="1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fi-F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 err="1" smtClean="0"/>
                        <a:t>seh</a:t>
                      </a:r>
                      <a:r>
                        <a:rPr lang="fi-FI" sz="2800" dirty="0" err="1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fi-F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93769">
                <a:tc>
                  <a:txBody>
                    <a:bodyPr/>
                    <a:lstStyle/>
                    <a:p>
                      <a:r>
                        <a:rPr lang="fi-FI" sz="2800" b="1" dirty="0" err="1" smtClean="0"/>
                        <a:t>sie/Sie</a:t>
                      </a:r>
                      <a:endParaRPr lang="fi-FI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 err="1" smtClean="0"/>
                        <a:t>fahr</a:t>
                      </a:r>
                      <a:r>
                        <a:rPr lang="fi-FI" sz="2800" dirty="0" err="1" smtClean="0">
                          <a:solidFill>
                            <a:srgbClr val="FF0000"/>
                          </a:solidFill>
                        </a:rPr>
                        <a:t>en</a:t>
                      </a:r>
                      <a:endParaRPr lang="fi-F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 err="1" smtClean="0"/>
                        <a:t>ess</a:t>
                      </a:r>
                      <a:r>
                        <a:rPr lang="fi-FI" sz="2800" dirty="0" err="1" smtClean="0">
                          <a:solidFill>
                            <a:srgbClr val="FF0000"/>
                          </a:solidFill>
                        </a:rPr>
                        <a:t>en</a:t>
                      </a:r>
                      <a:endParaRPr lang="fi-F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 err="1" smtClean="0"/>
                        <a:t>seh</a:t>
                      </a:r>
                      <a:r>
                        <a:rPr lang="fi-FI" sz="2800" dirty="0" err="1" smtClean="0">
                          <a:solidFill>
                            <a:srgbClr val="FF0000"/>
                          </a:solidFill>
                        </a:rPr>
                        <a:t>en</a:t>
                      </a:r>
                      <a:endParaRPr lang="fi-F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uorakulmio 4"/>
          <p:cNvSpPr/>
          <p:nvPr/>
        </p:nvSpPr>
        <p:spPr>
          <a:xfrm>
            <a:off x="2483768" y="2996952"/>
            <a:ext cx="1656184" cy="33123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Suorakulmio 5"/>
          <p:cNvSpPr/>
          <p:nvPr/>
        </p:nvSpPr>
        <p:spPr>
          <a:xfrm>
            <a:off x="4195994" y="2996952"/>
            <a:ext cx="1656184" cy="33123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6228184" y="2996952"/>
            <a:ext cx="1656184" cy="33123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1753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Sein, </a:t>
            </a:r>
            <a:r>
              <a:rPr lang="fi-FI" dirty="0" err="1" smtClean="0"/>
              <a:t>haben</a:t>
            </a:r>
            <a:r>
              <a:rPr lang="fi-FI" dirty="0" smtClean="0"/>
              <a:t> ja </a:t>
            </a:r>
            <a:r>
              <a:rPr lang="fi-FI" dirty="0" err="1" smtClean="0"/>
              <a:t>wissen</a:t>
            </a:r>
            <a:r>
              <a:rPr lang="fi-FI" dirty="0" smtClean="0"/>
              <a:t> -verbit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8390" y="1412776"/>
            <a:ext cx="8229600" cy="4736113"/>
          </a:xfrm>
        </p:spPr>
        <p:txBody>
          <a:bodyPr>
            <a:normAutofit fontScale="85000" lnSpcReduction="10000"/>
          </a:bodyPr>
          <a:lstStyle/>
          <a:p>
            <a:r>
              <a:rPr lang="fi-FI" dirty="0" smtClean="0"/>
              <a:t>Olla ja omistaa –verbit eivät noudata e/st/t/en/t/en –taivutuksen kaavaa, niiden muodot pitää opetella ulkoa! Myös </a:t>
            </a:r>
            <a:r>
              <a:rPr lang="fi-FI" dirty="0" err="1" smtClean="0"/>
              <a:t>wissen</a:t>
            </a:r>
            <a:r>
              <a:rPr lang="fi-FI" dirty="0" smtClean="0"/>
              <a:t> (tietää) taipuu eri tavalla.</a:t>
            </a:r>
          </a:p>
          <a:p>
            <a:pPr marL="0" indent="0">
              <a:buNone/>
            </a:pPr>
            <a:r>
              <a:rPr lang="fi-FI" dirty="0"/>
              <a:t>s</a:t>
            </a:r>
            <a:r>
              <a:rPr lang="fi-FI" dirty="0" smtClean="0"/>
              <a:t>ein = olla		</a:t>
            </a:r>
            <a:r>
              <a:rPr lang="fi-FI" dirty="0" err="1" smtClean="0"/>
              <a:t>haben</a:t>
            </a:r>
            <a:r>
              <a:rPr lang="fi-FI" dirty="0" smtClean="0"/>
              <a:t> = omistaa	</a:t>
            </a:r>
            <a:r>
              <a:rPr lang="fi-FI" dirty="0" err="1" smtClean="0"/>
              <a:t>wissen</a:t>
            </a:r>
            <a:r>
              <a:rPr lang="fi-FI" dirty="0" smtClean="0"/>
              <a:t> = tietää</a:t>
            </a:r>
          </a:p>
          <a:p>
            <a:pPr marL="0" indent="0">
              <a:buNone/>
            </a:pPr>
            <a:r>
              <a:rPr lang="fi-FI" dirty="0" err="1"/>
              <a:t>ich</a:t>
            </a:r>
            <a:r>
              <a:rPr lang="fi-FI" dirty="0"/>
              <a:t> </a:t>
            </a:r>
            <a:r>
              <a:rPr lang="fi-FI" dirty="0" smtClean="0"/>
              <a:t>	</a:t>
            </a:r>
            <a:r>
              <a:rPr lang="fi-FI" dirty="0" err="1" smtClean="0">
                <a:solidFill>
                  <a:srgbClr val="FF0000"/>
                </a:solidFill>
              </a:rPr>
              <a:t>bin</a:t>
            </a:r>
            <a:r>
              <a:rPr lang="fi-FI" dirty="0"/>
              <a:t>	</a:t>
            </a:r>
            <a:r>
              <a:rPr lang="fi-FI" dirty="0" smtClean="0"/>
              <a:t>	</a:t>
            </a:r>
            <a:r>
              <a:rPr lang="fi-FI" dirty="0" err="1" smtClean="0">
                <a:solidFill>
                  <a:srgbClr val="FF0000"/>
                </a:solidFill>
              </a:rPr>
              <a:t>habe</a:t>
            </a:r>
            <a:r>
              <a:rPr lang="fi-FI" dirty="0"/>
              <a:t>	</a:t>
            </a:r>
            <a:r>
              <a:rPr lang="fi-FI" dirty="0" smtClean="0"/>
              <a:t>		</a:t>
            </a:r>
            <a:r>
              <a:rPr lang="fi-FI" dirty="0" err="1" smtClean="0">
                <a:solidFill>
                  <a:srgbClr val="FF0000"/>
                </a:solidFill>
              </a:rPr>
              <a:t>wei</a:t>
            </a:r>
            <a:r>
              <a:rPr lang="fi-FI" dirty="0" err="1" smtClean="0">
                <a:solidFill>
                  <a:srgbClr val="FF0000"/>
                </a:solidFill>
                <a:latin typeface="Gill Sans MT"/>
              </a:rPr>
              <a:t>ß</a:t>
            </a:r>
            <a:endParaRPr lang="fi-FI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/>
              <a:t>du </a:t>
            </a:r>
            <a:r>
              <a:rPr lang="fi-FI" dirty="0" smtClean="0"/>
              <a:t>	</a:t>
            </a:r>
            <a:r>
              <a:rPr lang="fi-FI" dirty="0" err="1" smtClean="0">
                <a:solidFill>
                  <a:srgbClr val="FF0000"/>
                </a:solidFill>
              </a:rPr>
              <a:t>bist</a:t>
            </a:r>
            <a:r>
              <a:rPr lang="fi-FI" dirty="0"/>
              <a:t>	</a:t>
            </a:r>
            <a:r>
              <a:rPr lang="fi-FI" dirty="0" smtClean="0"/>
              <a:t>	</a:t>
            </a:r>
            <a:r>
              <a:rPr lang="fi-FI" dirty="0" err="1" smtClean="0">
                <a:solidFill>
                  <a:srgbClr val="FF0000"/>
                </a:solidFill>
              </a:rPr>
              <a:t>hast</a:t>
            </a:r>
            <a:r>
              <a:rPr lang="fi-FI" dirty="0"/>
              <a:t>	</a:t>
            </a:r>
            <a:r>
              <a:rPr lang="fi-FI" dirty="0" smtClean="0"/>
              <a:t>		</a:t>
            </a:r>
            <a:r>
              <a:rPr lang="fi-FI" dirty="0" err="1" smtClean="0">
                <a:solidFill>
                  <a:srgbClr val="FF0000"/>
                </a:solidFill>
              </a:rPr>
              <a:t>wei</a:t>
            </a:r>
            <a:r>
              <a:rPr lang="fi-FI" dirty="0" err="1" smtClean="0">
                <a:solidFill>
                  <a:srgbClr val="FF0000"/>
                </a:solidFill>
                <a:latin typeface="Gill Sans MT"/>
              </a:rPr>
              <a:t>ßt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err="1" smtClean="0"/>
              <a:t>er/sie/es</a:t>
            </a:r>
            <a:r>
              <a:rPr lang="fi-FI" dirty="0" smtClean="0"/>
              <a:t> </a:t>
            </a:r>
            <a:r>
              <a:rPr lang="fi-FI" dirty="0" err="1" smtClean="0">
                <a:solidFill>
                  <a:srgbClr val="FF0000"/>
                </a:solidFill>
              </a:rPr>
              <a:t>ist</a:t>
            </a:r>
            <a:r>
              <a:rPr lang="fi-FI" dirty="0" smtClean="0">
                <a:solidFill>
                  <a:srgbClr val="FF0000"/>
                </a:solidFill>
              </a:rPr>
              <a:t>		</a:t>
            </a:r>
            <a:r>
              <a:rPr lang="fi-FI" dirty="0" err="1" smtClean="0">
                <a:solidFill>
                  <a:srgbClr val="FF0000"/>
                </a:solidFill>
              </a:rPr>
              <a:t>hat</a:t>
            </a:r>
            <a:r>
              <a:rPr lang="fi-FI" dirty="0" smtClean="0">
                <a:solidFill>
                  <a:srgbClr val="FF0000"/>
                </a:solidFill>
              </a:rPr>
              <a:t>			</a:t>
            </a:r>
            <a:r>
              <a:rPr lang="fi-FI" dirty="0" err="1" smtClean="0">
                <a:solidFill>
                  <a:srgbClr val="FF0000"/>
                </a:solidFill>
              </a:rPr>
              <a:t>wei</a:t>
            </a:r>
            <a:r>
              <a:rPr lang="fi-FI" dirty="0" err="1" smtClean="0">
                <a:solidFill>
                  <a:srgbClr val="FF0000"/>
                </a:solidFill>
                <a:latin typeface="Gill Sans MT"/>
              </a:rPr>
              <a:t>ß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err="1"/>
              <a:t>wir</a:t>
            </a:r>
            <a:r>
              <a:rPr lang="fi-FI" dirty="0"/>
              <a:t> </a:t>
            </a:r>
            <a:r>
              <a:rPr lang="fi-FI" dirty="0" smtClean="0"/>
              <a:t>	</a:t>
            </a:r>
            <a:r>
              <a:rPr lang="fi-FI" dirty="0" err="1" smtClean="0">
                <a:solidFill>
                  <a:srgbClr val="FF0000"/>
                </a:solidFill>
              </a:rPr>
              <a:t>sind</a:t>
            </a:r>
            <a:r>
              <a:rPr lang="fi-FI" dirty="0" smtClean="0">
                <a:solidFill>
                  <a:srgbClr val="FF0000"/>
                </a:solidFill>
              </a:rPr>
              <a:t> 		</a:t>
            </a:r>
            <a:r>
              <a:rPr lang="fi-FI" dirty="0" err="1" smtClean="0"/>
              <a:t>haben</a:t>
            </a:r>
            <a:r>
              <a:rPr lang="fi-FI" dirty="0" smtClean="0">
                <a:solidFill>
                  <a:srgbClr val="FF0000"/>
                </a:solidFill>
              </a:rPr>
              <a:t>	</a:t>
            </a:r>
            <a:r>
              <a:rPr lang="fi-FI" dirty="0" smtClean="0"/>
              <a:t>		</a:t>
            </a:r>
            <a:r>
              <a:rPr lang="fi-FI" dirty="0" err="1" smtClean="0"/>
              <a:t>wissen</a:t>
            </a:r>
            <a:endParaRPr lang="fi-FI" dirty="0" smtClean="0"/>
          </a:p>
          <a:p>
            <a:pPr marL="0" indent="0">
              <a:buNone/>
            </a:pPr>
            <a:r>
              <a:rPr lang="fi-FI" dirty="0" err="1"/>
              <a:t>ihr</a:t>
            </a:r>
            <a:r>
              <a:rPr lang="fi-FI" dirty="0"/>
              <a:t> </a:t>
            </a:r>
            <a:r>
              <a:rPr lang="fi-FI" dirty="0" smtClean="0"/>
              <a:t>	</a:t>
            </a:r>
            <a:r>
              <a:rPr lang="fi-FI" dirty="0" err="1" smtClean="0">
                <a:solidFill>
                  <a:srgbClr val="FF0000"/>
                </a:solidFill>
              </a:rPr>
              <a:t>seid</a:t>
            </a:r>
            <a:r>
              <a:rPr lang="fi-FI" dirty="0" smtClean="0">
                <a:solidFill>
                  <a:srgbClr val="FF0000"/>
                </a:solidFill>
              </a:rPr>
              <a:t>		</a:t>
            </a:r>
            <a:r>
              <a:rPr lang="fi-FI" dirty="0" err="1" smtClean="0"/>
              <a:t>habt</a:t>
            </a:r>
            <a:r>
              <a:rPr lang="fi-FI" dirty="0" smtClean="0"/>
              <a:t>			</a:t>
            </a:r>
            <a:r>
              <a:rPr lang="fi-FI" dirty="0" err="1" smtClean="0"/>
              <a:t>wisst</a:t>
            </a:r>
            <a:endParaRPr lang="fi-FI" dirty="0"/>
          </a:p>
          <a:p>
            <a:pPr marL="0" indent="0">
              <a:buNone/>
            </a:pPr>
            <a:r>
              <a:rPr lang="fi-FI" dirty="0" err="1" smtClean="0"/>
              <a:t>sie/Sie</a:t>
            </a:r>
            <a:r>
              <a:rPr lang="fi-FI" dirty="0" smtClean="0"/>
              <a:t> </a:t>
            </a:r>
            <a:r>
              <a:rPr lang="fi-FI" dirty="0" err="1" smtClean="0">
                <a:solidFill>
                  <a:srgbClr val="FF0000"/>
                </a:solidFill>
              </a:rPr>
              <a:t>sind</a:t>
            </a:r>
            <a:r>
              <a:rPr lang="fi-FI" dirty="0" smtClean="0">
                <a:solidFill>
                  <a:srgbClr val="FF0000"/>
                </a:solidFill>
              </a:rPr>
              <a:t>		</a:t>
            </a:r>
            <a:r>
              <a:rPr lang="fi-FI" dirty="0" err="1" smtClean="0"/>
              <a:t>haben</a:t>
            </a:r>
            <a:r>
              <a:rPr lang="fi-FI" dirty="0" smtClean="0"/>
              <a:t>			</a:t>
            </a:r>
            <a:r>
              <a:rPr lang="fi-FI" dirty="0" err="1" smtClean="0"/>
              <a:t>wissen</a:t>
            </a:r>
            <a:endParaRPr lang="fi-FI" dirty="0"/>
          </a:p>
          <a:p>
            <a:pPr marL="0" indent="0">
              <a:buNone/>
            </a:pPr>
            <a:endParaRPr lang="fi-FI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6481" y="6148889"/>
            <a:ext cx="1658937" cy="531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053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338</Words>
  <Application>Microsoft Office PowerPoint</Application>
  <PresentationFormat>Näytössä katseltava diaesitys (4:3)</PresentationFormat>
  <Paragraphs>95</Paragraphs>
  <Slides>10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Office-teema</vt:lpstr>
      <vt:lpstr>Verbien preesenstaivutus</vt:lpstr>
      <vt:lpstr>Säännölliset verbit</vt:lpstr>
      <vt:lpstr>Tehtävä:</vt:lpstr>
      <vt:lpstr>PowerPoint-esitys</vt:lpstr>
      <vt:lpstr>Tehtävä:</vt:lpstr>
      <vt:lpstr>Epäsäännölliset verbit (muutosverbit)</vt:lpstr>
      <vt:lpstr>PowerPoint-esitys</vt:lpstr>
      <vt:lpstr>Tehtävä:</vt:lpstr>
      <vt:lpstr>Sein, haben ja wissen -verbit</vt:lpstr>
      <vt:lpstr>Eriävät yhdysverbit</vt:lpstr>
    </vt:vector>
  </TitlesOfParts>
  <Company>Imatran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Kielioppikertaus, SAA4 Genau</dc:title>
  <dc:creator>Ruutinen Satu</dc:creator>
  <cp:lastModifiedBy>Ruutinen Satu</cp:lastModifiedBy>
  <cp:revision>16</cp:revision>
  <dcterms:created xsi:type="dcterms:W3CDTF">2015-06-25T09:52:35Z</dcterms:created>
  <dcterms:modified xsi:type="dcterms:W3CDTF">2015-07-31T09:45:49Z</dcterms:modified>
</cp:coreProperties>
</file>