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5"/>
  </p:notesMasterIdLst>
  <p:sldIdLst>
    <p:sldId id="256" r:id="rId6"/>
    <p:sldId id="260" r:id="rId7"/>
    <p:sldId id="257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1" autoAdjust="0"/>
  </p:normalViewPr>
  <p:slideViewPr>
    <p:cSldViewPr>
      <p:cViewPr varScale="1">
        <p:scale>
          <a:sx n="127" d="100"/>
          <a:sy n="127" d="100"/>
        </p:scale>
        <p:origin x="1164" y="11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2584436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7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8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9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972931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679042" y="2228671"/>
            <a:ext cx="6005526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i="0" dirty="0">
                <a:solidFill>
                  <a:schemeClr val="accent1"/>
                </a:solidFill>
              </a:rPr>
              <a:t>Luku 4</a:t>
            </a:r>
            <a:endParaRPr lang="fi-FI" altLang="fi-FI" i="0" dirty="0" smtClean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200" b="1" i="0" dirty="0" smtClean="0">
                <a:solidFill>
                  <a:schemeClr val="accent1"/>
                </a:solidFill>
              </a:rPr>
              <a:t>Mitä hyötyä filosofiasta on?</a:t>
            </a:r>
            <a:endParaRPr lang="fi-FI" altLang="fi-FI" sz="22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7772400" cy="914400"/>
          </a:xfrm>
        </p:spPr>
        <p:txBody>
          <a:bodyPr/>
          <a:lstStyle/>
          <a:p>
            <a:r>
              <a:rPr lang="fi-FI" dirty="0" smtClean="0"/>
              <a:t>Kuvanavaus</a:t>
            </a:r>
            <a:br>
              <a:rPr lang="fi-FI" dirty="0" smtClean="0"/>
            </a:br>
            <a:r>
              <a:rPr lang="fi-FI" dirty="0" smtClean="0"/>
              <a:t>Rakkaus ja eri tieteenalat</a:t>
            </a:r>
            <a:r>
              <a:rPr lang="fi-FI" dirty="0"/>
              <a:t/>
            </a:r>
            <a:br>
              <a:rPr lang="fi-FI" dirty="0"/>
            </a:br>
            <a:endParaRPr lang="fi-FI" altLang="fi-FI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916832"/>
            <a:ext cx="4801716" cy="4153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dirty="0" smtClean="0"/>
              <a:t>Biologia ja kemia 1/2</a:t>
            </a:r>
            <a:endParaRPr lang="fi-FI" altLang="fi-FI" dirty="0" smtClean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fi-FI" altLang="fi-FI" dirty="0" smtClean="0"/>
          </a:p>
          <a:p>
            <a:r>
              <a:rPr lang="fi-FI" dirty="0"/>
              <a:t>rakastuminen johtaa lisämunuaisen </a:t>
            </a:r>
            <a:r>
              <a:rPr lang="fi-FI" dirty="0" err="1"/>
              <a:t>kortisolin</a:t>
            </a:r>
            <a:r>
              <a:rPr lang="fi-FI" dirty="0"/>
              <a:t> tuotannon lisääntymiseen</a:t>
            </a:r>
          </a:p>
          <a:p>
            <a:r>
              <a:rPr lang="fi-FI" dirty="0"/>
              <a:t>naisten testosteronin tuotanto kasvaa, miesten laskee</a:t>
            </a:r>
          </a:p>
          <a:p>
            <a:r>
              <a:rPr lang="fi-FI" dirty="0" err="1"/>
              <a:t>serotoniini</a:t>
            </a:r>
            <a:r>
              <a:rPr lang="fi-FI" dirty="0"/>
              <a:t> saa aikaan voimakkaan hyvänolon tunteen</a:t>
            </a:r>
          </a:p>
          <a:p>
            <a:r>
              <a:rPr lang="fi-FI" dirty="0"/>
              <a:t>rakastuneella hermosolujen toiminta syttyy aivosaaressa ja pihtipoimun </a:t>
            </a:r>
            <a:r>
              <a:rPr lang="fi-FI" dirty="0" smtClean="0"/>
              <a:t>etuosassa</a:t>
            </a:r>
          </a:p>
          <a:p>
            <a:r>
              <a:rPr lang="fi-FI" dirty="0"/>
              <a:t>rakastuneen mantelitumakkeen toiminta hiipuu, ja se johtaa pelon, vihan ja surun tunteiden vaimenemiseen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dirty="0" smtClean="0"/>
              <a:t>Biologia ja kemia 2/2</a:t>
            </a:r>
            <a:endParaRPr lang="fi-FI" altLang="fi-FI" dirty="0" smtClean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fi-FI" altLang="fi-FI" dirty="0" smtClean="0"/>
          </a:p>
          <a:p>
            <a:r>
              <a:rPr lang="fi-FI" dirty="0" err="1"/>
              <a:t>dopamiinin</a:t>
            </a:r>
            <a:r>
              <a:rPr lang="fi-FI" dirty="0"/>
              <a:t> ansiosta rakastunut kiinnittää huomiota rakkautensa kohteen myönteisiin ominaisuuksiin ja jättää kielteiset </a:t>
            </a:r>
            <a:r>
              <a:rPr lang="fi-FI" dirty="0" smtClean="0"/>
              <a:t>huomiotta</a:t>
            </a:r>
            <a:endParaRPr lang="fi-FI" dirty="0"/>
          </a:p>
          <a:p>
            <a:r>
              <a:rPr lang="fi-FI" dirty="0" smtClean="0"/>
              <a:t>rakastuminen </a:t>
            </a:r>
            <a:r>
              <a:rPr lang="fi-FI" dirty="0"/>
              <a:t>aktivoi samoja aivoalueita kuin morfiini - rakkauden huumassa ei siis välttämättä tunne kipua ja nälkää</a:t>
            </a:r>
          </a:p>
          <a:p>
            <a:r>
              <a:rPr lang="fi-FI" dirty="0"/>
              <a:t>rakastumiseen vaikuttavat hajut ja </a:t>
            </a:r>
            <a:r>
              <a:rPr lang="fi-FI" dirty="0" err="1"/>
              <a:t>feromonit</a:t>
            </a:r>
            <a:r>
              <a:rPr lang="fi-FI" dirty="0"/>
              <a:t> eli nenän takaosassa, sierainten välissä sijaitsevan </a:t>
            </a:r>
            <a:r>
              <a:rPr lang="fi-FI" dirty="0" err="1"/>
              <a:t>vomeronasaalielimen</a:t>
            </a:r>
            <a:r>
              <a:rPr lang="fi-FI" dirty="0"/>
              <a:t> rekisteröimät </a:t>
            </a:r>
            <a:r>
              <a:rPr lang="fi-FI" dirty="0" smtClean="0"/>
              <a:t>hajusignaalit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5672330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Psykologia 1/2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monia syitä (elämäntilanne, tarpeet, kiinnostuksen kohteet, itsetunto)</a:t>
            </a:r>
          </a:p>
          <a:p>
            <a:r>
              <a:rPr lang="fi-FI" dirty="0"/>
              <a:t>samanlaisuus tai toisaalta erilaisuus kiehtoo, kumppanista saatetaan hakea täydentäjää</a:t>
            </a:r>
          </a:p>
          <a:p>
            <a:r>
              <a:rPr lang="fi-FI" dirty="0"/>
              <a:t>kognitiivinen näkökulma: millaisia käsityksiä ja tulkintoja rakastumiseen liittyy</a:t>
            </a:r>
          </a:p>
          <a:p>
            <a:r>
              <a:rPr lang="fi-FI" dirty="0"/>
              <a:t>behavioristisesta näkökulmasta katsottuna rakkaus liittyy omaan ehdollistumishistoriaan; tietynlaisten ihmisten seura on koettu palkitsevana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2228486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Psykologia 2/2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psykoanalyyttinen näkökulma: ihminen tiedostamatta etsii kumppania, joka muistuttaa omaa vanhempaa - ihastus selitetään tarpeella palata varhaislapsuuden ympäristöön  </a:t>
            </a:r>
          </a:p>
          <a:p>
            <a:r>
              <a:rPr lang="fi-FI" dirty="0"/>
              <a:t>sosiaalipsykologian näkökulma: ympäröivä kulttuuri (media, viihde, taide, perinteet) muokkaa sitä, kuinka ihmiset kokevat ja osoittavat rakkautta</a:t>
            </a:r>
          </a:p>
          <a:p>
            <a:r>
              <a:rPr lang="fi-FI" dirty="0"/>
              <a:t>mallioppiminen: se, kuinka lapsi on nähnyt omien vanhempien osoittavan rakkautta ohjaa sitä, kuinka hän itse aikuisena toimii rakkaussuhteessa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2467195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Historia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romanttinen rakkaus on historiallisesti melko nuori ilmiö</a:t>
            </a:r>
          </a:p>
          <a:p>
            <a:r>
              <a:rPr lang="fi-FI" dirty="0"/>
              <a:t>pitkään avioliitossa oli kyse sukujen välisestä sopimuksesta ja jälkeläisten tuottamisesta</a:t>
            </a:r>
          </a:p>
          <a:p>
            <a:r>
              <a:rPr lang="fi-FI" dirty="0"/>
              <a:t>1800-luvun porvariskulttuurissa romanttinen rakkaus nousi ensimmäisen kerran ihanteeksi, taustalla esim. Goethen teos Nuoren </a:t>
            </a:r>
            <a:r>
              <a:rPr lang="fi-FI" dirty="0" err="1"/>
              <a:t>Wertherin</a:t>
            </a:r>
            <a:r>
              <a:rPr lang="fi-FI" dirty="0"/>
              <a:t> kärsimykset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3162483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Oikeustiede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laki ei voi säädellä rakastumisen tunnetta, mutta se säätelee parinmuodostusta monella tavalla, esimerkiksi</a:t>
            </a:r>
            <a:r>
              <a:rPr lang="fi-FI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 smtClean="0"/>
              <a:t>minkä </a:t>
            </a:r>
            <a:r>
              <a:rPr lang="fi-FI" dirty="0"/>
              <a:t>ikäiset ihmiset saavat olla seksisuhteessa tai solmia avioliiton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minkä sukupuolen edustajat saavat solmia avioliiton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kuinka läheiset sukulaiset saavat solmia avioliiton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ketkä saavat hankkia lapsia, biologisesti tai adoptioiden</a:t>
            </a:r>
          </a:p>
          <a:p>
            <a:endParaRPr lang="fi-FI" dirty="0">
              <a:effectLst/>
            </a:endParaRP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4358343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008" y="476672"/>
            <a:ext cx="8223448" cy="914400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Filosofia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571500" y="1600200"/>
            <a:ext cx="8001000" cy="4525963"/>
          </a:xfrm>
        </p:spPr>
        <p:txBody>
          <a:bodyPr/>
          <a:lstStyle/>
          <a:p>
            <a:r>
              <a:rPr lang="fi-FI" dirty="0"/>
              <a:t>tutkii rakkautta </a:t>
            </a:r>
            <a:r>
              <a:rPr lang="fi-FI" dirty="0" smtClean="0"/>
              <a:t>käsitteellisesti</a:t>
            </a:r>
            <a:endParaRPr lang="fi-FI" dirty="0"/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mitä rakkaus pohjimmiltaan on, onko sitä olemassakaan?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missä määrin rakkaus on ihmismielen rakennelma?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kuinka rakkauden käsite eroaa esimerkiksi ystävyyden käsitteestä?</a:t>
            </a:r>
          </a:p>
          <a:p>
            <a:pPr lvl="1">
              <a:buFont typeface="Courier New" pitchFamily="49" charset="0"/>
              <a:buChar char="o"/>
            </a:pPr>
            <a:r>
              <a:rPr lang="fi-FI" dirty="0"/>
              <a:t>onko rakkaus luonteeltaan aineellista vai henkistä?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4866581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purl.org/dc/dcmitype/"/>
    <ds:schemaRef ds:uri="4FD2DD6E-41AC-4D3A-A8B5-1111DEEF208D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2633</TotalTime>
  <Words>338</Words>
  <Application>Microsoft Office PowerPoint</Application>
  <PresentationFormat>On-screen Show (4:3)</PresentationFormat>
  <Paragraphs>49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ＭＳ Ｐゴシック</vt:lpstr>
      <vt:lpstr>Courier New</vt:lpstr>
      <vt:lpstr>Geneva</vt:lpstr>
      <vt:lpstr>Lucida Grande</vt:lpstr>
      <vt:lpstr>Verdana</vt:lpstr>
      <vt:lpstr>Blank Presentation</vt:lpstr>
      <vt:lpstr>PowerPoint Presentation</vt:lpstr>
      <vt:lpstr>Kuvanavaus Rakkaus ja eri tieteenalat </vt:lpstr>
      <vt:lpstr>Biologia ja kemia 1/2</vt:lpstr>
      <vt:lpstr>Biologia ja kemia 2/2</vt:lpstr>
      <vt:lpstr>Psykologia 1/2</vt:lpstr>
      <vt:lpstr>Psykologia 2/2</vt:lpstr>
      <vt:lpstr>Historia</vt:lpstr>
      <vt:lpstr>Oikeustiede</vt:lpstr>
      <vt:lpstr>Filosofia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Lehtinen, Karri V</cp:lastModifiedBy>
  <cp:revision>67</cp:revision>
  <dcterms:created xsi:type="dcterms:W3CDTF">2010-04-19T08:09:13Z</dcterms:created>
  <dcterms:modified xsi:type="dcterms:W3CDTF">2016-07-07T12:24:54Z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