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73EDB3"/>
    <a:srgbClr val="FFFF66"/>
    <a:srgbClr val="E07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22" autoAdjust="0"/>
  </p:normalViewPr>
  <p:slideViewPr>
    <p:cSldViewPr>
      <p:cViewPr varScale="1">
        <p:scale>
          <a:sx n="77" d="100"/>
          <a:sy n="77" d="100"/>
        </p:scale>
        <p:origin x="129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77F6-8BE5-4C5E-9EA8-A09EAEB25FE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023-9D82-4FF6-BC12-94A57F38AF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506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77F6-8BE5-4C5E-9EA8-A09EAEB25FE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023-9D82-4FF6-BC12-94A57F38AF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77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77F6-8BE5-4C5E-9EA8-A09EAEB25FE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023-9D82-4FF6-BC12-94A57F38AF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647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77F6-8BE5-4C5E-9EA8-A09EAEB25FE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023-9D82-4FF6-BC12-94A57F38AF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458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77F6-8BE5-4C5E-9EA8-A09EAEB25FE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023-9D82-4FF6-BC12-94A57F38AF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443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77F6-8BE5-4C5E-9EA8-A09EAEB25FE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023-9D82-4FF6-BC12-94A57F38AF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833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77F6-8BE5-4C5E-9EA8-A09EAEB25FE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023-9D82-4FF6-BC12-94A57F38AF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582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77F6-8BE5-4C5E-9EA8-A09EAEB25FE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023-9D82-4FF6-BC12-94A57F38AF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94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77F6-8BE5-4C5E-9EA8-A09EAEB25FE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023-9D82-4FF6-BC12-94A57F38AF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89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77F6-8BE5-4C5E-9EA8-A09EAEB25FE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023-9D82-4FF6-BC12-94A57F38AF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9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77F6-8BE5-4C5E-9EA8-A09EAEB25FE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023-9D82-4FF6-BC12-94A57F38AF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39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477F6-8BE5-4C5E-9EA8-A09EAEB25FE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25023-9D82-4FF6-BC12-94A57F38AF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9767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 rot="10800000" flipV="1">
            <a:off x="323528" y="6309320"/>
            <a:ext cx="8496944" cy="360040"/>
          </a:xfrm>
        </p:spPr>
        <p:txBody>
          <a:bodyPr>
            <a:normAutofit fontScale="40000" lnSpcReduction="20000"/>
          </a:bodyPr>
          <a:lstStyle/>
          <a:p>
            <a:r>
              <a:rPr lang="fi-FI" dirty="0"/>
              <a:t>Lapsella on oikeus suojaan fyysistä ja psyykkistä väkivaltaa vastaan (artikla 2, 19) YK lapsen oikeuksien yleissopimus.</a:t>
            </a:r>
          </a:p>
        </p:txBody>
      </p:sp>
      <p:grpSp>
        <p:nvGrpSpPr>
          <p:cNvPr id="4" name="Ryhmä 3"/>
          <p:cNvGrpSpPr/>
          <p:nvPr/>
        </p:nvGrpSpPr>
        <p:grpSpPr>
          <a:xfrm>
            <a:off x="261347" y="1068786"/>
            <a:ext cx="8820981" cy="5168526"/>
            <a:chOff x="179511" y="1412776"/>
            <a:chExt cx="8820981" cy="4464496"/>
          </a:xfrm>
        </p:grpSpPr>
        <p:sp>
          <p:nvSpPr>
            <p:cNvPr id="6" name="Puolivapaa piirto 5"/>
            <p:cNvSpPr/>
            <p:nvPr/>
          </p:nvSpPr>
          <p:spPr>
            <a:xfrm>
              <a:off x="179511" y="1412777"/>
              <a:ext cx="4345727" cy="2232247"/>
            </a:xfrm>
            <a:custGeom>
              <a:avLst/>
              <a:gdLst>
                <a:gd name="connsiteX0" fmla="*/ 0 w 2232248"/>
                <a:gd name="connsiteY0" fmla="*/ 0 h 4428492"/>
                <a:gd name="connsiteX1" fmla="*/ 1860199 w 2232248"/>
                <a:gd name="connsiteY1" fmla="*/ 0 h 4428492"/>
                <a:gd name="connsiteX2" fmla="*/ 2232248 w 2232248"/>
                <a:gd name="connsiteY2" fmla="*/ 372049 h 4428492"/>
                <a:gd name="connsiteX3" fmla="*/ 2232248 w 2232248"/>
                <a:gd name="connsiteY3" fmla="*/ 4428492 h 4428492"/>
                <a:gd name="connsiteX4" fmla="*/ 0 w 2232248"/>
                <a:gd name="connsiteY4" fmla="*/ 4428492 h 4428492"/>
                <a:gd name="connsiteX5" fmla="*/ 0 w 2232248"/>
                <a:gd name="connsiteY5" fmla="*/ 0 h 4428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32248" h="4428492">
                  <a:moveTo>
                    <a:pt x="0" y="4428491"/>
                  </a:moveTo>
                  <a:lnTo>
                    <a:pt x="0" y="738098"/>
                  </a:lnTo>
                  <a:cubicBezTo>
                    <a:pt x="0" y="330458"/>
                    <a:pt x="83963" y="1"/>
                    <a:pt x="187537" y="1"/>
                  </a:cubicBezTo>
                  <a:lnTo>
                    <a:pt x="2232248" y="1"/>
                  </a:lnTo>
                  <a:lnTo>
                    <a:pt x="2232248" y="4428491"/>
                  </a:lnTo>
                  <a:lnTo>
                    <a:pt x="0" y="4428491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accent2">
                    <a:lumMod val="40000"/>
                    <a:lumOff val="60000"/>
                    <a:tint val="66000"/>
                    <a:satMod val="160000"/>
                  </a:schemeClr>
                </a:gs>
                <a:gs pos="50000">
                  <a:schemeClr val="accent2">
                    <a:lumMod val="40000"/>
                    <a:lumOff val="60000"/>
                    <a:tint val="44500"/>
                    <a:satMod val="160000"/>
                  </a:schemeClr>
                </a:gs>
                <a:gs pos="100000">
                  <a:schemeClr val="accent2">
                    <a:lumMod val="40000"/>
                    <a:lumOff val="60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99569" tIns="99568" rIns="99568" bIns="657629" numCol="1" spcCol="1270" anchor="t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200" kern="12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 </a:t>
              </a:r>
              <a:r>
                <a:rPr lang="fi-FI" sz="1200" u="sng" kern="12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Kiusaaminen voi olla fyysistä, psyykkistä ja sosiaalista: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Haukkumista			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Uhkailua</a:t>
              </a:r>
              <a:r>
                <a:rPr lang="fi-FI" sz="1100" kern="12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	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Lällättelyä			”Jokaisen kokemus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Ärsyttämistä	                        kiusaamisesta, on 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Puhumattomuutta		  henkilökohtainen, jota </a:t>
              </a:r>
              <a:endParaRPr lang="fi-FI" sz="11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endParaRP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Arvostelua			  ei tule vähätellä”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Vallan käyttöä			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Alistamista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 err="1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Pomottelua</a:t>
              </a:r>
              <a:endParaRPr lang="fi-FI" sz="1100" kern="12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endParaRP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Tyrmäämistä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Tönimistä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Rumia ilmeitä ja eleitä</a:t>
              </a:r>
            </a:p>
          </p:txBody>
        </p:sp>
        <p:sp>
          <p:nvSpPr>
            <p:cNvPr id="8" name="Puolivapaa piirto 7"/>
            <p:cNvSpPr/>
            <p:nvPr/>
          </p:nvSpPr>
          <p:spPr>
            <a:xfrm>
              <a:off x="4609620" y="1412776"/>
              <a:ext cx="4390872" cy="2232248"/>
            </a:xfrm>
            <a:custGeom>
              <a:avLst/>
              <a:gdLst>
                <a:gd name="connsiteX0" fmla="*/ 0 w 4428492"/>
                <a:gd name="connsiteY0" fmla="*/ 0 h 2232248"/>
                <a:gd name="connsiteX1" fmla="*/ 4056443 w 4428492"/>
                <a:gd name="connsiteY1" fmla="*/ 0 h 2232248"/>
                <a:gd name="connsiteX2" fmla="*/ 4428492 w 4428492"/>
                <a:gd name="connsiteY2" fmla="*/ 372049 h 2232248"/>
                <a:gd name="connsiteX3" fmla="*/ 4428492 w 4428492"/>
                <a:gd name="connsiteY3" fmla="*/ 2232248 h 2232248"/>
                <a:gd name="connsiteX4" fmla="*/ 0 w 4428492"/>
                <a:gd name="connsiteY4" fmla="*/ 2232248 h 2232248"/>
                <a:gd name="connsiteX5" fmla="*/ 0 w 4428492"/>
                <a:gd name="connsiteY5" fmla="*/ 0 h 2232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28492" h="2232248">
                  <a:moveTo>
                    <a:pt x="0" y="0"/>
                  </a:moveTo>
                  <a:lnTo>
                    <a:pt x="4056443" y="0"/>
                  </a:lnTo>
                  <a:cubicBezTo>
                    <a:pt x="4261920" y="0"/>
                    <a:pt x="4428492" y="166572"/>
                    <a:pt x="4428492" y="372049"/>
                  </a:cubicBezTo>
                  <a:lnTo>
                    <a:pt x="4428492" y="2232248"/>
                  </a:lnTo>
                  <a:lnTo>
                    <a:pt x="0" y="2232248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alpha val="90000"/>
                <a:hueOff val="0"/>
                <a:satOff val="0"/>
                <a:lumOff val="0"/>
                <a:alphaOff val="-13333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657630" numCol="1" spcCol="1270" anchor="t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400" kern="1200" dirty="0">
                  <a:solidFill>
                    <a:schemeClr val="tx1"/>
                  </a:solidFill>
                </a:rPr>
                <a:t>   </a:t>
              </a:r>
              <a:r>
                <a:rPr lang="fi-FI" sz="1100" u="sng" kern="1200" dirty="0">
                  <a:solidFill>
                    <a:schemeClr val="tx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Kiusaamisen ennaltaehkäisy yksikössämme: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solidFill>
                    <a:schemeClr val="tx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Aikuisen läsnäolo, havainnointi.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solidFill>
                    <a:schemeClr val="tx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Lapsen sosiaalisen kanssakäymisen tukeminen ja ohjaus.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solidFill>
                    <a:schemeClr val="tx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Yhteisten pelisääntöjen luominen ja rajojen asettaminen luovat turvallisuutta.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solidFill>
                    <a:schemeClr val="tx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Tarjoamme lapsille mielekästä puuhaa.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solidFill>
                    <a:schemeClr val="tx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Luomme lapsille leikkirauhan jakamalla lapset pienempiin ryhmiin.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kern="1200" dirty="0">
                  <a:solidFill>
                    <a:schemeClr val="tx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Korostamme hyviä tapoja ja  tärkeää on anteeksi pyytäminen.</a:t>
              </a:r>
            </a:p>
            <a:p>
              <a:pPr marL="171450" lvl="1" indent="-171450" algn="l" defTabSz="533400"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fi-FI" sz="1100" dirty="0">
                  <a:solidFill>
                    <a:schemeClr val="tx1"/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Meiryo" panose="020B0604030504040204" pitchFamily="34" charset="-128"/>
                </a:rPr>
                <a:t>Toimiva , turvallinen ja mielenkiintoinen ympäristö&gt; muokkaaminen tarpeisiin sopiviksi (ruokapaikat, penkkijärjestys).</a:t>
              </a:r>
              <a:endParaRPr lang="fi-FI" sz="1100" kern="1200" dirty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endParaRPr>
            </a:p>
          </p:txBody>
        </p:sp>
        <p:sp>
          <p:nvSpPr>
            <p:cNvPr id="9" name="Yhdestä kulmasta pyöristetty suorakulmio 8"/>
            <p:cNvSpPr/>
            <p:nvPr/>
          </p:nvSpPr>
          <p:spPr>
            <a:xfrm rot="10800000">
              <a:off x="179512" y="3762490"/>
              <a:ext cx="4345726" cy="2114781"/>
            </a:xfrm>
            <a:prstGeom prst="round1Rect">
              <a:avLst/>
            </a:prstGeom>
            <a:gradFill flip="none" rotWithShape="1">
              <a:gsLst>
                <a:gs pos="0">
                  <a:schemeClr val="accent5">
                    <a:hueOff val="0"/>
                    <a:satOff val="0"/>
                    <a:lumOff val="0"/>
                    <a:tint val="66000"/>
                    <a:satMod val="160000"/>
                  </a:schemeClr>
                </a:gs>
                <a:gs pos="50000">
                  <a:schemeClr val="accent5">
                    <a:hueOff val="0"/>
                    <a:satOff val="0"/>
                    <a:lumOff val="0"/>
                    <a:tint val="44500"/>
                    <a:satMod val="160000"/>
                  </a:schemeClr>
                </a:gs>
                <a:gs pos="100000">
                  <a:schemeClr val="accent5">
                    <a:hueOff val="0"/>
                    <a:satOff val="0"/>
                    <a:lumOff val="0"/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hueOff val="0"/>
                <a:satOff val="0"/>
                <a:lumOff val="0"/>
                <a:alphaOff val="-26667"/>
              </a:schemeClr>
            </a:fillRef>
            <a:effectRef idx="0">
              <a:schemeClr val="accent5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</p:sp>
        <p:sp>
          <p:nvSpPr>
            <p:cNvPr id="10" name="Yhdestä kulmasta pyöristetty suorakulmio 9"/>
            <p:cNvSpPr/>
            <p:nvPr/>
          </p:nvSpPr>
          <p:spPr>
            <a:xfrm rot="5400000">
              <a:off x="5746857" y="2623637"/>
              <a:ext cx="2114782" cy="4392488"/>
            </a:xfrm>
            <a:prstGeom prst="round1Rect">
              <a:avLst/>
            </a:prstGeom>
            <a:gradFill flip="none" rotWithShape="1">
              <a:gsLst>
                <a:gs pos="0">
                  <a:schemeClr val="accent3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3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3">
                    <a:lumMod val="60000"/>
                    <a:lumOff val="40000"/>
                    <a:tint val="23500"/>
                    <a:satMod val="16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5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</p:sp>
      </p:grpSp>
      <p:sp>
        <p:nvSpPr>
          <p:cNvPr id="7" name="Tekstiruutu 6"/>
          <p:cNvSpPr txBox="1"/>
          <p:nvPr/>
        </p:nvSpPr>
        <p:spPr>
          <a:xfrm>
            <a:off x="3092106" y="4323032"/>
            <a:ext cx="3528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  <a:p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261346" y="3845893"/>
            <a:ext cx="4345728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u="sng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Miten toimimme kiusaamistilanteissa yksikössämme</a:t>
            </a:r>
            <a:r>
              <a:rPr lang="fi-FI" sz="12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:</a:t>
            </a:r>
          </a:p>
          <a:p>
            <a:endParaRPr lang="fi-FI" sz="1200" dirty="0">
              <a:latin typeface="Meiryo" panose="020B0604030504040204" pitchFamily="34" charset="-128"/>
              <a:ea typeface="Meiryo" panose="020B0604030504040204" pitchFamily="34" charset="-128"/>
              <a:cs typeface="Meiryo" panose="020B0604030504040204" pitchFamily="34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1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Olemme läsnä, havainnoimme tilannetta ja puutumme konfliktitilanteisiin tilanteen edellyttämällä tavalla.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1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Kuuntelemme asianomaisia tasapuolisesti.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1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Keskustelemme ja pohdimme kiusaamiseen johtavista syistä.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1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Toimimme yhteisten yksikössämme luotujen pelisääntöjen mukaisesti.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1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Ohjaamme lasta moraalikäsityksen luomisessa oikein/väärin&gt; empatiakyvyn kehittyminen lapsen ikätason mukaan.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i-FI" sz="1100" dirty="0"/>
          </a:p>
          <a:p>
            <a:endParaRPr lang="fi-FI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200" dirty="0"/>
          </a:p>
        </p:txBody>
      </p:sp>
      <p:sp>
        <p:nvSpPr>
          <p:cNvPr id="16" name="Tekstiruutu 15"/>
          <p:cNvSpPr txBox="1"/>
          <p:nvPr/>
        </p:nvSpPr>
        <p:spPr>
          <a:xfrm>
            <a:off x="4691456" y="3745865"/>
            <a:ext cx="439087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200" u="sng" dirty="0">
              <a:latin typeface="Meiryo" panose="020B0604030504040204" pitchFamily="34" charset="-128"/>
              <a:ea typeface="Meiryo" panose="020B0604030504040204" pitchFamily="34" charset="-128"/>
              <a:cs typeface="Meiryo" panose="020B0604030504040204" pitchFamily="34" charset="-128"/>
            </a:endParaRPr>
          </a:p>
          <a:p>
            <a:r>
              <a:rPr lang="fi-FI" sz="1200" u="sng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Kiusaamisen seuranta, yhteistyö ja kirjaaminen:</a:t>
            </a:r>
          </a:p>
          <a:p>
            <a:endParaRPr lang="fi-FI" sz="1200" u="sng" dirty="0">
              <a:latin typeface="Meiryo" panose="020B0604030504040204" pitchFamily="34" charset="-128"/>
              <a:ea typeface="Meiryo" panose="020B0604030504040204" pitchFamily="34" charset="-128"/>
              <a:cs typeface="Meiryo" panose="020B0604030504040204" pitchFamily="34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1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Kerromme vanhemmille riita/kiusaamistilanteesta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1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Pyrimme käsittelemään konfliktit ryhmäperhepäiväkodissa, jolloin kiusaamistilanteita ei tarvitse sovitella kotona.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1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Kiusaamisen ollessa  toistuvaa, mietimme yhdessä  vanhempien kanssa  miten toimimme jatkossa tilanteen ratkaisemiseksi.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1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Kirjaamme ylös yksikössämme tapahtuvat toistuvat kiusaamistilanteet  ja mietimme erittäin vakavat tilanteet oman yksikkömme esimiehen, sekä vanhempien kanssa.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100" dirty="0"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Arvioimme suunnitelman toimivuutta puolivuosittain.</a:t>
            </a:r>
          </a:p>
          <a:p>
            <a:endParaRPr lang="fi-FI" sz="1200" u="sng" dirty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i-FI" sz="1200" u="sng" dirty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i-FI" sz="1200" u="sng" dirty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i-FI" sz="1200" u="sng" dirty="0"/>
          </a:p>
        </p:txBody>
      </p:sp>
      <p:sp>
        <p:nvSpPr>
          <p:cNvPr id="12" name="Otsikko 11"/>
          <p:cNvSpPr>
            <a:spLocks noGrp="1"/>
          </p:cNvSpPr>
          <p:nvPr>
            <p:ph type="ctrTitle"/>
          </p:nvPr>
        </p:nvSpPr>
        <p:spPr>
          <a:xfrm>
            <a:off x="1150690" y="332656"/>
            <a:ext cx="6912768" cy="216024"/>
          </a:xfrm>
          <a:effectLst>
            <a:glow rad="101600">
              <a:schemeClr val="accent1">
                <a:lumMod val="60000"/>
                <a:lumOff val="40000"/>
                <a:alpha val="60000"/>
              </a:schemeClr>
            </a:glow>
          </a:effectLst>
        </p:spPr>
        <p:txBody>
          <a:bodyPr>
            <a:normAutofit fontScale="90000"/>
          </a:bodyPr>
          <a:lstStyle/>
          <a:p>
            <a:br>
              <a:rPr lang="fi-FI" sz="2700" dirty="0">
                <a:latin typeface="Comic Sans MS" panose="030F0702030302020204" pitchFamily="66" charset="0"/>
              </a:rPr>
            </a:br>
            <a:r>
              <a:rPr lang="fi-FI" sz="2700" dirty="0">
                <a:latin typeface="Comic Sans MS" panose="030F0702030302020204" pitchFamily="66" charset="0"/>
              </a:rPr>
              <a:t>KIUSAAMISEN EHKÄISYSUUNNITELMA</a:t>
            </a:r>
            <a:r>
              <a:rPr lang="fi-FI" sz="2000" dirty="0">
                <a:latin typeface="Comic Sans MS" panose="030F0702030302020204" pitchFamily="66" charset="0"/>
              </a:rPr>
              <a:t> </a:t>
            </a:r>
            <a:r>
              <a:rPr lang="fi-FI" sz="1400" dirty="0">
                <a:latin typeface="Comic Sans MS" panose="030F0702030302020204" pitchFamily="66" charset="0"/>
              </a:rPr>
              <a:t>Laadittu</a:t>
            </a:r>
            <a:r>
              <a:rPr lang="fi-FI" sz="1400">
                <a:latin typeface="Comic Sans MS" panose="030F0702030302020204" pitchFamily="66" charset="0"/>
              </a:rPr>
              <a:t>: </a:t>
            </a:r>
            <a:r>
              <a:rPr lang="fi-FI" sz="1300">
                <a:latin typeface="Comic Sans MS" panose="030F0702030302020204" pitchFamily="66" charset="0"/>
              </a:rPr>
              <a:t>24.09.2019</a:t>
            </a:r>
            <a:br>
              <a:rPr lang="fi-FI" sz="3600" dirty="0">
                <a:latin typeface="Comic Sans MS" panose="030F0702030302020204" pitchFamily="66" charset="0"/>
              </a:rPr>
            </a:br>
            <a:r>
              <a:rPr lang="fi-FI" sz="1800" dirty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RYHMÄPERHEPÄIVÄKOTI  HEINÄHATTU</a:t>
            </a:r>
            <a:br>
              <a:rPr lang="fi-FI" sz="180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fi-FI" sz="180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13 </a:t>
            </a:r>
            <a:r>
              <a:rPr lang="fi-FI" sz="1800" dirty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lasta</a:t>
            </a:r>
            <a:r>
              <a:rPr lang="fi-FI" sz="180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; 7 </a:t>
            </a:r>
            <a:r>
              <a:rPr lang="fi-FI" sz="1800" dirty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tyttöä </a:t>
            </a:r>
            <a:r>
              <a:rPr lang="fi-FI" sz="180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ja 6 </a:t>
            </a:r>
            <a:r>
              <a:rPr lang="fi-FI" sz="1800" dirty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poikaa</a:t>
            </a:r>
            <a:r>
              <a:rPr lang="fi-FI" sz="180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 1-5v</a:t>
            </a:r>
            <a:r>
              <a:rPr lang="fi-FI" sz="1800" dirty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br>
              <a:rPr lang="fi-FI" sz="1800" dirty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endParaRPr lang="fi-FI" sz="1800" dirty="0">
              <a:solidFill>
                <a:srgbClr val="FFCC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2286000" y="3090446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lang="fi-FI" dirty="0">
              <a:latin typeface="Meiryo" panose="020B0604030504040204" pitchFamily="34" charset="-128"/>
              <a:ea typeface="Meiryo" panose="020B0604030504040204" pitchFamily="34" charset="-128"/>
              <a:cs typeface="Meiryo" panose="020B0604030504040204" pitchFamily="34" charset="-128"/>
            </a:endParaRPr>
          </a:p>
          <a:p>
            <a:endParaRPr lang="fi-FI" sz="2000" u="sng" dirty="0"/>
          </a:p>
        </p:txBody>
      </p:sp>
    </p:spTree>
    <p:extLst>
      <p:ext uri="{BB962C8B-B14F-4D97-AF65-F5344CB8AC3E}">
        <p14:creationId xmlns:p14="http://schemas.microsoft.com/office/powerpoint/2010/main" val="498196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Iltarusk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205</Words>
  <Application>Microsoft Office PowerPoint</Application>
  <PresentationFormat>Näytössä katseltava diaesitys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Meiryo</vt:lpstr>
      <vt:lpstr>Arial</vt:lpstr>
      <vt:lpstr>Calibri</vt:lpstr>
      <vt:lpstr>Comic Sans MS</vt:lpstr>
      <vt:lpstr>Wingdings</vt:lpstr>
      <vt:lpstr>Office-teema</vt:lpstr>
      <vt:lpstr> KIUSAAMISEN EHKÄISYSUUNNITELMA Laadittu: 24.09.2019 RYHMÄPERHEPÄIVÄKOTI  HEINÄHATTU 13 lasta; 7 tyttöä ja 6 poikaa, 1-5v. </vt:lpstr>
    </vt:vector>
  </TitlesOfParts>
  <Company>Ulvilan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KIUSAAMISEN EHKÄISY</dc:title>
  <dc:creator>Jokinen Anu</dc:creator>
  <cp:lastModifiedBy>Mustajoki Kati</cp:lastModifiedBy>
  <cp:revision>52</cp:revision>
  <dcterms:created xsi:type="dcterms:W3CDTF">2015-01-29T13:38:31Z</dcterms:created>
  <dcterms:modified xsi:type="dcterms:W3CDTF">2019-09-16T10:51:04Z</dcterms:modified>
</cp:coreProperties>
</file>