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9E96B15-248E-4C63-BFE7-EC25CA275191}" type="datetimeFigureOut">
              <a:rPr lang="fi-FI" smtClean="0"/>
              <a:t>15.5.2015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9116137-8F67-460E-800F-3F8A71912C32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Riku </a:t>
            </a:r>
            <a:r>
              <a:rPr lang="fi-FI" dirty="0" err="1" smtClean="0"/>
              <a:t>Leppihalme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Elektroniikan peruskomponentit ja autostereoiden asennus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85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Autostereot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	C-kasettisoittimet				CD-soittimet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Radio mukana lähes aina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104456" cy="307834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2667259"/>
            <a:ext cx="4128459" cy="16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Autostereot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Uudemmat mallit: USB ja </a:t>
            </a:r>
            <a:r>
              <a:rPr lang="fi-FI" dirty="0" err="1" smtClean="0"/>
              <a:t>iPod</a:t>
            </a:r>
            <a:r>
              <a:rPr lang="fi-FI" dirty="0" smtClean="0"/>
              <a:t> liitännät, MP3 yms. tuki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Myös langaton soitto </a:t>
            </a:r>
            <a:r>
              <a:rPr lang="fi-FI" dirty="0" err="1" smtClean="0"/>
              <a:t>bluetoothin</a:t>
            </a:r>
            <a:r>
              <a:rPr lang="fi-FI" dirty="0" smtClean="0"/>
              <a:t> avulla esim. älypuhelimesta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Autostereoiden asennus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Tarvittavat työvälineet ja asennustarvikkeet: </a:t>
            </a:r>
            <a:r>
              <a:rPr lang="fi-FI" dirty="0" err="1" smtClean="0"/>
              <a:t>Abiko-pihdit</a:t>
            </a:r>
            <a:r>
              <a:rPr lang="fi-FI" dirty="0" smtClean="0"/>
              <a:t> ja –liittimiä. Kytkentärimoja.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4698268" cy="35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Autostereoiden asennus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Liittäminen autoon: </a:t>
            </a:r>
            <a:r>
              <a:rPr lang="fi-FI" dirty="0" err="1" smtClean="0"/>
              <a:t>ISO-liittimellä</a:t>
            </a:r>
            <a:r>
              <a:rPr lang="fi-FI" dirty="0" smtClean="0"/>
              <a:t> tai erikseen johdot kytkemällä</a:t>
            </a:r>
          </a:p>
          <a:p>
            <a:r>
              <a:rPr lang="fi-FI" dirty="0"/>
              <a:t> </a:t>
            </a:r>
            <a:r>
              <a:rPr lang="fi-FI" dirty="0" smtClean="0"/>
              <a:t>   </a:t>
            </a:r>
            <a:r>
              <a:rPr lang="fi-FI" dirty="0" err="1" smtClean="0"/>
              <a:t>ISO-liitin</a:t>
            </a:r>
            <a:r>
              <a:rPr lang="fi-FI" dirty="0" smtClean="0"/>
              <a:t>, helppo asennus		TAI	Johtojen liittäminen yksittäin </a:t>
            </a:r>
            <a:r>
              <a:rPr lang="fi-FI" dirty="0" err="1" smtClean="0"/>
              <a:t>abikoilla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104456" cy="3078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4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 10487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Yleensä 2 liitintä, A ja B</a:t>
            </a:r>
          </a:p>
          <a:p>
            <a:r>
              <a:rPr lang="fi-FI" dirty="0" smtClean="0"/>
              <a:t>A-liittimellä kytketään virta ja B-liittimellä kaiuttimet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2" y="2478281"/>
            <a:ext cx="4416491" cy="331236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788024" y="2276872"/>
            <a:ext cx="43204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B-liittimen pinnit:</a:t>
            </a:r>
          </a:p>
          <a:p>
            <a:r>
              <a:rPr lang="fi-FI" sz="1600" dirty="0" smtClean="0"/>
              <a:t>Pinni 1 Takaoikean kaiuttimen positiivinen (RR+)</a:t>
            </a:r>
          </a:p>
          <a:p>
            <a:r>
              <a:rPr lang="fi-FI" sz="1600" dirty="0" smtClean="0"/>
              <a:t>Pinni 2 Takaoikean kaiuttimen negatiivinen (RR-)</a:t>
            </a:r>
          </a:p>
          <a:p>
            <a:r>
              <a:rPr lang="fi-FI" sz="1600" dirty="0" smtClean="0"/>
              <a:t>Pinni 3 Etuoikean kaiuttimen positiivinen (RF+)</a:t>
            </a:r>
          </a:p>
          <a:p>
            <a:r>
              <a:rPr lang="fi-FI" sz="1600" dirty="0" smtClean="0"/>
              <a:t>Pinni 4 Etuoikean kaiuttimen negatiivinen (RF-)</a:t>
            </a:r>
          </a:p>
          <a:p>
            <a:r>
              <a:rPr lang="fi-FI" sz="1600" dirty="0" smtClean="0"/>
              <a:t>Pinni 5 Etuvasemman kaiuttimen positiivinen (LF+)</a:t>
            </a:r>
          </a:p>
          <a:p>
            <a:r>
              <a:rPr lang="fi-FI" sz="1600" dirty="0" smtClean="0"/>
              <a:t>Pinni 6 Etuvasemman kaiuttimen negatiivinen (LF-)</a:t>
            </a:r>
          </a:p>
          <a:p>
            <a:r>
              <a:rPr lang="fi-FI" sz="1600" dirty="0" smtClean="0"/>
              <a:t>Pinni 7 Takavasemman kaiuttimen positiivinen (LR+)</a:t>
            </a:r>
          </a:p>
          <a:p>
            <a:r>
              <a:rPr lang="fi-FI" sz="1600" dirty="0" smtClean="0"/>
              <a:t>Pinni 8 Takavasemman kaiuttimen negatiivinen (LR-)</a:t>
            </a:r>
          </a:p>
          <a:p>
            <a:endParaRPr lang="fi-FI" dirty="0" smtClean="0"/>
          </a:p>
          <a:p>
            <a:r>
              <a:rPr lang="fi-FI" dirty="0" smtClean="0"/>
              <a:t>A-liittimen tärkeät pinnit: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4</a:t>
            </a:r>
            <a:r>
              <a:rPr lang="fi-FI" dirty="0" smtClean="0"/>
              <a:t> – Jatkuva virta akulta (12V)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7</a:t>
            </a:r>
            <a:r>
              <a:rPr lang="fi-FI" dirty="0" smtClean="0"/>
              <a:t> – Sytytysvirran ohjaus</a:t>
            </a:r>
          </a:p>
          <a:p>
            <a:r>
              <a:rPr lang="fi-FI" dirty="0" smtClean="0">
                <a:solidFill>
                  <a:srgbClr val="C00000"/>
                </a:solidFill>
              </a:rPr>
              <a:t>8</a:t>
            </a:r>
            <a:r>
              <a:rPr lang="fi-FI" dirty="0" smtClean="0"/>
              <a:t> – Maadoitus</a:t>
            </a:r>
          </a:p>
          <a:p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2923" y="3526269"/>
            <a:ext cx="1576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C00000"/>
                </a:solidFill>
              </a:rPr>
              <a:t>B, lovi keskellä</a:t>
            </a:r>
          </a:p>
          <a:p>
            <a:endParaRPr lang="fi-FI" b="1" dirty="0">
              <a:solidFill>
                <a:srgbClr val="C00000"/>
              </a:solidFill>
            </a:endParaRPr>
          </a:p>
          <a:p>
            <a:endParaRPr lang="fi-FI" b="1" dirty="0" smtClean="0">
              <a:solidFill>
                <a:srgbClr val="C00000"/>
              </a:solidFill>
            </a:endParaRPr>
          </a:p>
          <a:p>
            <a:endParaRPr lang="fi-FI" b="1" dirty="0">
              <a:solidFill>
                <a:srgbClr val="C00000"/>
              </a:solidFill>
            </a:endParaRPr>
          </a:p>
          <a:p>
            <a:r>
              <a:rPr lang="fi-FI" b="1" dirty="0" smtClean="0">
                <a:solidFill>
                  <a:srgbClr val="C00000"/>
                </a:solidFill>
              </a:rPr>
              <a:t>A, lovi alhaalla</a:t>
            </a:r>
            <a:endParaRPr lang="fi-FI" b="1" dirty="0">
              <a:solidFill>
                <a:srgbClr val="C0000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763688" y="3501008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1     3       5    8</a:t>
            </a:r>
          </a:p>
          <a:p>
            <a:r>
              <a:rPr lang="fi-FI" b="1" dirty="0" smtClean="0"/>
              <a:t>2     4       6    7</a:t>
            </a:r>
          </a:p>
          <a:p>
            <a:endParaRPr lang="fi-FI" b="1" dirty="0"/>
          </a:p>
          <a:p>
            <a:r>
              <a:rPr lang="fi-FI" b="1" dirty="0" smtClean="0"/>
              <a:t>1     3       5    </a:t>
            </a:r>
            <a:r>
              <a:rPr lang="fi-FI" b="1" dirty="0" smtClean="0">
                <a:solidFill>
                  <a:srgbClr val="C00000"/>
                </a:solidFill>
              </a:rPr>
              <a:t>8</a:t>
            </a:r>
          </a:p>
          <a:p>
            <a:r>
              <a:rPr lang="fi-FI" b="1" dirty="0" smtClean="0"/>
              <a:t>2     </a:t>
            </a:r>
            <a:r>
              <a:rPr lang="fi-FI" b="1" dirty="0" smtClean="0">
                <a:solidFill>
                  <a:srgbClr val="C00000"/>
                </a:solidFill>
              </a:rPr>
              <a:t>4</a:t>
            </a:r>
            <a:r>
              <a:rPr lang="fi-FI" b="1" dirty="0" smtClean="0"/>
              <a:t>       6    </a:t>
            </a:r>
            <a:r>
              <a:rPr lang="fi-FI" b="1" dirty="0" smtClean="0">
                <a:solidFill>
                  <a:srgbClr val="C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8774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Soittimen ohjetarra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Kertoo kunkin johtimen käyttötarkoituksen</a:t>
            </a:r>
          </a:p>
          <a:p>
            <a:r>
              <a:rPr lang="fi-FI" dirty="0" smtClean="0"/>
              <a:t>Esimerkiksi seuraavan kuvan mukaan:</a:t>
            </a:r>
          </a:p>
          <a:p>
            <a:r>
              <a:rPr lang="fi-FI" dirty="0" smtClean="0"/>
              <a:t>Punainen sytytysvirran ohjaus (kytketään A-liitin pinniin 7)</a:t>
            </a:r>
          </a:p>
          <a:p>
            <a:r>
              <a:rPr lang="fi-FI" dirty="0" smtClean="0"/>
              <a:t>Keltainen jatkuva virta akulta (pinniin 4)</a:t>
            </a:r>
          </a:p>
          <a:p>
            <a:r>
              <a:rPr lang="fi-FI" dirty="0" smtClean="0"/>
              <a:t>Musta maadoitus (pinniin 8)</a:t>
            </a:r>
          </a:p>
          <a:p>
            <a:r>
              <a:rPr lang="fi-FI" dirty="0" smtClean="0"/>
              <a:t>Lisäksi muita vapaaehtoisesti kytkettäviä johtimia esim.</a:t>
            </a:r>
          </a:p>
          <a:p>
            <a:pPr marL="0" indent="0">
              <a:buNone/>
            </a:pPr>
            <a:r>
              <a:rPr lang="fi-FI" dirty="0" smtClean="0"/>
              <a:t>Sininen – motorisoituun antenniin/kaukosäätimen toimintaan</a:t>
            </a:r>
          </a:p>
          <a:p>
            <a:pPr marL="0" indent="0">
              <a:buNone/>
            </a:pPr>
            <a:r>
              <a:rPr lang="fi-FI" dirty="0" smtClean="0"/>
              <a:t>Ruskea – soittimen hiljennys, kun autopuhelimeen soitetaan</a:t>
            </a:r>
          </a:p>
          <a:p>
            <a:r>
              <a:rPr lang="fi-FI" dirty="0" smtClean="0"/>
              <a:t>Kaiuttimen johdot kytketään B-liittimeen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271"/>
            <a:ext cx="3147814" cy="57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Vastuksen tehtävänä on rajoittaa sähkövirran kulkua virtapiirissä</a:t>
            </a:r>
          </a:p>
          <a:p>
            <a:r>
              <a:rPr lang="fi-FI" dirty="0" smtClean="0"/>
              <a:t>Sähkövastuksen eli resistanssin määrä mitataan ohmeissa (yksikön tunnus 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fi-FI" dirty="0" smtClean="0">
                <a:latin typeface="Arial"/>
                <a:cs typeface="Arial"/>
              </a:rPr>
              <a:t>)</a:t>
            </a:r>
            <a:endParaRPr lang="fi-FI" dirty="0" smtClean="0"/>
          </a:p>
          <a:p>
            <a:r>
              <a:rPr lang="fi-FI" dirty="0" smtClean="0"/>
              <a:t>Vastukset voidaan jakaa lineaarisiin ja epälineaarisiin vastuksiin</a:t>
            </a:r>
          </a:p>
          <a:p>
            <a:r>
              <a:rPr lang="fi-FI" dirty="0" smtClean="0"/>
              <a:t>Epälineaariset vastukset ovat ympäristön ominaisuuksiin, esim. lämpötilaan (NTC / PTC) tai valaistuksen voimakkuuteen (LDR) reagoivia</a:t>
            </a:r>
          </a:p>
          <a:p>
            <a:r>
              <a:rPr lang="fi-FI" dirty="0" smtClean="0"/>
              <a:t>Esimerkkejä erilaisista vastuksista:</a:t>
            </a:r>
            <a:endParaRPr lang="fi-FI" dirty="0"/>
          </a:p>
        </p:txBody>
      </p:sp>
      <p:grpSp>
        <p:nvGrpSpPr>
          <p:cNvPr id="10" name="Ryhmä 9"/>
          <p:cNvGrpSpPr/>
          <p:nvPr/>
        </p:nvGrpSpPr>
        <p:grpSpPr>
          <a:xfrm>
            <a:off x="179830" y="4000599"/>
            <a:ext cx="1892300" cy="1444625"/>
            <a:chOff x="3238500" y="3645024"/>
            <a:chExt cx="1892300" cy="1444625"/>
          </a:xfrm>
        </p:grpSpPr>
        <p:pic>
          <p:nvPicPr>
            <p:cNvPr id="6" name="Picture 35" descr="LDR3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0" y="3645024"/>
              <a:ext cx="1892300" cy="1411288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 bwMode="auto">
            <a:xfrm>
              <a:off x="3643312" y="4815012"/>
              <a:ext cx="11699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i-FI" altLang="en-US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LDR -vastus</a:t>
              </a:r>
            </a:p>
          </p:txBody>
        </p:sp>
      </p:grpSp>
      <p:grpSp>
        <p:nvGrpSpPr>
          <p:cNvPr id="11" name="Ryhmä 10"/>
          <p:cNvGrpSpPr/>
          <p:nvPr/>
        </p:nvGrpSpPr>
        <p:grpSpPr>
          <a:xfrm>
            <a:off x="2465264" y="4005064"/>
            <a:ext cx="1890712" cy="1419225"/>
            <a:chOff x="4770438" y="4824413"/>
            <a:chExt cx="1890712" cy="1419225"/>
          </a:xfrm>
        </p:grpSpPr>
        <p:pic>
          <p:nvPicPr>
            <p:cNvPr id="8" name="Picture 40" descr="hiilik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438" y="4824413"/>
              <a:ext cx="1890712" cy="141922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1"/>
            <p:cNvSpPr txBox="1">
              <a:spLocks noChangeArrowheads="1"/>
            </p:cNvSpPr>
            <p:nvPr/>
          </p:nvSpPr>
          <p:spPr bwMode="auto">
            <a:xfrm>
              <a:off x="4995863" y="5886450"/>
              <a:ext cx="14843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i-FI" altLang="en-US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Metallikalvovastus</a:t>
              </a: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4763169" y="4025999"/>
            <a:ext cx="1897063" cy="1419225"/>
            <a:chOff x="6886575" y="1450848"/>
            <a:chExt cx="1897063" cy="1419225"/>
          </a:xfrm>
        </p:grpSpPr>
        <p:pic>
          <p:nvPicPr>
            <p:cNvPr id="13" name="Picture 31" descr="Tehovastukset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75" y="1450848"/>
              <a:ext cx="1897063" cy="141922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7182643" y="2517678"/>
              <a:ext cx="13049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i-FI" alt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Lankavastus</a:t>
              </a: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7020272" y="4005064"/>
            <a:ext cx="1844675" cy="1379538"/>
            <a:chOff x="6977063" y="4851400"/>
            <a:chExt cx="1844675" cy="1379538"/>
          </a:xfrm>
        </p:grpSpPr>
        <p:pic>
          <p:nvPicPr>
            <p:cNvPr id="16" name="Picture 39" descr="Jompikumpi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063" y="4851400"/>
              <a:ext cx="1844675" cy="1379538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42"/>
            <p:cNvSpPr txBox="1">
              <a:spLocks noChangeArrowheads="1"/>
            </p:cNvSpPr>
            <p:nvPr/>
          </p:nvSpPr>
          <p:spPr bwMode="auto">
            <a:xfrm>
              <a:off x="7156450" y="5886450"/>
              <a:ext cx="1574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i-FI" alt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Hiilikalvovastus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85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Vastuksen vaikutus virtapiirissä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Vastus vaikeuttaa elektronien kulkua vastuksen läpi – sähkövirta rajoittuu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sz="3600" dirty="0" smtClean="0">
                <a:solidFill>
                  <a:srgbClr val="C00000"/>
                </a:solidFill>
              </a:rPr>
              <a:t>+</a:t>
            </a:r>
            <a:r>
              <a:rPr lang="fi-FI" sz="3600" dirty="0" smtClean="0"/>
              <a:t>								-</a:t>
            </a:r>
            <a:endParaRPr lang="fi-FI" sz="3600" dirty="0"/>
          </a:p>
        </p:txBody>
      </p:sp>
      <p:grpSp>
        <p:nvGrpSpPr>
          <p:cNvPr id="4" name="Ryhmä 3"/>
          <p:cNvGrpSpPr/>
          <p:nvPr/>
        </p:nvGrpSpPr>
        <p:grpSpPr>
          <a:xfrm>
            <a:off x="726128" y="2903384"/>
            <a:ext cx="7532688" cy="1574800"/>
            <a:chOff x="1536700" y="2349500"/>
            <a:chExt cx="7532688" cy="15748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176588" y="3429000"/>
              <a:ext cx="674687" cy="4953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10800000">
              <a:off x="3176588" y="2349500"/>
              <a:ext cx="674687" cy="4953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10800000">
              <a:off x="2501900" y="2349500"/>
              <a:ext cx="674688" cy="4953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501900" y="3429000"/>
              <a:ext cx="674688" cy="4953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10800000">
              <a:off x="3851275" y="2349500"/>
              <a:ext cx="674688" cy="4953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3851275" y="3429000"/>
              <a:ext cx="674688" cy="4953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Freeform 106"/>
            <p:cNvSpPr>
              <a:spLocks/>
            </p:cNvSpPr>
            <p:nvPr/>
          </p:nvSpPr>
          <p:spPr bwMode="auto">
            <a:xfrm rot="19225686">
              <a:off x="3754438" y="320357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07"/>
            <p:cNvSpPr>
              <a:spLocks/>
            </p:cNvSpPr>
            <p:nvPr/>
          </p:nvSpPr>
          <p:spPr bwMode="auto">
            <a:xfrm rot="19226261">
              <a:off x="3852863" y="3248025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08"/>
            <p:cNvSpPr>
              <a:spLocks/>
            </p:cNvSpPr>
            <p:nvPr/>
          </p:nvSpPr>
          <p:spPr bwMode="auto">
            <a:xfrm rot="19211666">
              <a:off x="3581400" y="333851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Oval 109"/>
            <p:cNvSpPr>
              <a:spLocks noChangeArrowheads="1"/>
            </p:cNvSpPr>
            <p:nvPr/>
          </p:nvSpPr>
          <p:spPr bwMode="auto">
            <a:xfrm>
              <a:off x="3402013" y="2843213"/>
              <a:ext cx="404812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Line 110"/>
            <p:cNvSpPr>
              <a:spLocks noChangeShapeType="1"/>
            </p:cNvSpPr>
            <p:nvPr/>
          </p:nvSpPr>
          <p:spPr bwMode="auto">
            <a:xfrm>
              <a:off x="3536950" y="3068638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Freeform 111"/>
            <p:cNvSpPr>
              <a:spLocks/>
            </p:cNvSpPr>
            <p:nvPr/>
          </p:nvSpPr>
          <p:spPr bwMode="auto">
            <a:xfrm rot="17022240">
              <a:off x="2757488" y="303847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" name="Freeform 112"/>
            <p:cNvSpPr>
              <a:spLocks/>
            </p:cNvSpPr>
            <p:nvPr/>
          </p:nvSpPr>
          <p:spPr bwMode="auto">
            <a:xfrm rot="17129956">
              <a:off x="2502694" y="3293269"/>
              <a:ext cx="312738" cy="44450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Freeform 113"/>
            <p:cNvSpPr>
              <a:spLocks/>
            </p:cNvSpPr>
            <p:nvPr/>
          </p:nvSpPr>
          <p:spPr bwMode="auto">
            <a:xfrm>
              <a:off x="2817813" y="3151188"/>
              <a:ext cx="577850" cy="142875"/>
            </a:xfrm>
            <a:custGeom>
              <a:avLst/>
              <a:gdLst>
                <a:gd name="T0" fmla="*/ 0 w 364"/>
                <a:gd name="T1" fmla="*/ 2147483647 h 90"/>
                <a:gd name="T2" fmla="*/ 2147483647 w 364"/>
                <a:gd name="T3" fmla="*/ 2147483647 h 90"/>
                <a:gd name="T4" fmla="*/ 2147483647 w 364"/>
                <a:gd name="T5" fmla="*/ 2147483647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4" h="90">
                  <a:moveTo>
                    <a:pt x="0" y="61"/>
                  </a:moveTo>
                  <a:cubicBezTo>
                    <a:pt x="130" y="30"/>
                    <a:pt x="260" y="0"/>
                    <a:pt x="312" y="5"/>
                  </a:cubicBezTo>
                  <a:cubicBezTo>
                    <a:pt x="364" y="10"/>
                    <a:pt x="312" y="76"/>
                    <a:pt x="312" y="9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Oval 114"/>
            <p:cNvSpPr>
              <a:spLocks noChangeArrowheads="1"/>
            </p:cNvSpPr>
            <p:nvPr/>
          </p:nvSpPr>
          <p:spPr bwMode="auto">
            <a:xfrm>
              <a:off x="2232025" y="2933700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Line 115"/>
            <p:cNvSpPr>
              <a:spLocks noChangeShapeType="1"/>
            </p:cNvSpPr>
            <p:nvPr/>
          </p:nvSpPr>
          <p:spPr bwMode="auto">
            <a:xfrm>
              <a:off x="2366963" y="3159125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" name="Oval 116"/>
            <p:cNvSpPr>
              <a:spLocks noChangeArrowheads="1"/>
            </p:cNvSpPr>
            <p:nvPr/>
          </p:nvSpPr>
          <p:spPr bwMode="auto">
            <a:xfrm>
              <a:off x="1582738" y="2692400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2" name="Freeform 117"/>
            <p:cNvSpPr>
              <a:spLocks/>
            </p:cNvSpPr>
            <p:nvPr/>
          </p:nvSpPr>
          <p:spPr bwMode="auto">
            <a:xfrm>
              <a:off x="1619250" y="3097213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3" name="Freeform 118"/>
            <p:cNvSpPr>
              <a:spLocks/>
            </p:cNvSpPr>
            <p:nvPr/>
          </p:nvSpPr>
          <p:spPr bwMode="auto">
            <a:xfrm>
              <a:off x="1717675" y="3278188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4" name="Freeform 119"/>
            <p:cNvSpPr>
              <a:spLocks/>
            </p:cNvSpPr>
            <p:nvPr/>
          </p:nvSpPr>
          <p:spPr bwMode="auto">
            <a:xfrm>
              <a:off x="1536700" y="3187700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5" name="Line 120"/>
            <p:cNvSpPr>
              <a:spLocks noChangeShapeType="1"/>
            </p:cNvSpPr>
            <p:nvPr/>
          </p:nvSpPr>
          <p:spPr bwMode="auto">
            <a:xfrm>
              <a:off x="1717675" y="2917825"/>
              <a:ext cx="134938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6" name="Oval 169"/>
            <p:cNvSpPr>
              <a:spLocks noChangeArrowheads="1"/>
            </p:cNvSpPr>
            <p:nvPr/>
          </p:nvSpPr>
          <p:spPr bwMode="auto">
            <a:xfrm>
              <a:off x="4929188" y="2438400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" name="Freeform 170"/>
            <p:cNvSpPr>
              <a:spLocks/>
            </p:cNvSpPr>
            <p:nvPr/>
          </p:nvSpPr>
          <p:spPr bwMode="auto">
            <a:xfrm>
              <a:off x="4965700" y="2843213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Freeform 171"/>
            <p:cNvSpPr>
              <a:spLocks/>
            </p:cNvSpPr>
            <p:nvPr/>
          </p:nvSpPr>
          <p:spPr bwMode="auto">
            <a:xfrm>
              <a:off x="5064125" y="3024188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Freeform 172"/>
            <p:cNvSpPr>
              <a:spLocks/>
            </p:cNvSpPr>
            <p:nvPr/>
          </p:nvSpPr>
          <p:spPr bwMode="auto">
            <a:xfrm>
              <a:off x="4883150" y="2933700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Line 173"/>
            <p:cNvSpPr>
              <a:spLocks noChangeShapeType="1"/>
            </p:cNvSpPr>
            <p:nvPr/>
          </p:nvSpPr>
          <p:spPr bwMode="auto">
            <a:xfrm>
              <a:off x="5064125" y="2663825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1" name="Oval 174"/>
            <p:cNvSpPr>
              <a:spLocks noChangeArrowheads="1"/>
            </p:cNvSpPr>
            <p:nvPr/>
          </p:nvSpPr>
          <p:spPr bwMode="auto">
            <a:xfrm>
              <a:off x="4524375" y="261937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Freeform 175"/>
            <p:cNvSpPr>
              <a:spLocks/>
            </p:cNvSpPr>
            <p:nvPr/>
          </p:nvSpPr>
          <p:spPr bwMode="auto">
            <a:xfrm>
              <a:off x="4560888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3" name="Freeform 176"/>
            <p:cNvSpPr>
              <a:spLocks/>
            </p:cNvSpPr>
            <p:nvPr/>
          </p:nvSpPr>
          <p:spPr bwMode="auto">
            <a:xfrm>
              <a:off x="4659313" y="320516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4" name="Freeform 177"/>
            <p:cNvSpPr>
              <a:spLocks/>
            </p:cNvSpPr>
            <p:nvPr/>
          </p:nvSpPr>
          <p:spPr bwMode="auto">
            <a:xfrm>
              <a:off x="4478338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5" name="Line 178"/>
            <p:cNvSpPr>
              <a:spLocks noChangeShapeType="1"/>
            </p:cNvSpPr>
            <p:nvPr/>
          </p:nvSpPr>
          <p:spPr bwMode="auto">
            <a:xfrm>
              <a:off x="4659313" y="284480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6" name="Oval 179"/>
            <p:cNvSpPr>
              <a:spLocks noChangeArrowheads="1"/>
            </p:cNvSpPr>
            <p:nvPr/>
          </p:nvSpPr>
          <p:spPr bwMode="auto">
            <a:xfrm>
              <a:off x="4343400" y="270827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7" name="Freeform 180"/>
            <p:cNvSpPr>
              <a:spLocks/>
            </p:cNvSpPr>
            <p:nvPr/>
          </p:nvSpPr>
          <p:spPr bwMode="auto">
            <a:xfrm>
              <a:off x="4379913" y="31130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" name="Freeform 181"/>
            <p:cNvSpPr>
              <a:spLocks/>
            </p:cNvSpPr>
            <p:nvPr/>
          </p:nvSpPr>
          <p:spPr bwMode="auto">
            <a:xfrm>
              <a:off x="4478338" y="329406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" name="Freeform 182"/>
            <p:cNvSpPr>
              <a:spLocks/>
            </p:cNvSpPr>
            <p:nvPr/>
          </p:nvSpPr>
          <p:spPr bwMode="auto">
            <a:xfrm>
              <a:off x="4297363" y="32035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0" name="Line 183"/>
            <p:cNvSpPr>
              <a:spLocks noChangeShapeType="1"/>
            </p:cNvSpPr>
            <p:nvPr/>
          </p:nvSpPr>
          <p:spPr bwMode="auto">
            <a:xfrm>
              <a:off x="4478338" y="293370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1" name="Oval 184"/>
            <p:cNvSpPr>
              <a:spLocks noChangeArrowheads="1"/>
            </p:cNvSpPr>
            <p:nvPr/>
          </p:nvSpPr>
          <p:spPr bwMode="auto">
            <a:xfrm>
              <a:off x="5019675" y="266382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Freeform 185"/>
            <p:cNvSpPr>
              <a:spLocks/>
            </p:cNvSpPr>
            <p:nvPr/>
          </p:nvSpPr>
          <p:spPr bwMode="auto">
            <a:xfrm>
              <a:off x="5056188" y="306863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3" name="Freeform 186"/>
            <p:cNvSpPr>
              <a:spLocks/>
            </p:cNvSpPr>
            <p:nvPr/>
          </p:nvSpPr>
          <p:spPr bwMode="auto">
            <a:xfrm>
              <a:off x="5154613" y="324961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4" name="Freeform 187"/>
            <p:cNvSpPr>
              <a:spLocks/>
            </p:cNvSpPr>
            <p:nvPr/>
          </p:nvSpPr>
          <p:spPr bwMode="auto">
            <a:xfrm>
              <a:off x="4973638" y="315912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5" name="Line 188"/>
            <p:cNvSpPr>
              <a:spLocks noChangeShapeType="1"/>
            </p:cNvSpPr>
            <p:nvPr/>
          </p:nvSpPr>
          <p:spPr bwMode="auto">
            <a:xfrm>
              <a:off x="5154613" y="288925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6" name="Oval 189"/>
            <p:cNvSpPr>
              <a:spLocks noChangeArrowheads="1"/>
            </p:cNvSpPr>
            <p:nvPr/>
          </p:nvSpPr>
          <p:spPr bwMode="auto">
            <a:xfrm>
              <a:off x="5289550" y="261937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7" name="Freeform 190"/>
            <p:cNvSpPr>
              <a:spLocks/>
            </p:cNvSpPr>
            <p:nvPr/>
          </p:nvSpPr>
          <p:spPr bwMode="auto">
            <a:xfrm>
              <a:off x="5326063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8" name="Freeform 191"/>
            <p:cNvSpPr>
              <a:spLocks/>
            </p:cNvSpPr>
            <p:nvPr/>
          </p:nvSpPr>
          <p:spPr bwMode="auto">
            <a:xfrm>
              <a:off x="5424488" y="320516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9" name="Freeform 192"/>
            <p:cNvSpPr>
              <a:spLocks/>
            </p:cNvSpPr>
            <p:nvPr/>
          </p:nvSpPr>
          <p:spPr bwMode="auto">
            <a:xfrm>
              <a:off x="5243513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0" name="Line 193"/>
            <p:cNvSpPr>
              <a:spLocks noChangeShapeType="1"/>
            </p:cNvSpPr>
            <p:nvPr/>
          </p:nvSpPr>
          <p:spPr bwMode="auto">
            <a:xfrm>
              <a:off x="5424488" y="284480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1" name="Oval 194"/>
            <p:cNvSpPr>
              <a:spLocks noChangeArrowheads="1"/>
            </p:cNvSpPr>
            <p:nvPr/>
          </p:nvSpPr>
          <p:spPr bwMode="auto">
            <a:xfrm>
              <a:off x="6729413" y="261937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auto">
            <a:xfrm>
              <a:off x="6765925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auto">
            <a:xfrm>
              <a:off x="6864350" y="320516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auto">
            <a:xfrm>
              <a:off x="6683375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" name="Line 198"/>
            <p:cNvSpPr>
              <a:spLocks noChangeShapeType="1"/>
            </p:cNvSpPr>
            <p:nvPr/>
          </p:nvSpPr>
          <p:spPr bwMode="auto">
            <a:xfrm>
              <a:off x="6864350" y="284480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" name="Oval 199"/>
            <p:cNvSpPr>
              <a:spLocks noChangeArrowheads="1"/>
            </p:cNvSpPr>
            <p:nvPr/>
          </p:nvSpPr>
          <p:spPr bwMode="auto">
            <a:xfrm>
              <a:off x="7808913" y="266382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auto">
            <a:xfrm>
              <a:off x="7845425" y="306863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auto">
            <a:xfrm>
              <a:off x="7943850" y="324961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auto">
            <a:xfrm>
              <a:off x="7762875" y="315912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" name="Line 203"/>
            <p:cNvSpPr>
              <a:spLocks noChangeShapeType="1"/>
            </p:cNvSpPr>
            <p:nvPr/>
          </p:nvSpPr>
          <p:spPr bwMode="auto">
            <a:xfrm>
              <a:off x="7943850" y="288925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1" name="Oval 204"/>
            <p:cNvSpPr>
              <a:spLocks noChangeArrowheads="1"/>
            </p:cNvSpPr>
            <p:nvPr/>
          </p:nvSpPr>
          <p:spPr bwMode="auto">
            <a:xfrm>
              <a:off x="5784850" y="270827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auto">
            <a:xfrm>
              <a:off x="5821363" y="31130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auto">
            <a:xfrm>
              <a:off x="5919788" y="329406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auto">
            <a:xfrm>
              <a:off x="5738813" y="32035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5" name="Line 208"/>
            <p:cNvSpPr>
              <a:spLocks noChangeShapeType="1"/>
            </p:cNvSpPr>
            <p:nvPr/>
          </p:nvSpPr>
          <p:spPr bwMode="auto">
            <a:xfrm>
              <a:off x="5919788" y="293370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6" name="Oval 209"/>
            <p:cNvSpPr>
              <a:spLocks noChangeArrowheads="1"/>
            </p:cNvSpPr>
            <p:nvPr/>
          </p:nvSpPr>
          <p:spPr bwMode="auto">
            <a:xfrm>
              <a:off x="6234113" y="2573338"/>
              <a:ext cx="404812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auto">
            <a:xfrm>
              <a:off x="6270625" y="2978150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auto">
            <a:xfrm>
              <a:off x="6369050" y="3159125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auto">
            <a:xfrm>
              <a:off x="6188075" y="3068638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0" name="Line 213"/>
            <p:cNvSpPr>
              <a:spLocks noChangeShapeType="1"/>
            </p:cNvSpPr>
            <p:nvPr/>
          </p:nvSpPr>
          <p:spPr bwMode="auto">
            <a:xfrm>
              <a:off x="6369050" y="2798763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1" name="Oval 214"/>
            <p:cNvSpPr>
              <a:spLocks noChangeArrowheads="1"/>
            </p:cNvSpPr>
            <p:nvPr/>
          </p:nvSpPr>
          <p:spPr bwMode="auto">
            <a:xfrm>
              <a:off x="5514975" y="2573338"/>
              <a:ext cx="404813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auto">
            <a:xfrm>
              <a:off x="5551488" y="2978150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auto">
            <a:xfrm>
              <a:off x="5649913" y="3159125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auto">
            <a:xfrm>
              <a:off x="5468938" y="3068638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5" name="Line 218"/>
            <p:cNvSpPr>
              <a:spLocks noChangeShapeType="1"/>
            </p:cNvSpPr>
            <p:nvPr/>
          </p:nvSpPr>
          <p:spPr bwMode="auto">
            <a:xfrm>
              <a:off x="5649913" y="2798763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6" name="Oval 219"/>
            <p:cNvSpPr>
              <a:spLocks noChangeArrowheads="1"/>
            </p:cNvSpPr>
            <p:nvPr/>
          </p:nvSpPr>
          <p:spPr bwMode="auto">
            <a:xfrm>
              <a:off x="5964238" y="261937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auto">
            <a:xfrm>
              <a:off x="6000750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auto">
            <a:xfrm>
              <a:off x="6099175" y="320516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auto">
            <a:xfrm>
              <a:off x="5918200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0" name="Line 223"/>
            <p:cNvSpPr>
              <a:spLocks noChangeShapeType="1"/>
            </p:cNvSpPr>
            <p:nvPr/>
          </p:nvSpPr>
          <p:spPr bwMode="auto">
            <a:xfrm>
              <a:off x="6099175" y="284480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1" name="Oval 224"/>
            <p:cNvSpPr>
              <a:spLocks noChangeArrowheads="1"/>
            </p:cNvSpPr>
            <p:nvPr/>
          </p:nvSpPr>
          <p:spPr bwMode="auto">
            <a:xfrm>
              <a:off x="6954838" y="2754313"/>
              <a:ext cx="404812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auto">
            <a:xfrm>
              <a:off x="6991350" y="315912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auto">
            <a:xfrm>
              <a:off x="7089775" y="3340100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auto">
            <a:xfrm>
              <a:off x="6908800" y="324961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5" name="Line 228"/>
            <p:cNvSpPr>
              <a:spLocks noChangeShapeType="1"/>
            </p:cNvSpPr>
            <p:nvPr/>
          </p:nvSpPr>
          <p:spPr bwMode="auto">
            <a:xfrm>
              <a:off x="7089775" y="2979738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6" name="Oval 229"/>
            <p:cNvSpPr>
              <a:spLocks noChangeArrowheads="1"/>
            </p:cNvSpPr>
            <p:nvPr/>
          </p:nvSpPr>
          <p:spPr bwMode="auto">
            <a:xfrm>
              <a:off x="6415088" y="2843213"/>
              <a:ext cx="404812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auto">
            <a:xfrm>
              <a:off x="6451600" y="324802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auto">
            <a:xfrm>
              <a:off x="6550025" y="3429000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auto">
            <a:xfrm>
              <a:off x="6369050" y="333851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0" name="Line 233"/>
            <p:cNvSpPr>
              <a:spLocks noChangeShapeType="1"/>
            </p:cNvSpPr>
            <p:nvPr/>
          </p:nvSpPr>
          <p:spPr bwMode="auto">
            <a:xfrm>
              <a:off x="6550025" y="3068638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1" name="Oval 234"/>
            <p:cNvSpPr>
              <a:spLocks noChangeArrowheads="1"/>
            </p:cNvSpPr>
            <p:nvPr/>
          </p:nvSpPr>
          <p:spPr bwMode="auto">
            <a:xfrm>
              <a:off x="7134225" y="261937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auto">
            <a:xfrm>
              <a:off x="7170738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auto">
            <a:xfrm>
              <a:off x="7269163" y="320516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auto">
            <a:xfrm>
              <a:off x="7088188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5" name="Line 238"/>
            <p:cNvSpPr>
              <a:spLocks noChangeShapeType="1"/>
            </p:cNvSpPr>
            <p:nvPr/>
          </p:nvSpPr>
          <p:spPr bwMode="auto">
            <a:xfrm>
              <a:off x="7269163" y="284480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6" name="Oval 239"/>
            <p:cNvSpPr>
              <a:spLocks noChangeArrowheads="1"/>
            </p:cNvSpPr>
            <p:nvPr/>
          </p:nvSpPr>
          <p:spPr bwMode="auto">
            <a:xfrm>
              <a:off x="7404100" y="2798763"/>
              <a:ext cx="404813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auto">
            <a:xfrm>
              <a:off x="7440613" y="320357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auto">
            <a:xfrm>
              <a:off x="7539038" y="3384550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auto">
            <a:xfrm>
              <a:off x="7358063" y="329406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0" name="Line 243"/>
            <p:cNvSpPr>
              <a:spLocks noChangeShapeType="1"/>
            </p:cNvSpPr>
            <p:nvPr/>
          </p:nvSpPr>
          <p:spPr bwMode="auto">
            <a:xfrm>
              <a:off x="7539038" y="3024188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1" name="Oval 244"/>
            <p:cNvSpPr>
              <a:spLocks noChangeArrowheads="1"/>
            </p:cNvSpPr>
            <p:nvPr/>
          </p:nvSpPr>
          <p:spPr bwMode="auto">
            <a:xfrm>
              <a:off x="8169275" y="2754313"/>
              <a:ext cx="404813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auto">
            <a:xfrm>
              <a:off x="8205788" y="315912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auto">
            <a:xfrm>
              <a:off x="8304213" y="3340100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auto">
            <a:xfrm>
              <a:off x="8123238" y="324961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5" name="Line 248"/>
            <p:cNvSpPr>
              <a:spLocks noChangeShapeType="1"/>
            </p:cNvSpPr>
            <p:nvPr/>
          </p:nvSpPr>
          <p:spPr bwMode="auto">
            <a:xfrm>
              <a:off x="8304213" y="2979738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6" name="Oval 249"/>
            <p:cNvSpPr>
              <a:spLocks noChangeArrowheads="1"/>
            </p:cNvSpPr>
            <p:nvPr/>
          </p:nvSpPr>
          <p:spPr bwMode="auto">
            <a:xfrm>
              <a:off x="8169275" y="2889250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auto">
            <a:xfrm>
              <a:off x="8205788" y="3294063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auto">
            <a:xfrm>
              <a:off x="8304213" y="3475038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auto">
            <a:xfrm>
              <a:off x="8123238" y="3384550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0" name="Line 253"/>
            <p:cNvSpPr>
              <a:spLocks noChangeShapeType="1"/>
            </p:cNvSpPr>
            <p:nvPr/>
          </p:nvSpPr>
          <p:spPr bwMode="auto">
            <a:xfrm>
              <a:off x="8304213" y="3114675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1" name="Oval 254"/>
            <p:cNvSpPr>
              <a:spLocks noChangeArrowheads="1"/>
            </p:cNvSpPr>
            <p:nvPr/>
          </p:nvSpPr>
          <p:spPr bwMode="auto">
            <a:xfrm>
              <a:off x="8485188" y="270827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auto">
            <a:xfrm>
              <a:off x="8521700" y="31130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auto">
            <a:xfrm>
              <a:off x="8620125" y="329406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auto">
            <a:xfrm>
              <a:off x="8439150" y="32035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5" name="Line 258"/>
            <p:cNvSpPr>
              <a:spLocks noChangeShapeType="1"/>
            </p:cNvSpPr>
            <p:nvPr/>
          </p:nvSpPr>
          <p:spPr bwMode="auto">
            <a:xfrm>
              <a:off x="8620125" y="293370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6" name="Oval 259"/>
            <p:cNvSpPr>
              <a:spLocks noChangeArrowheads="1"/>
            </p:cNvSpPr>
            <p:nvPr/>
          </p:nvSpPr>
          <p:spPr bwMode="auto">
            <a:xfrm>
              <a:off x="8664575" y="2889250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auto">
            <a:xfrm>
              <a:off x="8701088" y="3294063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8" name="Freeform 262"/>
            <p:cNvSpPr>
              <a:spLocks/>
            </p:cNvSpPr>
            <p:nvPr/>
          </p:nvSpPr>
          <p:spPr bwMode="auto">
            <a:xfrm>
              <a:off x="8618538" y="3384550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9" name="Line 263"/>
            <p:cNvSpPr>
              <a:spLocks noChangeShapeType="1"/>
            </p:cNvSpPr>
            <p:nvPr/>
          </p:nvSpPr>
          <p:spPr bwMode="auto">
            <a:xfrm>
              <a:off x="8799513" y="3114675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0" name="Oval 264"/>
            <p:cNvSpPr>
              <a:spLocks noChangeArrowheads="1"/>
            </p:cNvSpPr>
            <p:nvPr/>
          </p:nvSpPr>
          <p:spPr bwMode="auto">
            <a:xfrm>
              <a:off x="4572000" y="2438400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1" name="Freeform 265"/>
            <p:cNvSpPr>
              <a:spLocks/>
            </p:cNvSpPr>
            <p:nvPr/>
          </p:nvSpPr>
          <p:spPr bwMode="auto">
            <a:xfrm>
              <a:off x="4608513" y="2843213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2" name="Freeform 266"/>
            <p:cNvSpPr>
              <a:spLocks/>
            </p:cNvSpPr>
            <p:nvPr/>
          </p:nvSpPr>
          <p:spPr bwMode="auto">
            <a:xfrm>
              <a:off x="4706938" y="3024188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3" name="Freeform 267"/>
            <p:cNvSpPr>
              <a:spLocks/>
            </p:cNvSpPr>
            <p:nvPr/>
          </p:nvSpPr>
          <p:spPr bwMode="auto">
            <a:xfrm>
              <a:off x="4525963" y="2933700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4" name="Line 268"/>
            <p:cNvSpPr>
              <a:spLocks noChangeShapeType="1"/>
            </p:cNvSpPr>
            <p:nvPr/>
          </p:nvSpPr>
          <p:spPr bwMode="auto">
            <a:xfrm>
              <a:off x="4706938" y="2663825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5" name="Oval 269"/>
            <p:cNvSpPr>
              <a:spLocks noChangeArrowheads="1"/>
            </p:cNvSpPr>
            <p:nvPr/>
          </p:nvSpPr>
          <p:spPr bwMode="auto">
            <a:xfrm>
              <a:off x="4167188" y="261937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6" name="Freeform 270"/>
            <p:cNvSpPr>
              <a:spLocks/>
            </p:cNvSpPr>
            <p:nvPr/>
          </p:nvSpPr>
          <p:spPr bwMode="auto">
            <a:xfrm>
              <a:off x="4203700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7" name="Freeform 271"/>
            <p:cNvSpPr>
              <a:spLocks/>
            </p:cNvSpPr>
            <p:nvPr/>
          </p:nvSpPr>
          <p:spPr bwMode="auto">
            <a:xfrm>
              <a:off x="4302125" y="320516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8" name="Freeform 272"/>
            <p:cNvSpPr>
              <a:spLocks/>
            </p:cNvSpPr>
            <p:nvPr/>
          </p:nvSpPr>
          <p:spPr bwMode="auto">
            <a:xfrm>
              <a:off x="4121150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9" name="Line 273"/>
            <p:cNvSpPr>
              <a:spLocks noChangeShapeType="1"/>
            </p:cNvSpPr>
            <p:nvPr/>
          </p:nvSpPr>
          <p:spPr bwMode="auto">
            <a:xfrm>
              <a:off x="4302125" y="284480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0" name="Oval 274"/>
            <p:cNvSpPr>
              <a:spLocks noChangeArrowheads="1"/>
            </p:cNvSpPr>
            <p:nvPr/>
          </p:nvSpPr>
          <p:spPr bwMode="auto">
            <a:xfrm>
              <a:off x="3986213" y="270827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1" name="Freeform 275"/>
            <p:cNvSpPr>
              <a:spLocks/>
            </p:cNvSpPr>
            <p:nvPr/>
          </p:nvSpPr>
          <p:spPr bwMode="auto">
            <a:xfrm>
              <a:off x="4022725" y="31130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2" name="Freeform 276"/>
            <p:cNvSpPr>
              <a:spLocks/>
            </p:cNvSpPr>
            <p:nvPr/>
          </p:nvSpPr>
          <p:spPr bwMode="auto">
            <a:xfrm>
              <a:off x="4121150" y="329406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3" name="Freeform 277"/>
            <p:cNvSpPr>
              <a:spLocks/>
            </p:cNvSpPr>
            <p:nvPr/>
          </p:nvSpPr>
          <p:spPr bwMode="auto">
            <a:xfrm>
              <a:off x="3940175" y="32035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4" name="Line 278"/>
            <p:cNvSpPr>
              <a:spLocks noChangeShapeType="1"/>
            </p:cNvSpPr>
            <p:nvPr/>
          </p:nvSpPr>
          <p:spPr bwMode="auto">
            <a:xfrm>
              <a:off x="4121150" y="293370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5" name="Oval 279"/>
            <p:cNvSpPr>
              <a:spLocks noChangeArrowheads="1"/>
            </p:cNvSpPr>
            <p:nvPr/>
          </p:nvSpPr>
          <p:spPr bwMode="auto">
            <a:xfrm>
              <a:off x="4662488" y="266382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6" name="Freeform 280"/>
            <p:cNvSpPr>
              <a:spLocks/>
            </p:cNvSpPr>
            <p:nvPr/>
          </p:nvSpPr>
          <p:spPr bwMode="auto">
            <a:xfrm>
              <a:off x="4699000" y="306863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7" name="Freeform 281"/>
            <p:cNvSpPr>
              <a:spLocks/>
            </p:cNvSpPr>
            <p:nvPr/>
          </p:nvSpPr>
          <p:spPr bwMode="auto">
            <a:xfrm>
              <a:off x="4797425" y="324961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8" name="Freeform 282"/>
            <p:cNvSpPr>
              <a:spLocks/>
            </p:cNvSpPr>
            <p:nvPr/>
          </p:nvSpPr>
          <p:spPr bwMode="auto">
            <a:xfrm>
              <a:off x="4616450" y="315912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9" name="Line 283"/>
            <p:cNvSpPr>
              <a:spLocks noChangeShapeType="1"/>
            </p:cNvSpPr>
            <p:nvPr/>
          </p:nvSpPr>
          <p:spPr bwMode="auto">
            <a:xfrm>
              <a:off x="4797425" y="288925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0" name="Oval 284"/>
            <p:cNvSpPr>
              <a:spLocks noChangeArrowheads="1"/>
            </p:cNvSpPr>
            <p:nvPr/>
          </p:nvSpPr>
          <p:spPr bwMode="auto">
            <a:xfrm>
              <a:off x="4932363" y="261937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1" name="Freeform 285"/>
            <p:cNvSpPr>
              <a:spLocks/>
            </p:cNvSpPr>
            <p:nvPr/>
          </p:nvSpPr>
          <p:spPr bwMode="auto">
            <a:xfrm>
              <a:off x="4968875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2" name="Freeform 286"/>
            <p:cNvSpPr>
              <a:spLocks/>
            </p:cNvSpPr>
            <p:nvPr/>
          </p:nvSpPr>
          <p:spPr bwMode="auto">
            <a:xfrm>
              <a:off x="5067300" y="320516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3" name="Freeform 287"/>
            <p:cNvSpPr>
              <a:spLocks/>
            </p:cNvSpPr>
            <p:nvPr/>
          </p:nvSpPr>
          <p:spPr bwMode="auto">
            <a:xfrm>
              <a:off x="4886325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4" name="Line 288"/>
            <p:cNvSpPr>
              <a:spLocks noChangeShapeType="1"/>
            </p:cNvSpPr>
            <p:nvPr/>
          </p:nvSpPr>
          <p:spPr bwMode="auto">
            <a:xfrm>
              <a:off x="5067300" y="284480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5" name="Oval 289"/>
            <p:cNvSpPr>
              <a:spLocks noChangeArrowheads="1"/>
            </p:cNvSpPr>
            <p:nvPr/>
          </p:nvSpPr>
          <p:spPr bwMode="auto">
            <a:xfrm>
              <a:off x="6372225" y="261937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6" name="Freeform 290"/>
            <p:cNvSpPr>
              <a:spLocks/>
            </p:cNvSpPr>
            <p:nvPr/>
          </p:nvSpPr>
          <p:spPr bwMode="auto">
            <a:xfrm>
              <a:off x="6408738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7" name="Freeform 291"/>
            <p:cNvSpPr>
              <a:spLocks/>
            </p:cNvSpPr>
            <p:nvPr/>
          </p:nvSpPr>
          <p:spPr bwMode="auto">
            <a:xfrm>
              <a:off x="6507163" y="320516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8" name="Freeform 292"/>
            <p:cNvSpPr>
              <a:spLocks/>
            </p:cNvSpPr>
            <p:nvPr/>
          </p:nvSpPr>
          <p:spPr bwMode="auto">
            <a:xfrm>
              <a:off x="6326188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9" name="Line 293"/>
            <p:cNvSpPr>
              <a:spLocks noChangeShapeType="1"/>
            </p:cNvSpPr>
            <p:nvPr/>
          </p:nvSpPr>
          <p:spPr bwMode="auto">
            <a:xfrm>
              <a:off x="6507163" y="284480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50" name="Oval 294"/>
            <p:cNvSpPr>
              <a:spLocks noChangeArrowheads="1"/>
            </p:cNvSpPr>
            <p:nvPr/>
          </p:nvSpPr>
          <p:spPr bwMode="auto">
            <a:xfrm>
              <a:off x="7451725" y="266382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1" name="Freeform 295"/>
            <p:cNvSpPr>
              <a:spLocks/>
            </p:cNvSpPr>
            <p:nvPr/>
          </p:nvSpPr>
          <p:spPr bwMode="auto">
            <a:xfrm>
              <a:off x="7488238" y="306863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52" name="Freeform 296"/>
            <p:cNvSpPr>
              <a:spLocks/>
            </p:cNvSpPr>
            <p:nvPr/>
          </p:nvSpPr>
          <p:spPr bwMode="auto">
            <a:xfrm>
              <a:off x="7586663" y="324961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53" name="Freeform 297"/>
            <p:cNvSpPr>
              <a:spLocks/>
            </p:cNvSpPr>
            <p:nvPr/>
          </p:nvSpPr>
          <p:spPr bwMode="auto">
            <a:xfrm>
              <a:off x="7405688" y="315912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54" name="Line 298"/>
            <p:cNvSpPr>
              <a:spLocks noChangeShapeType="1"/>
            </p:cNvSpPr>
            <p:nvPr/>
          </p:nvSpPr>
          <p:spPr bwMode="auto">
            <a:xfrm>
              <a:off x="7586663" y="288925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55" name="Oval 299"/>
            <p:cNvSpPr>
              <a:spLocks noChangeArrowheads="1"/>
            </p:cNvSpPr>
            <p:nvPr/>
          </p:nvSpPr>
          <p:spPr bwMode="auto">
            <a:xfrm>
              <a:off x="5427663" y="270827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6" name="Freeform 300"/>
            <p:cNvSpPr>
              <a:spLocks/>
            </p:cNvSpPr>
            <p:nvPr/>
          </p:nvSpPr>
          <p:spPr bwMode="auto">
            <a:xfrm>
              <a:off x="5464175" y="31130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57" name="Freeform 301"/>
            <p:cNvSpPr>
              <a:spLocks/>
            </p:cNvSpPr>
            <p:nvPr/>
          </p:nvSpPr>
          <p:spPr bwMode="auto">
            <a:xfrm>
              <a:off x="5562600" y="329406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58" name="Freeform 302"/>
            <p:cNvSpPr>
              <a:spLocks/>
            </p:cNvSpPr>
            <p:nvPr/>
          </p:nvSpPr>
          <p:spPr bwMode="auto">
            <a:xfrm>
              <a:off x="5381625" y="32035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59" name="Line 303"/>
            <p:cNvSpPr>
              <a:spLocks noChangeShapeType="1"/>
            </p:cNvSpPr>
            <p:nvPr/>
          </p:nvSpPr>
          <p:spPr bwMode="auto">
            <a:xfrm>
              <a:off x="5562600" y="293370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0" name="Oval 304"/>
            <p:cNvSpPr>
              <a:spLocks noChangeArrowheads="1"/>
            </p:cNvSpPr>
            <p:nvPr/>
          </p:nvSpPr>
          <p:spPr bwMode="auto">
            <a:xfrm>
              <a:off x="5876925" y="2573338"/>
              <a:ext cx="404813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1" name="Freeform 305"/>
            <p:cNvSpPr>
              <a:spLocks/>
            </p:cNvSpPr>
            <p:nvPr/>
          </p:nvSpPr>
          <p:spPr bwMode="auto">
            <a:xfrm>
              <a:off x="5913438" y="2978150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2" name="Freeform 306"/>
            <p:cNvSpPr>
              <a:spLocks/>
            </p:cNvSpPr>
            <p:nvPr/>
          </p:nvSpPr>
          <p:spPr bwMode="auto">
            <a:xfrm>
              <a:off x="6011863" y="3159125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3" name="Freeform 307"/>
            <p:cNvSpPr>
              <a:spLocks/>
            </p:cNvSpPr>
            <p:nvPr/>
          </p:nvSpPr>
          <p:spPr bwMode="auto">
            <a:xfrm>
              <a:off x="5830888" y="3068638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" name="Line 308"/>
            <p:cNvSpPr>
              <a:spLocks noChangeShapeType="1"/>
            </p:cNvSpPr>
            <p:nvPr/>
          </p:nvSpPr>
          <p:spPr bwMode="auto">
            <a:xfrm>
              <a:off x="6011863" y="2798763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5" name="Oval 309"/>
            <p:cNvSpPr>
              <a:spLocks noChangeArrowheads="1"/>
            </p:cNvSpPr>
            <p:nvPr/>
          </p:nvSpPr>
          <p:spPr bwMode="auto">
            <a:xfrm>
              <a:off x="5157788" y="2573338"/>
              <a:ext cx="404812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6" name="Freeform 310"/>
            <p:cNvSpPr>
              <a:spLocks/>
            </p:cNvSpPr>
            <p:nvPr/>
          </p:nvSpPr>
          <p:spPr bwMode="auto">
            <a:xfrm>
              <a:off x="5194300" y="2978150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7" name="Freeform 311"/>
            <p:cNvSpPr>
              <a:spLocks/>
            </p:cNvSpPr>
            <p:nvPr/>
          </p:nvSpPr>
          <p:spPr bwMode="auto">
            <a:xfrm>
              <a:off x="5292725" y="3159125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8" name="Freeform 312"/>
            <p:cNvSpPr>
              <a:spLocks/>
            </p:cNvSpPr>
            <p:nvPr/>
          </p:nvSpPr>
          <p:spPr bwMode="auto">
            <a:xfrm>
              <a:off x="5111750" y="3068638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9" name="Line 313"/>
            <p:cNvSpPr>
              <a:spLocks noChangeShapeType="1"/>
            </p:cNvSpPr>
            <p:nvPr/>
          </p:nvSpPr>
          <p:spPr bwMode="auto">
            <a:xfrm>
              <a:off x="5292725" y="2798763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0" name="Oval 314"/>
            <p:cNvSpPr>
              <a:spLocks noChangeArrowheads="1"/>
            </p:cNvSpPr>
            <p:nvPr/>
          </p:nvSpPr>
          <p:spPr bwMode="auto">
            <a:xfrm>
              <a:off x="5607050" y="261937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1" name="Freeform 315"/>
            <p:cNvSpPr>
              <a:spLocks/>
            </p:cNvSpPr>
            <p:nvPr/>
          </p:nvSpPr>
          <p:spPr bwMode="auto">
            <a:xfrm>
              <a:off x="5643563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2" name="Freeform 316"/>
            <p:cNvSpPr>
              <a:spLocks/>
            </p:cNvSpPr>
            <p:nvPr/>
          </p:nvSpPr>
          <p:spPr bwMode="auto">
            <a:xfrm>
              <a:off x="5741988" y="320516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3" name="Freeform 317"/>
            <p:cNvSpPr>
              <a:spLocks/>
            </p:cNvSpPr>
            <p:nvPr/>
          </p:nvSpPr>
          <p:spPr bwMode="auto">
            <a:xfrm>
              <a:off x="5561013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4" name="Line 318"/>
            <p:cNvSpPr>
              <a:spLocks noChangeShapeType="1"/>
            </p:cNvSpPr>
            <p:nvPr/>
          </p:nvSpPr>
          <p:spPr bwMode="auto">
            <a:xfrm>
              <a:off x="5741988" y="284480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5" name="Oval 319"/>
            <p:cNvSpPr>
              <a:spLocks noChangeArrowheads="1"/>
            </p:cNvSpPr>
            <p:nvPr/>
          </p:nvSpPr>
          <p:spPr bwMode="auto">
            <a:xfrm>
              <a:off x="6597650" y="2754313"/>
              <a:ext cx="404813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6" name="Freeform 320"/>
            <p:cNvSpPr>
              <a:spLocks/>
            </p:cNvSpPr>
            <p:nvPr/>
          </p:nvSpPr>
          <p:spPr bwMode="auto">
            <a:xfrm>
              <a:off x="6634163" y="315912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7" name="Freeform 321"/>
            <p:cNvSpPr>
              <a:spLocks/>
            </p:cNvSpPr>
            <p:nvPr/>
          </p:nvSpPr>
          <p:spPr bwMode="auto">
            <a:xfrm>
              <a:off x="6732588" y="3340100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8" name="Freeform 322"/>
            <p:cNvSpPr>
              <a:spLocks/>
            </p:cNvSpPr>
            <p:nvPr/>
          </p:nvSpPr>
          <p:spPr bwMode="auto">
            <a:xfrm>
              <a:off x="6551613" y="324961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9" name="Line 323"/>
            <p:cNvSpPr>
              <a:spLocks noChangeShapeType="1"/>
            </p:cNvSpPr>
            <p:nvPr/>
          </p:nvSpPr>
          <p:spPr bwMode="auto">
            <a:xfrm>
              <a:off x="6732588" y="2979738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0" name="Oval 324"/>
            <p:cNvSpPr>
              <a:spLocks noChangeArrowheads="1"/>
            </p:cNvSpPr>
            <p:nvPr/>
          </p:nvSpPr>
          <p:spPr bwMode="auto">
            <a:xfrm>
              <a:off x="6057900" y="2843213"/>
              <a:ext cx="404813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1" name="Freeform 325"/>
            <p:cNvSpPr>
              <a:spLocks/>
            </p:cNvSpPr>
            <p:nvPr/>
          </p:nvSpPr>
          <p:spPr bwMode="auto">
            <a:xfrm>
              <a:off x="6094413" y="324802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2" name="Freeform 326"/>
            <p:cNvSpPr>
              <a:spLocks/>
            </p:cNvSpPr>
            <p:nvPr/>
          </p:nvSpPr>
          <p:spPr bwMode="auto">
            <a:xfrm>
              <a:off x="6192838" y="3429000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3" name="Freeform 327"/>
            <p:cNvSpPr>
              <a:spLocks/>
            </p:cNvSpPr>
            <p:nvPr/>
          </p:nvSpPr>
          <p:spPr bwMode="auto">
            <a:xfrm>
              <a:off x="6011863" y="333851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4" name="Line 328"/>
            <p:cNvSpPr>
              <a:spLocks noChangeShapeType="1"/>
            </p:cNvSpPr>
            <p:nvPr/>
          </p:nvSpPr>
          <p:spPr bwMode="auto">
            <a:xfrm>
              <a:off x="6192838" y="3068638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5" name="Oval 329"/>
            <p:cNvSpPr>
              <a:spLocks noChangeArrowheads="1"/>
            </p:cNvSpPr>
            <p:nvPr/>
          </p:nvSpPr>
          <p:spPr bwMode="auto">
            <a:xfrm>
              <a:off x="6777038" y="2619375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6" name="Freeform 330"/>
            <p:cNvSpPr>
              <a:spLocks/>
            </p:cNvSpPr>
            <p:nvPr/>
          </p:nvSpPr>
          <p:spPr bwMode="auto">
            <a:xfrm>
              <a:off x="6813550" y="30241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7" name="Freeform 331"/>
            <p:cNvSpPr>
              <a:spLocks/>
            </p:cNvSpPr>
            <p:nvPr/>
          </p:nvSpPr>
          <p:spPr bwMode="auto">
            <a:xfrm>
              <a:off x="6911975" y="3205163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8" name="Freeform 332"/>
            <p:cNvSpPr>
              <a:spLocks/>
            </p:cNvSpPr>
            <p:nvPr/>
          </p:nvSpPr>
          <p:spPr bwMode="auto">
            <a:xfrm>
              <a:off x="6731000" y="31146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89" name="Line 333"/>
            <p:cNvSpPr>
              <a:spLocks noChangeShapeType="1"/>
            </p:cNvSpPr>
            <p:nvPr/>
          </p:nvSpPr>
          <p:spPr bwMode="auto">
            <a:xfrm>
              <a:off x="6911975" y="2844800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0" name="Oval 334"/>
            <p:cNvSpPr>
              <a:spLocks noChangeArrowheads="1"/>
            </p:cNvSpPr>
            <p:nvPr/>
          </p:nvSpPr>
          <p:spPr bwMode="auto">
            <a:xfrm>
              <a:off x="7046913" y="2798763"/>
              <a:ext cx="404812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91" name="Freeform 335"/>
            <p:cNvSpPr>
              <a:spLocks/>
            </p:cNvSpPr>
            <p:nvPr/>
          </p:nvSpPr>
          <p:spPr bwMode="auto">
            <a:xfrm>
              <a:off x="7083425" y="320357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2" name="Freeform 336"/>
            <p:cNvSpPr>
              <a:spLocks/>
            </p:cNvSpPr>
            <p:nvPr/>
          </p:nvSpPr>
          <p:spPr bwMode="auto">
            <a:xfrm>
              <a:off x="7181850" y="3384550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3" name="Freeform 337"/>
            <p:cNvSpPr>
              <a:spLocks/>
            </p:cNvSpPr>
            <p:nvPr/>
          </p:nvSpPr>
          <p:spPr bwMode="auto">
            <a:xfrm>
              <a:off x="7000875" y="329406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4" name="Line 338"/>
            <p:cNvSpPr>
              <a:spLocks noChangeShapeType="1"/>
            </p:cNvSpPr>
            <p:nvPr/>
          </p:nvSpPr>
          <p:spPr bwMode="auto">
            <a:xfrm>
              <a:off x="7181850" y="3024188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5" name="Oval 339"/>
            <p:cNvSpPr>
              <a:spLocks noChangeArrowheads="1"/>
            </p:cNvSpPr>
            <p:nvPr/>
          </p:nvSpPr>
          <p:spPr bwMode="auto">
            <a:xfrm>
              <a:off x="7812088" y="2754313"/>
              <a:ext cx="404812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96" name="Freeform 340"/>
            <p:cNvSpPr>
              <a:spLocks/>
            </p:cNvSpPr>
            <p:nvPr/>
          </p:nvSpPr>
          <p:spPr bwMode="auto">
            <a:xfrm>
              <a:off x="7848600" y="315912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7" name="Freeform 341"/>
            <p:cNvSpPr>
              <a:spLocks/>
            </p:cNvSpPr>
            <p:nvPr/>
          </p:nvSpPr>
          <p:spPr bwMode="auto">
            <a:xfrm>
              <a:off x="7947025" y="3340100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8" name="Freeform 342"/>
            <p:cNvSpPr>
              <a:spLocks/>
            </p:cNvSpPr>
            <p:nvPr/>
          </p:nvSpPr>
          <p:spPr bwMode="auto">
            <a:xfrm>
              <a:off x="7766050" y="324961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99" name="Line 343"/>
            <p:cNvSpPr>
              <a:spLocks noChangeShapeType="1"/>
            </p:cNvSpPr>
            <p:nvPr/>
          </p:nvSpPr>
          <p:spPr bwMode="auto">
            <a:xfrm>
              <a:off x="7947025" y="2979738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0" name="Oval 344"/>
            <p:cNvSpPr>
              <a:spLocks noChangeArrowheads="1"/>
            </p:cNvSpPr>
            <p:nvPr/>
          </p:nvSpPr>
          <p:spPr bwMode="auto">
            <a:xfrm>
              <a:off x="7812088" y="2889250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01" name="Freeform 345"/>
            <p:cNvSpPr>
              <a:spLocks/>
            </p:cNvSpPr>
            <p:nvPr/>
          </p:nvSpPr>
          <p:spPr bwMode="auto">
            <a:xfrm>
              <a:off x="7848600" y="3294063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2" name="Freeform 346"/>
            <p:cNvSpPr>
              <a:spLocks/>
            </p:cNvSpPr>
            <p:nvPr/>
          </p:nvSpPr>
          <p:spPr bwMode="auto">
            <a:xfrm>
              <a:off x="7947025" y="3475038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3" name="Freeform 347"/>
            <p:cNvSpPr>
              <a:spLocks/>
            </p:cNvSpPr>
            <p:nvPr/>
          </p:nvSpPr>
          <p:spPr bwMode="auto">
            <a:xfrm>
              <a:off x="7766050" y="3384550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4" name="Line 348"/>
            <p:cNvSpPr>
              <a:spLocks noChangeShapeType="1"/>
            </p:cNvSpPr>
            <p:nvPr/>
          </p:nvSpPr>
          <p:spPr bwMode="auto">
            <a:xfrm>
              <a:off x="7947025" y="3114675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5" name="Oval 349"/>
            <p:cNvSpPr>
              <a:spLocks noChangeArrowheads="1"/>
            </p:cNvSpPr>
            <p:nvPr/>
          </p:nvSpPr>
          <p:spPr bwMode="auto">
            <a:xfrm>
              <a:off x="8128000" y="2708275"/>
              <a:ext cx="404813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06" name="Freeform 350"/>
            <p:cNvSpPr>
              <a:spLocks/>
            </p:cNvSpPr>
            <p:nvPr/>
          </p:nvSpPr>
          <p:spPr bwMode="auto">
            <a:xfrm>
              <a:off x="8164513" y="3113088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7" name="Freeform 351"/>
            <p:cNvSpPr>
              <a:spLocks/>
            </p:cNvSpPr>
            <p:nvPr/>
          </p:nvSpPr>
          <p:spPr bwMode="auto">
            <a:xfrm>
              <a:off x="8262938" y="3294063"/>
              <a:ext cx="344487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8" name="Freeform 352"/>
            <p:cNvSpPr>
              <a:spLocks/>
            </p:cNvSpPr>
            <p:nvPr/>
          </p:nvSpPr>
          <p:spPr bwMode="auto">
            <a:xfrm>
              <a:off x="8081963" y="3203575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09" name="Line 353"/>
            <p:cNvSpPr>
              <a:spLocks noChangeShapeType="1"/>
            </p:cNvSpPr>
            <p:nvPr/>
          </p:nvSpPr>
          <p:spPr bwMode="auto">
            <a:xfrm>
              <a:off x="8262938" y="2933700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0" name="Oval 354"/>
            <p:cNvSpPr>
              <a:spLocks noChangeArrowheads="1"/>
            </p:cNvSpPr>
            <p:nvPr/>
          </p:nvSpPr>
          <p:spPr bwMode="auto">
            <a:xfrm>
              <a:off x="8307388" y="2889250"/>
              <a:ext cx="404812" cy="40481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1" name="Freeform 355"/>
            <p:cNvSpPr>
              <a:spLocks/>
            </p:cNvSpPr>
            <p:nvPr/>
          </p:nvSpPr>
          <p:spPr bwMode="auto">
            <a:xfrm>
              <a:off x="8343900" y="3294063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2" name="Freeform 356"/>
            <p:cNvSpPr>
              <a:spLocks/>
            </p:cNvSpPr>
            <p:nvPr/>
          </p:nvSpPr>
          <p:spPr bwMode="auto">
            <a:xfrm>
              <a:off x="8442325" y="3475038"/>
              <a:ext cx="344488" cy="269875"/>
            </a:xfrm>
            <a:custGeom>
              <a:avLst/>
              <a:gdLst>
                <a:gd name="T0" fmla="*/ 2147483647 w 217"/>
                <a:gd name="T1" fmla="*/ 0 h 170"/>
                <a:gd name="T2" fmla="*/ 2147483647 w 217"/>
                <a:gd name="T3" fmla="*/ 2147483647 h 170"/>
                <a:gd name="T4" fmla="*/ 2147483647 w 217"/>
                <a:gd name="T5" fmla="*/ 2147483647 h 170"/>
                <a:gd name="T6" fmla="*/ 2147483647 w 217"/>
                <a:gd name="T7" fmla="*/ 2147483647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170">
                  <a:moveTo>
                    <a:pt x="28" y="0"/>
                  </a:moveTo>
                  <a:cubicBezTo>
                    <a:pt x="14" y="33"/>
                    <a:pt x="0" y="66"/>
                    <a:pt x="28" y="85"/>
                  </a:cubicBezTo>
                  <a:cubicBezTo>
                    <a:pt x="56" y="104"/>
                    <a:pt x="179" y="99"/>
                    <a:pt x="198" y="113"/>
                  </a:cubicBezTo>
                  <a:cubicBezTo>
                    <a:pt x="217" y="127"/>
                    <a:pt x="151" y="161"/>
                    <a:pt x="142" y="17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3" name="Freeform 357"/>
            <p:cNvSpPr>
              <a:spLocks/>
            </p:cNvSpPr>
            <p:nvPr/>
          </p:nvSpPr>
          <p:spPr bwMode="auto">
            <a:xfrm>
              <a:off x="8261350" y="3384550"/>
              <a:ext cx="225425" cy="46038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4" name="Line 358"/>
            <p:cNvSpPr>
              <a:spLocks noChangeShapeType="1"/>
            </p:cNvSpPr>
            <p:nvPr/>
          </p:nvSpPr>
          <p:spPr bwMode="auto">
            <a:xfrm>
              <a:off x="8442325" y="3114675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5" name="Oval 359"/>
            <p:cNvSpPr>
              <a:spLocks noChangeArrowheads="1"/>
            </p:cNvSpPr>
            <p:nvPr/>
          </p:nvSpPr>
          <p:spPr bwMode="auto">
            <a:xfrm>
              <a:off x="8664575" y="2798763"/>
              <a:ext cx="404813" cy="40481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3200">
                  <a:solidFill>
                    <a:srgbClr val="5F5F5F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rgbClr val="5F5F5F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rgbClr val="5F5F5F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000">
                  <a:solidFill>
                    <a:srgbClr val="5F5F5F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6" name="Freeform 360"/>
            <p:cNvSpPr>
              <a:spLocks/>
            </p:cNvSpPr>
            <p:nvPr/>
          </p:nvSpPr>
          <p:spPr bwMode="auto">
            <a:xfrm>
              <a:off x="8701088" y="3203575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7" name="Freeform 362"/>
            <p:cNvSpPr>
              <a:spLocks/>
            </p:cNvSpPr>
            <p:nvPr/>
          </p:nvSpPr>
          <p:spPr bwMode="auto">
            <a:xfrm>
              <a:off x="8618538" y="3294063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8" name="Line 363"/>
            <p:cNvSpPr>
              <a:spLocks noChangeShapeType="1"/>
            </p:cNvSpPr>
            <p:nvPr/>
          </p:nvSpPr>
          <p:spPr bwMode="auto">
            <a:xfrm>
              <a:off x="8799513" y="3024188"/>
              <a:ext cx="134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19" name="Freeform 365"/>
            <p:cNvSpPr>
              <a:spLocks/>
            </p:cNvSpPr>
            <p:nvPr/>
          </p:nvSpPr>
          <p:spPr bwMode="auto">
            <a:xfrm>
              <a:off x="8775700" y="3384550"/>
              <a:ext cx="165100" cy="495300"/>
            </a:xfrm>
            <a:custGeom>
              <a:avLst/>
              <a:gdLst>
                <a:gd name="T0" fmla="*/ 2147483647 w 104"/>
                <a:gd name="T1" fmla="*/ 0 h 312"/>
                <a:gd name="T2" fmla="*/ 2147483647 w 104"/>
                <a:gd name="T3" fmla="*/ 2147483647 h 312"/>
                <a:gd name="T4" fmla="*/ 2147483647 w 104"/>
                <a:gd name="T5" fmla="*/ 2147483647 h 312"/>
                <a:gd name="T6" fmla="*/ 2147483647 w 104"/>
                <a:gd name="T7" fmla="*/ 2147483647 h 312"/>
                <a:gd name="T8" fmla="*/ 2147483647 w 104"/>
                <a:gd name="T9" fmla="*/ 2147483647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312">
                  <a:moveTo>
                    <a:pt x="90" y="0"/>
                  </a:moveTo>
                  <a:cubicBezTo>
                    <a:pt x="97" y="43"/>
                    <a:pt x="104" y="86"/>
                    <a:pt x="90" y="114"/>
                  </a:cubicBezTo>
                  <a:cubicBezTo>
                    <a:pt x="76" y="142"/>
                    <a:pt x="10" y="143"/>
                    <a:pt x="5" y="171"/>
                  </a:cubicBezTo>
                  <a:cubicBezTo>
                    <a:pt x="0" y="199"/>
                    <a:pt x="62" y="261"/>
                    <a:pt x="62" y="284"/>
                  </a:cubicBezTo>
                  <a:cubicBezTo>
                    <a:pt x="62" y="307"/>
                    <a:pt x="14" y="307"/>
                    <a:pt x="5" y="3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0" name="Freeform 367"/>
            <p:cNvSpPr>
              <a:spLocks/>
            </p:cNvSpPr>
            <p:nvPr/>
          </p:nvSpPr>
          <p:spPr bwMode="auto">
            <a:xfrm>
              <a:off x="8693150" y="3475038"/>
              <a:ext cx="225425" cy="46037"/>
            </a:xfrm>
            <a:custGeom>
              <a:avLst/>
              <a:gdLst>
                <a:gd name="T0" fmla="*/ 2147483647 w 142"/>
                <a:gd name="T1" fmla="*/ 0 h 29"/>
                <a:gd name="T2" fmla="*/ 2147483647 w 142"/>
                <a:gd name="T3" fmla="*/ 2147483647 h 29"/>
                <a:gd name="T4" fmla="*/ 0 w 142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9">
                  <a:moveTo>
                    <a:pt x="142" y="0"/>
                  </a:moveTo>
                  <a:cubicBezTo>
                    <a:pt x="111" y="14"/>
                    <a:pt x="81" y="29"/>
                    <a:pt x="57" y="29"/>
                  </a:cubicBezTo>
                  <a:cubicBezTo>
                    <a:pt x="33" y="29"/>
                    <a:pt x="9" y="5"/>
                    <a:pt x="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1" name="Line 368"/>
            <p:cNvSpPr>
              <a:spLocks noChangeShapeType="1"/>
            </p:cNvSpPr>
            <p:nvPr/>
          </p:nvSpPr>
          <p:spPr bwMode="auto">
            <a:xfrm>
              <a:off x="8874125" y="3205163"/>
              <a:ext cx="1349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2" name="Line 369"/>
            <p:cNvSpPr>
              <a:spLocks noChangeShapeType="1"/>
            </p:cNvSpPr>
            <p:nvPr/>
          </p:nvSpPr>
          <p:spPr bwMode="auto">
            <a:xfrm flipV="1">
              <a:off x="2457450" y="3563938"/>
              <a:ext cx="0" cy="360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3" name="Line 370"/>
            <p:cNvSpPr>
              <a:spLocks noChangeShapeType="1"/>
            </p:cNvSpPr>
            <p:nvPr/>
          </p:nvSpPr>
          <p:spPr bwMode="auto">
            <a:xfrm>
              <a:off x="2457450" y="2349500"/>
              <a:ext cx="0" cy="31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4" name="Line 371"/>
            <p:cNvSpPr>
              <a:spLocks noChangeShapeType="1"/>
            </p:cNvSpPr>
            <p:nvPr/>
          </p:nvSpPr>
          <p:spPr bwMode="auto">
            <a:xfrm>
              <a:off x="4572000" y="2349500"/>
              <a:ext cx="0" cy="223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25" name="Line 372"/>
            <p:cNvSpPr>
              <a:spLocks noChangeShapeType="1"/>
            </p:cNvSpPr>
            <p:nvPr/>
          </p:nvSpPr>
          <p:spPr bwMode="auto">
            <a:xfrm flipV="1">
              <a:off x="4572000" y="3608388"/>
              <a:ext cx="0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896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Vastusten sarjakytkentä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Sarjakytkennässä eli vastusten peräkkäin kytkennässä kokonaisresistanssi on osaresistanssien summa.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Kokonaisresistanssi R = R1 + R2 + R3 = 120 + 150 +180 = 450 </a:t>
            </a:r>
            <a:r>
              <a:rPr lang="el-GR" dirty="0" smtClean="0">
                <a:latin typeface="Arial"/>
                <a:cs typeface="Arial"/>
              </a:rPr>
              <a:t>Ω</a:t>
            </a:r>
            <a:endParaRPr lang="fi-FI" dirty="0" smtClean="0">
              <a:latin typeface="Arial"/>
              <a:cs typeface="Arial"/>
            </a:endParaRPr>
          </a:p>
          <a:p>
            <a:r>
              <a:rPr lang="fi-FI" dirty="0" smtClean="0">
                <a:latin typeface="Arial"/>
                <a:cs typeface="Arial"/>
              </a:rPr>
              <a:t>Kytkennässä vaikuttava sähkövirta voidaan laskea Ohmin lain mukaan:</a:t>
            </a:r>
          </a:p>
          <a:p>
            <a:r>
              <a:rPr lang="fi-FI" dirty="0" smtClean="0">
                <a:latin typeface="Arial"/>
                <a:cs typeface="Arial"/>
              </a:rPr>
              <a:t>I = U/R =&gt; I = 4,5V/450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fi-FI" dirty="0" smtClean="0">
                <a:latin typeface="Arial"/>
                <a:cs typeface="Arial"/>
              </a:rPr>
              <a:t> = 0,01A</a:t>
            </a:r>
          </a:p>
          <a:p>
            <a:r>
              <a:rPr lang="fi-FI" dirty="0" smtClean="0">
                <a:latin typeface="Arial"/>
                <a:cs typeface="Arial"/>
              </a:rPr>
              <a:t>Jossa I tarkoittaa sähkövirtaa, U jännitettä ja R resistanssia</a:t>
            </a:r>
            <a:endParaRPr lang="fi-FI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74" y="2422847"/>
            <a:ext cx="4400226" cy="15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5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Vastusten rinnankytkentä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Rinnankytkennän kokonaisresistanssi voidaan laskea käänteislukujen avulla.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R = 1 / (1/R1 + 1/R2 + 1/R3) = 1 / (1/100 + 1/390 + 1/470) </a:t>
            </a:r>
            <a:r>
              <a:rPr lang="fi-FI" dirty="0" smtClean="0">
                <a:latin typeface="Arial"/>
                <a:cs typeface="Arial"/>
              </a:rPr>
              <a:t>≈ 68 </a:t>
            </a:r>
            <a:r>
              <a:rPr lang="el-GR" dirty="0" smtClean="0">
                <a:latin typeface="Arial"/>
                <a:cs typeface="Arial"/>
              </a:rPr>
              <a:t>Ω</a:t>
            </a:r>
            <a:endParaRPr lang="fi-FI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816424" cy="156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5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Kondensaattorit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Kondensaattori varaa sähköenergiaa sähköstaattisen kentän muodossa: tätä ominaisuutta kutsutaan kondensaattorin kapasitanssiksi, jonka mittayksikkö on Faradi (F</a:t>
            </a:r>
            <a:r>
              <a:rPr lang="fi-FI" dirty="0" smtClean="0"/>
              <a:t>)</a:t>
            </a:r>
          </a:p>
          <a:p>
            <a:r>
              <a:rPr lang="fi-FI" dirty="0"/>
              <a:t>Rinnan kytkettyjen kondensaattoreiden kokonaiskapasitanssi on niiden osakapasitanssien </a:t>
            </a:r>
            <a:r>
              <a:rPr lang="fi-FI" dirty="0" smtClean="0"/>
              <a:t>summa: C </a:t>
            </a:r>
            <a:r>
              <a:rPr lang="fi-FI" dirty="0"/>
              <a:t>= C1 +C2 + … +</a:t>
            </a:r>
            <a:r>
              <a:rPr lang="fi-FI" dirty="0" err="1"/>
              <a:t>Cn</a:t>
            </a:r>
            <a:endParaRPr lang="fi-FI" dirty="0"/>
          </a:p>
          <a:p>
            <a:r>
              <a:rPr lang="fi-FI" dirty="0" smtClean="0"/>
              <a:t>Sarjaan </a:t>
            </a:r>
            <a:r>
              <a:rPr lang="fi-FI" dirty="0"/>
              <a:t>kytkettyjen kondensaattoreiden kokonaiskapasitanssi on niiden osakapasitanssien käänteisarvojen summa</a:t>
            </a:r>
            <a:r>
              <a:rPr lang="fi-FI" dirty="0" smtClean="0"/>
              <a:t>: 1/C = 1/C1 + 1/C2 + … + 1/Cn</a:t>
            </a:r>
          </a:p>
          <a:p>
            <a:r>
              <a:rPr lang="fi-FI" dirty="0" smtClean="0"/>
              <a:t>Erilaisia kondensaattoreita: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31724"/>
            <a:ext cx="47609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88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Kelat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Kelan perusideana on, että jonkinlaisen sydämen ympärille on kiedottu jotakin sähköjohdinta, joka useimmiten on emalieristeitä kuparilankaa.</a:t>
            </a:r>
          </a:p>
          <a:p>
            <a:r>
              <a:rPr lang="fi-FI" dirty="0" smtClean="0"/>
              <a:t>Keloja </a:t>
            </a:r>
            <a:r>
              <a:rPr lang="fi-FI" dirty="0"/>
              <a:t>on monia erilaisia, on ilmasydämisiä, rautasydämisiä, ferriittisydämisiä ja </a:t>
            </a:r>
            <a:r>
              <a:rPr lang="fi-FI" dirty="0" smtClean="0"/>
              <a:t>säädettäviä.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/>
              <a:t>Keloja käytetään moniin erilaisiin käyttötarkoituksiin, mm. häiriönpoistoon monissa elektronisissa laitteissa, ali- ja ylipäästösuodattimiin mm. kaiuttimien </a:t>
            </a:r>
            <a:r>
              <a:rPr lang="fi-FI" dirty="0" smtClean="0"/>
              <a:t>jakosuotimissa.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" y="3024187"/>
            <a:ext cx="5339283" cy="12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Diodit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Diodin tehtävänä on päästää virta lävitseen vain toiseen suuntaan</a:t>
            </a:r>
          </a:p>
          <a:p>
            <a:r>
              <a:rPr lang="fi-FI" dirty="0"/>
              <a:t>Koostuu kahdesta toisistaan poikkeavasta aineesta, P-aine JA N-aine</a:t>
            </a:r>
          </a:p>
          <a:p>
            <a:r>
              <a:rPr lang="fi-FI" dirty="0" smtClean="0"/>
              <a:t>Diodi </a:t>
            </a:r>
            <a:r>
              <a:rPr lang="fi-FI" dirty="0"/>
              <a:t>päästää virtaa läpi vain anodilta (+) katodille </a:t>
            </a:r>
            <a:r>
              <a:rPr lang="fi-FI" dirty="0" smtClean="0"/>
              <a:t>(-).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Ledi (LED) on diodi, joka säteilee valoa, kun virta kulkee anodilta katodille.</a:t>
            </a:r>
            <a:endParaRPr lang="fi-FI" dirty="0"/>
          </a:p>
        </p:txBody>
      </p:sp>
      <p:pic>
        <p:nvPicPr>
          <p:cNvPr id="4" name="Picture 2" descr="http://upload.wikimedia.org/wikipedia/commons/0/05/Diode_3D_and_ck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3456384" cy="2009605"/>
          </a:xfrm>
          <a:prstGeom prst="rect">
            <a:avLst/>
          </a:prstGeom>
          <a:noFill/>
        </p:spPr>
      </p:pic>
      <p:pic>
        <p:nvPicPr>
          <p:cNvPr id="5" name="Picture 2" descr="http://www.societyofrobots.com/images/electronics_led_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631" y="2780928"/>
            <a:ext cx="3096769" cy="2009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51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Transistorit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Transistorin tehtävänä on vahvistaa virtaa ja toimia elektronisena kytkimenä.</a:t>
            </a:r>
          </a:p>
          <a:p>
            <a:r>
              <a:rPr lang="fi-FI" dirty="0" smtClean="0"/>
              <a:t>Transistori on nykyelektroniikan perusta:</a:t>
            </a:r>
            <a:endParaRPr lang="fi-FI" dirty="0"/>
          </a:p>
          <a:p>
            <a:pPr lvl="1"/>
            <a:r>
              <a:rPr lang="fi-FI" dirty="0"/>
              <a:t>Vahvistimet, oskillaattorit, muistipiirit ja mikroprosessorit</a:t>
            </a:r>
          </a:p>
          <a:p>
            <a:pPr lvl="1"/>
            <a:r>
              <a:rPr lang="fi-FI" dirty="0"/>
              <a:t>Kännykät, </a:t>
            </a:r>
            <a:r>
              <a:rPr lang="fi-FI" dirty="0" err="1"/>
              <a:t>digiboksit</a:t>
            </a:r>
            <a:r>
              <a:rPr lang="fi-FI" dirty="0"/>
              <a:t>, pesukoneet…</a:t>
            </a:r>
          </a:p>
          <a:p>
            <a:endParaRPr lang="fi-FI" dirty="0"/>
          </a:p>
        </p:txBody>
      </p:sp>
      <p:pic>
        <p:nvPicPr>
          <p:cNvPr id="4" name="Picture 2" descr="http://upload.wikimedia.org/wikipedia/commons/0/0e/Transistors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125" y="3120536"/>
            <a:ext cx="3748519" cy="2717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596946"/>
      </p:ext>
    </p:extLst>
  </p:cSld>
  <p:clrMapOvr>
    <a:masterClrMapping/>
  </p:clrMapOvr>
</p:sld>
</file>

<file path=ppt/theme/theme1.xml><?xml version="1.0" encoding="utf-8"?>
<a:theme xmlns:a="http://schemas.openxmlformats.org/drawingml/2006/main" name="Horisontti">
  <a:themeElements>
    <a:clrScheme name="Horisontti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sontti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t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101</TotalTime>
  <Words>592</Words>
  <Application>Microsoft Office PowerPoint</Application>
  <PresentationFormat>Näytössä katseltava diaesitys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Horisontti</vt:lpstr>
      <vt:lpstr>Elektroniikan peruskomponentit ja autostereoiden asennus</vt:lpstr>
      <vt:lpstr>Vastukset</vt:lpstr>
      <vt:lpstr>Vastuksen vaikutus virtapiirissä</vt:lpstr>
      <vt:lpstr>Vastusten sarjakytkentä</vt:lpstr>
      <vt:lpstr>Vastusten rinnankytkentä</vt:lpstr>
      <vt:lpstr>Kondensaattorit</vt:lpstr>
      <vt:lpstr>Kelat</vt:lpstr>
      <vt:lpstr>Diodit</vt:lpstr>
      <vt:lpstr>Transistorit</vt:lpstr>
      <vt:lpstr>Autostereot</vt:lpstr>
      <vt:lpstr>Autostereot</vt:lpstr>
      <vt:lpstr>Autostereoiden asennus</vt:lpstr>
      <vt:lpstr>Autostereoiden asennus</vt:lpstr>
      <vt:lpstr>ISO 10487</vt:lpstr>
      <vt:lpstr>Soittimen ohjetarra</vt:lpstr>
    </vt:vector>
  </TitlesOfParts>
  <Company>Porin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Elektroniikan peruskomponentit ja autostereoiden asennus</dc:title>
  <dc:creator>Vaurio Erno</dc:creator>
  <cp:lastModifiedBy>Leppihalme Riku</cp:lastModifiedBy>
  <cp:revision>11</cp:revision>
  <dcterms:created xsi:type="dcterms:W3CDTF">2015-04-27T06:52:22Z</dcterms:created>
  <dcterms:modified xsi:type="dcterms:W3CDTF">2015-05-15T08:57:29Z</dcterms:modified>
</cp:coreProperties>
</file>