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5" r:id="rId2"/>
    <p:sldMasterId id="2147483702" r:id="rId3"/>
    <p:sldMasterId id="2147483718" r:id="rId4"/>
    <p:sldMasterId id="2147483721" r:id="rId5"/>
    <p:sldMasterId id="2147483724" r:id="rId6"/>
    <p:sldMasterId id="2147483736" r:id="rId7"/>
    <p:sldMasterId id="2147483753" r:id="rId8"/>
  </p:sldMasterIdLst>
  <p:notesMasterIdLst>
    <p:notesMasterId r:id="rId18"/>
  </p:notesMasterIdLst>
  <p:handoutMasterIdLst>
    <p:handoutMasterId r:id="rId19"/>
  </p:handoutMasterIdLst>
  <p:sldIdLst>
    <p:sldId id="295" r:id="rId9"/>
    <p:sldId id="322" r:id="rId10"/>
    <p:sldId id="310" r:id="rId11"/>
    <p:sldId id="313" r:id="rId12"/>
    <p:sldId id="307" r:id="rId13"/>
    <p:sldId id="314" r:id="rId14"/>
    <p:sldId id="311" r:id="rId15"/>
    <p:sldId id="315" r:id="rId16"/>
    <p:sldId id="294" r:id="rId17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eematyyli 1 - Korostu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eematyyli 1 - Korostu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8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FEE02-B82E-495E-99BC-E4EEF96723CA}" type="datetimeFigureOut">
              <a:rPr lang="fi-FI" smtClean="0"/>
              <a:t>5.2.2016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EF3A2-275D-4ACE-92B4-C251A20E52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60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CCF3D-2B01-4C44-B222-C25CB7B6F368}" type="datetimeFigureOut">
              <a:rPr lang="fi-FI" smtClean="0"/>
              <a:t>5.2.2016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E5BBF-7049-4BC8-9EE9-BBDDFE0D24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624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Opettajat jakautuvat aamupäivällä valinnaisainepajassa sekaryhmiin (Sirpa ja Merja huolehtivat jaon). Valinnaispajaa varten kouluista on kyselty oppilailta kyselemällä kolme teemaa valinnaisista. </a:t>
            </a:r>
          </a:p>
          <a:p>
            <a:endParaRPr lang="fi-FI" dirty="0"/>
          </a:p>
          <a:p>
            <a:r>
              <a:rPr lang="fi-FI" dirty="0" smtClean="0"/>
              <a:t>Iltapäivällä opettajat jakautuvat rehtoreiden määrittelemiin ryhmiin joko monilaisiin oppimiskokonaisuuksiin tai arviointipajoihin. </a:t>
            </a:r>
          </a:p>
          <a:p>
            <a:endParaRPr lang="fi-FI" dirty="0"/>
          </a:p>
          <a:p>
            <a:r>
              <a:rPr lang="fi-FI" dirty="0" smtClean="0"/>
              <a:t>Koontiosiossa pajanvetäjät tulevat eteen tuoleihin.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5BBF-7049-4BC8-9EE9-BBDDFE0D24B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356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1- 2. 	4- 5 hengen ryhmissä. Kohdissa käydään vain pohjakeskustelua, ei 	kirjata mihinkään.</a:t>
            </a:r>
          </a:p>
          <a:p>
            <a:endParaRPr lang="fi-FI" dirty="0"/>
          </a:p>
          <a:p>
            <a:r>
              <a:rPr lang="fi-FI" dirty="0"/>
              <a:t>3</a:t>
            </a:r>
            <a:r>
              <a:rPr lang="fi-FI" dirty="0" smtClean="0"/>
              <a:t>. Tehtävä	</a:t>
            </a:r>
            <a:r>
              <a:rPr lang="fi-FI" dirty="0"/>
              <a:t>Jokainen ryhmä suunnittelee yhden valinnaisaiheen liitteen </a:t>
            </a:r>
            <a:r>
              <a:rPr lang="fi-FI" dirty="0" smtClean="0"/>
              <a:t>pohjaan.	Hyödyntäkää koulujen kyselyjä valinnaisehdotuksista oppilailta, 	opettajilta ja huoltajilta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5BBF-7049-4BC8-9EE9-BBDDFE0D24B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50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Ryhmässä 4- 5 jäsentä. </a:t>
            </a:r>
          </a:p>
          <a:p>
            <a:r>
              <a:rPr lang="fi-FI" dirty="0" smtClean="0"/>
              <a:t>1-3  kohdat. Ryhmästä yksi  hoitaa kirjaukset diapohjalle tai kopioi </a:t>
            </a:r>
            <a:r>
              <a:rPr lang="fi-FI" dirty="0" err="1" smtClean="0"/>
              <a:t>wordalustalle</a:t>
            </a:r>
            <a:r>
              <a:rPr lang="fi-FI" dirty="0" smtClean="0"/>
              <a:t>. Täytön jälkeen Kirjaukset </a:t>
            </a:r>
            <a:r>
              <a:rPr lang="fi-FI" dirty="0" err="1" smtClean="0"/>
              <a:t>Pedanettiin</a:t>
            </a:r>
            <a:r>
              <a:rPr lang="fi-FI" dirty="0" smtClean="0"/>
              <a:t>. Aikasuositus alkuun 15 minuuttia, 1- 3: 1 </a:t>
            </a:r>
            <a:r>
              <a:rPr lang="fi-FI" dirty="0"/>
              <a:t>h 15 </a:t>
            </a:r>
            <a:r>
              <a:rPr lang="fi-FI" dirty="0" smtClean="0"/>
              <a:t>min.</a:t>
            </a:r>
          </a:p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5BBF-7049-4BC8-9EE9-BBDDFE0D24B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633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5BBF-7049-4BC8-9EE9-BBDDFE0D24B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30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Pariporinasta ei kirjauksia. Pajanvetäjä huolehtii , että viiden minuutin porinan jälkeen lyhyt, viiden minuutin yhteenveto hyvistä arviointimenetelmistä.</a:t>
            </a:r>
          </a:p>
          <a:p>
            <a:endParaRPr lang="fi-FI" dirty="0"/>
          </a:p>
          <a:p>
            <a:endParaRPr lang="fi-FI" dirty="0" smtClean="0"/>
          </a:p>
          <a:p>
            <a:pPr marL="228600" indent="-228600">
              <a:buAutoNum type="arabicPeriod"/>
            </a:pPr>
            <a:r>
              <a:rPr lang="fi-FI" dirty="0" smtClean="0"/>
              <a:t>-3:  Kirjaukset diapohjaan (</a:t>
            </a:r>
            <a:r>
              <a:rPr lang="fi-FI" dirty="0" err="1" smtClean="0"/>
              <a:t>Pedanettiin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5BBF-7049-4BC8-9EE9-BBDDFE0D24B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358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5BBF-7049-4BC8-9EE9-BBDDFE0D24B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4908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 smtClean="0"/>
              <a:t>Keskustelua  4- 5 hengen ryhmissä. Ei kirjauksia.</a:t>
            </a:r>
          </a:p>
          <a:p>
            <a:r>
              <a:rPr lang="fi-FI" dirty="0" smtClean="0"/>
              <a:t>2- 3 Kirjaukset diapohjaan</a:t>
            </a:r>
            <a:r>
              <a:rPr lang="fi-FI" smtClean="0"/>
              <a:t>, siirto Pedanettiin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5BBF-7049-4BC8-9EE9-BBDDFE0D24B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459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5BBF-7049-4BC8-9EE9-BBDDFE0D24B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7773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1.Keskustelua 4 – 5 hengen ryhmissä.  Aikaa yhteensä n. 5 minuuttia. Yhteenvedossa vain muutama pajanvetäjän nosto ensimmäisessä tehtävässä. </a:t>
            </a:r>
          </a:p>
          <a:p>
            <a:endParaRPr lang="fi-FI" dirty="0"/>
          </a:p>
          <a:p>
            <a:r>
              <a:rPr lang="fi-FI" dirty="0" smtClean="0"/>
              <a:t>2. Keskustelu jatkuu samassa ryhmässä. Käyttäkää tähän aikaa n. 10 minuuttia.</a:t>
            </a:r>
          </a:p>
          <a:p>
            <a:endParaRPr lang="fi-FI" dirty="0" smtClean="0"/>
          </a:p>
          <a:p>
            <a:r>
              <a:rPr lang="fi-FI" dirty="0" smtClean="0"/>
              <a:t>3.  Ryhmäjako osallistujien valintojen mukaan. Kirjaukset liitteen pohjalle.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5BBF-7049-4BC8-9EE9-BBDDFE0D24B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247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 smtClean="0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6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 smtClean="0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1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FCBA7-4372-4876-8031-C513020F6A5A}" type="datetime1">
              <a:rPr lang="fi-FI"/>
              <a:pPr>
                <a:defRPr/>
              </a:pPr>
              <a:t>5.2.2016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763EF-02AC-4C00-8B7F-AFD8B5F3201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49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8040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725AE-EE11-4D4A-94B3-7F934A63EFE5}" type="datetime1">
              <a:rPr lang="fi-FI"/>
              <a:pPr>
                <a:defRPr/>
              </a:pPr>
              <a:t>5.2.2016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D6F71-5B8D-4747-87BC-AF371080F8A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931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88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8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04AD4-71C8-4E66-ACEB-5101E7062D95}" type="datetime1">
              <a:rPr lang="fi-FI"/>
              <a:pPr>
                <a:defRPr/>
              </a:pPr>
              <a:t>5.2.2016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1F12E-9BBD-46CC-A99F-54746D7B660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4817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13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13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2A85B-0EB7-4AED-AC81-5470F95A5481}" type="datetime1">
              <a:rPr lang="fi-FI"/>
              <a:pPr>
                <a:defRPr/>
              </a:pPr>
              <a:t>5.2.2016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EFB8-4CEC-4449-99A4-934DA230F8A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014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D1071-19D9-4155-AC9E-3D20D893C09F}" type="datetime1">
              <a:rPr lang="fi-FI"/>
              <a:pPr>
                <a:defRPr/>
              </a:pPr>
              <a:t>5.2.2016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DE00-9A6C-417F-B141-B74018A35E9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141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68E2E-1A5B-4513-9862-A499645C4D85}" type="datetime1">
              <a:rPr lang="fi-FI"/>
              <a:pPr>
                <a:defRPr/>
              </a:pPr>
              <a:t>5.2.2016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BB1ED-B092-4D0B-A3A3-C79281A0D48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865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3C60-B22D-4C48-95DB-FC073B43D054}" type="datetime1">
              <a:rPr lang="fi-FI"/>
              <a:pPr>
                <a:defRPr/>
              </a:pPr>
              <a:t>5.2.2016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811D-3DD2-4B35-8339-C39766F49C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441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A05E7-1188-4048-975E-23A7B954BF72}" type="datetime1">
              <a:rPr lang="fi-FI"/>
              <a:pPr>
                <a:defRPr/>
              </a:pPr>
              <a:t>5.2.2016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BC67F-BE65-490A-8854-C3359FD3B4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8688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4433-A12D-4BC6-8E3D-2C16A7359F61}" type="datetime1">
              <a:rPr lang="fi-FI"/>
              <a:pPr>
                <a:defRPr/>
              </a:pPr>
              <a:t>5.2.2016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56DF-549A-46A1-9484-672AA4A0CEB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73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 smtClean="0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09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53D0-DAEE-4304-BE47-C9334AA3433E}" type="datetime1">
              <a:rPr lang="fi-FI"/>
              <a:pPr>
                <a:defRPr/>
              </a:pPr>
              <a:t>5.2.2016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CF31-1E98-4DE0-82FA-A1111A8E80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612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2CF2-FC44-4450-905E-8FAB6FD469F1}" type="datetime1">
              <a:rPr lang="fi-FI"/>
              <a:pPr>
                <a:defRPr/>
              </a:pPr>
              <a:t>5.2.2016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D16E-A317-435D-A21E-8F878C712D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2946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1B4D-C823-40E8-87A8-9C05FED52132}" type="datetime1">
              <a:rPr lang="fi-FI"/>
              <a:pPr>
                <a:defRPr/>
              </a:pPr>
              <a:t>5.2.2016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16BD-9D46-4658-A67E-D17927B6EF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205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6A43-9CA1-4BB2-9D1E-B800715B70F2}" type="datetime1">
              <a:rPr lang="fi-FI"/>
              <a:pPr>
                <a:defRPr/>
              </a:pPr>
              <a:t>5.2.2016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04A5-A8A4-4489-AF4F-EE810B005F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387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B388F-2861-4F1C-95F2-B19952BF1C16}" type="datetime1">
              <a:rPr lang="fi-FI"/>
              <a:pPr>
                <a:defRPr/>
              </a:pPr>
              <a:t>5.2.2016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C1071-75E8-4BC6-9315-1715B50918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2043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80527-718F-4D01-B240-67744CBE88BF}" type="datetime1">
              <a:rPr lang="fi-FI"/>
              <a:pPr>
                <a:defRPr/>
              </a:pPr>
              <a:t>5.2.2016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F9459-3356-4AF6-9F73-22D40DD884D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833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23DA8-0F3A-4A5A-8F71-D7AFC5A6DF1D}" type="datetime1">
              <a:rPr lang="fi-FI"/>
              <a:pPr>
                <a:defRPr/>
              </a:pPr>
              <a:t>5.2.2016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AC9D-65B1-40E1-9F9E-DC761E73862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571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AF4A1-43AC-47E5-83C4-B335949FA1AE}" type="datetime1">
              <a:rPr lang="fi-FI"/>
              <a:pPr>
                <a:defRPr/>
              </a:pPr>
              <a:t>5.2.2016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9B90-E073-4478-8A19-025DF5BAF1C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557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457200" y="1525589"/>
            <a:ext cx="8229600" cy="44354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21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7D6247-ADC5-45AE-9891-E3FF925DF97B}" type="datetimeFigureOut">
              <a:rPr lang="fi-FI">
                <a:solidFill>
                  <a:prstClr val="black"/>
                </a:solidFill>
              </a:rPr>
              <a:pPr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7F9C20-5081-485E-AD9D-CF1BBD6782D0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 smtClean="0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40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31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26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91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7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388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29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82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34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70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6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 smtClean="0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 smtClean="0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0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 smtClean="0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0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 smtClean="0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2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 smtClean="0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447245"/>
            <a:ext cx="1383198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fld id="{C62332E1-3E49-4B4C-B3C0-73D2620064EB}" type="datetimeFigureOut">
              <a:rPr lang="fi-FI" smtClean="0">
                <a:solidFill>
                  <a:prstClr val="black"/>
                </a:solidFill>
              </a:rPr>
              <a:pPr defTabSz="457200"/>
              <a:t>5.2.2016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4421" y="644724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</a:lstStyle>
          <a:p>
            <a:pPr defTabSz="457200"/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0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3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on paikkamerkki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473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FFC93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512FA76-3A8E-4D3E-8D44-4036A0A7D46F}" type="datetime1">
              <a:rPr lang="fi-FI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9B7C73-E38C-4884-B854-0F5D1B6628C8}" type="slidenum">
              <a:rPr lang="fi-FI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ea typeface="ＭＳ Ｐゴシック" panose="020B0600070205080204" pitchFamily="34" charset="-128"/>
            </a:endParaRPr>
          </a:p>
        </p:txBody>
      </p:sp>
      <p:pic>
        <p:nvPicPr>
          <p:cNvPr id="1031" name="Kuva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Kuva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7950"/>
            <a:ext cx="8870950" cy="66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Kuva 8" descr="Onerva_vaaka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91188"/>
            <a:ext cx="1676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Suorakulmio 9"/>
          <p:cNvSpPr>
            <a:spLocks noChangeArrowheads="1"/>
          </p:cNvSpPr>
          <p:nvPr userDrawn="1"/>
        </p:nvSpPr>
        <p:spPr bwMode="auto">
          <a:xfrm>
            <a:off x="795338" y="6076950"/>
            <a:ext cx="62198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anose="020B0603020202020204" pitchFamily="34" charset="0"/>
              <a:buNone/>
              <a:defRPr/>
            </a:pPr>
            <a:r>
              <a:rPr lang="fi-FI" sz="1300" smtClean="0">
                <a:solidFill>
                  <a:srgbClr val="000000"/>
                </a:solidFill>
                <a:latin typeface="HelveticaNeueLT Std" charset="0"/>
              </a:rPr>
              <a:t>Oppimis- ja ohjauskeskus     www.onerva.fi</a:t>
            </a:r>
          </a:p>
        </p:txBody>
      </p:sp>
    </p:spTree>
    <p:extLst>
      <p:ext uri="{BB962C8B-B14F-4D97-AF65-F5344CB8AC3E}">
        <p14:creationId xmlns:p14="http://schemas.microsoft.com/office/powerpoint/2010/main" val="254104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3" t="70663" r="11819" b="12169"/>
          <a:stretch/>
        </p:blipFill>
        <p:spPr bwMode="auto">
          <a:xfrm>
            <a:off x="-8062" y="4396528"/>
            <a:ext cx="9152062" cy="2488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tsikon paikkamerkki 7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403562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FFC93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3" t="70663" r="11819" b="12169"/>
          <a:stretch/>
        </p:blipFill>
        <p:spPr bwMode="auto">
          <a:xfrm>
            <a:off x="-8062" y="4396528"/>
            <a:ext cx="9152062" cy="2488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tsikon paikkamerkki 7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028242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FFC93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3" t="70663" r="11819" b="12169"/>
          <a:stretch/>
        </p:blipFill>
        <p:spPr bwMode="auto">
          <a:xfrm>
            <a:off x="-8062" y="4396528"/>
            <a:ext cx="9152062" cy="2488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tsikon paikkamerkki 7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429805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FFC93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FF6B6B2-1373-4FE2-99AF-BFD5524A89A8}" type="datetime1">
              <a:rPr lang="fi-FI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2858BE0-1F25-49D5-8024-D74D44228865}" type="slidenum">
              <a:rPr lang="fi-FI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31" name="Kuva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Kuva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7950"/>
            <a:ext cx="8870950" cy="66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Kuva 8" descr="Onerva_vaaka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91188"/>
            <a:ext cx="1676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Suorakulmio 9"/>
          <p:cNvSpPr>
            <a:spLocks noChangeArrowheads="1"/>
          </p:cNvSpPr>
          <p:nvPr userDrawn="1"/>
        </p:nvSpPr>
        <p:spPr bwMode="auto">
          <a:xfrm>
            <a:off x="795338" y="6076950"/>
            <a:ext cx="62198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anose="020B0603020202020204" pitchFamily="34" charset="0"/>
              <a:buNone/>
              <a:defRPr/>
            </a:pPr>
            <a:r>
              <a:rPr lang="fi-FI" sz="1300" smtClean="0">
                <a:solidFill>
                  <a:srgbClr val="000000"/>
                </a:solidFill>
                <a:latin typeface="HelveticaNeueLT Std" panose="020B0604020202020204" pitchFamily="34" charset="0"/>
              </a:rPr>
              <a:t>Oppimis- ja ohjauskeskus     www.onerva.fi</a:t>
            </a:r>
          </a:p>
        </p:txBody>
      </p:sp>
    </p:spTree>
    <p:extLst>
      <p:ext uri="{BB962C8B-B14F-4D97-AF65-F5344CB8AC3E}">
        <p14:creationId xmlns:p14="http://schemas.microsoft.com/office/powerpoint/2010/main" val="238111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 LT 65 Medium" pitchFamily="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 LT 65 Medium" pitchFamily="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 LT 65 Medium" pitchFamily="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Neue LT 65 Medium" pitchFamily="2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3" t="70663" r="11819" b="12169"/>
          <a:stretch/>
        </p:blipFill>
        <p:spPr bwMode="auto">
          <a:xfrm>
            <a:off x="-8062" y="4396528"/>
            <a:ext cx="9152062" cy="2488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tsikon paikkamerkki 7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549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FFC93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on paikkamerkki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076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FFC93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etkahoo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ocrative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mplars.com/resources/formative-assessments/tools-for-students-peer-and-self-assessm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ph.fi/saadokset_ja_ohjeet/ohjeita_koulutuksen_jarjestamiseen/perusopetuksen_jarjestaminen/perusopetuksen_oppilaan_arviointi/prosessiarviointi_opettajan_oppilaan_ja_vertaisryhman_tyovalineen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ilaistenoppijoidenliitto.fi/?page_id=13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2479" y="780341"/>
            <a:ext cx="7947102" cy="1616926"/>
          </a:xfrm>
        </p:spPr>
        <p:txBody>
          <a:bodyPr>
            <a:normAutofit/>
          </a:bodyPr>
          <a:lstStyle/>
          <a:p>
            <a:pPr algn="ctr"/>
            <a:r>
              <a:rPr lang="fi-FI" sz="6000" dirty="0" smtClean="0"/>
              <a:t>Pajatyöskentely</a:t>
            </a:r>
            <a:endParaRPr lang="fi-FI" sz="6000" dirty="0"/>
          </a:p>
        </p:txBody>
      </p:sp>
      <p:pic>
        <p:nvPicPr>
          <p:cNvPr id="1026" name="Picture 2" descr="http://nepo.com.br/wp-content/uploads/2014/03/ryhm%C3%A4ty%C3%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171971" y="2005118"/>
            <a:ext cx="4728117" cy="354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1861" y="0"/>
            <a:ext cx="8229600" cy="1143000"/>
          </a:xfrm>
        </p:spPr>
        <p:txBody>
          <a:bodyPr>
            <a:noAutofit/>
          </a:bodyPr>
          <a:lstStyle/>
          <a:p>
            <a:r>
              <a:rPr lang="fi-FI" sz="4000" dirty="0" smtClean="0"/>
              <a:t>Pajatyöskentely I   </a:t>
            </a:r>
            <a:br>
              <a:rPr lang="fi-FI" sz="4000" dirty="0" smtClean="0"/>
            </a:br>
            <a:r>
              <a:rPr lang="fi-FI" sz="4000" dirty="0" smtClean="0"/>
              <a:t>Valinnaisuus klo 10- 11.30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74419"/>
            <a:ext cx="8339769" cy="47628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chemeClr val="accent6"/>
                </a:solidFill>
              </a:rPr>
              <a:t>Keskustelut n. 4 - 5 hengen ryhmissä. Ei kirjaamista.</a:t>
            </a:r>
          </a:p>
          <a:p>
            <a:pPr marL="514350" indent="-514350">
              <a:buAutoNum type="arabicPeriod"/>
            </a:pPr>
            <a:r>
              <a:rPr lang="fi-FI" dirty="0" smtClean="0"/>
              <a:t>Kerro esimerkki kokemuksestasi, miten valinnainen aine/oppiaine motivoi ja innosti oppilasta ja hänen suuntautumistaan jatko-opintoihin?</a:t>
            </a:r>
          </a:p>
          <a:p>
            <a:pPr marL="514350" indent="-514350">
              <a:buAutoNum type="arabicPeriod"/>
            </a:pPr>
            <a:r>
              <a:rPr lang="fi-FI" dirty="0" smtClean="0"/>
              <a:t>Miten oppilasta voi ohjata valitsemaan valinnaisia, jotka tukevat oppilaan vahvuuksien tunnistamista ja lisäävät oppimiseen iloa?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accent6"/>
                </a:solidFill>
              </a:rPr>
              <a:t>Pienryhmät edelleen. Suunnitelmat kirjataan liitteeseen 1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/>
              <a:t>3</a:t>
            </a:r>
            <a:r>
              <a:rPr lang="fi-FI" dirty="0" smtClean="0"/>
              <a:t>. 	Suunnitelkaa valinnaisia opintoja 	valinnaistarjottimelle. Hyödyntäkää oppilailta 	saatuja teemoja. (liite 1).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43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1311" y="101653"/>
            <a:ext cx="8581175" cy="1143000"/>
          </a:xfrm>
        </p:spPr>
        <p:txBody>
          <a:bodyPr>
            <a:noAutofit/>
          </a:bodyPr>
          <a:lstStyle/>
          <a:p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3600" dirty="0" smtClean="0"/>
              <a:t>Pajatyöskentely II klo 12.15 – 13.45</a:t>
            </a:r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3600" u="sng" dirty="0" smtClean="0"/>
              <a:t>Arviointipaja 1.</a:t>
            </a:r>
            <a:r>
              <a:rPr lang="fi-FI" sz="4800" dirty="0"/>
              <a:t/>
            </a:r>
            <a:br>
              <a:rPr lang="fi-FI" sz="4800" dirty="0"/>
            </a:br>
            <a:endParaRPr lang="fi-FI" sz="4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5457" y="1333862"/>
            <a:ext cx="8558875" cy="4196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 smtClean="0">
                <a:solidFill>
                  <a:srgbClr val="FF0000"/>
                </a:solidFill>
              </a:rPr>
              <a:t>Pienryhmissä, ei kirjauksia</a:t>
            </a:r>
          </a:p>
          <a:p>
            <a:pPr marL="0" indent="0">
              <a:buNone/>
            </a:pPr>
            <a:r>
              <a:rPr lang="fi-FI" sz="2400" dirty="0" smtClean="0"/>
              <a:t>	Kerro ryhmässä hyväksi kokemasi ja usein käyttämäsi 	arviointimenetelmä oppiaineessa tai käyttäytymisessä.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rgbClr val="FF0000"/>
                </a:solidFill>
              </a:rPr>
              <a:t>Pienryhmissä (4-5 jäsentä)</a:t>
            </a:r>
          </a:p>
          <a:p>
            <a:pPr marL="514350" indent="-514350">
              <a:buAutoNum type="arabicPeriod"/>
            </a:pPr>
            <a:r>
              <a:rPr lang="fi-FI" sz="2400" dirty="0" smtClean="0"/>
              <a:t>Kirjatkaa </a:t>
            </a:r>
            <a:r>
              <a:rPr lang="fi-FI" sz="2400" dirty="0"/>
              <a:t>luokka-asteille </a:t>
            </a:r>
            <a:r>
              <a:rPr lang="fi-FI" sz="2400" dirty="0" smtClean="0"/>
              <a:t>esimerkkejä monipuolisista arviointimenetelmistä, jotka huomioivat oppilaiden ikäkauden ja erilaiset oppimisstrategiat.</a:t>
            </a:r>
          </a:p>
          <a:p>
            <a:pPr marL="514350" indent="-514350">
              <a:buAutoNum type="arabicPeriod"/>
            </a:pPr>
            <a:r>
              <a:rPr lang="fi-FI" sz="2400" dirty="0" smtClean="0"/>
              <a:t>Miten opettajat voisivat jakaa osaamistaan arviointimenetelmistä työyhteisössänne?</a:t>
            </a:r>
          </a:p>
          <a:p>
            <a:pPr marL="514350" indent="-514350">
              <a:buAutoNum type="arabicPeriod"/>
            </a:pPr>
            <a:r>
              <a:rPr lang="fi-FI" sz="2400" dirty="0" smtClean="0"/>
              <a:t>Mitä ehdotatte paikallisen arvioinnin painopistealueiksi?</a:t>
            </a:r>
            <a:endParaRPr lang="fi-FI" sz="2400" dirty="0"/>
          </a:p>
          <a:p>
            <a:pPr marL="0" indent="0">
              <a:buNone/>
            </a:pPr>
            <a:r>
              <a:rPr lang="fi-FI" sz="2400" b="1" dirty="0" smtClean="0"/>
              <a:t>	</a:t>
            </a:r>
            <a:r>
              <a:rPr lang="fi-FI" sz="1800" b="1" dirty="0" smtClean="0"/>
              <a:t>Pajatyöskentelyn </a:t>
            </a:r>
            <a:r>
              <a:rPr lang="fi-FI" sz="1800" b="1" dirty="0"/>
              <a:t>tueksi</a:t>
            </a:r>
            <a:r>
              <a:rPr lang="fi-FI" sz="1800" b="1" dirty="0" smtClean="0"/>
              <a:t>: </a:t>
            </a:r>
            <a:r>
              <a:rPr lang="fi-FI" sz="2400" b="1" dirty="0" smtClean="0"/>
              <a:t/>
            </a:r>
            <a:br>
              <a:rPr lang="fi-FI" sz="2400" b="1" dirty="0" smtClean="0"/>
            </a:br>
            <a:r>
              <a:rPr lang="fi-FI" sz="2400" b="1" dirty="0" smtClean="0"/>
              <a:t>     	</a:t>
            </a:r>
            <a:r>
              <a:rPr lang="fi-FI" sz="1100" dirty="0" smtClean="0"/>
              <a:t>HY: Välineitä formatiiviseen arviointiin (pdf) ; 	</a:t>
            </a:r>
            <a:r>
              <a:rPr lang="fi-FI" sz="11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fi-FI" sz="1100" dirty="0">
                <a:solidFill>
                  <a:prstClr val="black"/>
                </a:solidFill>
                <a:hlinkClick r:id="rId3"/>
              </a:rPr>
              <a:t>://getkahoot.com/</a:t>
            </a:r>
            <a:r>
              <a:rPr lang="fi-FI" sz="1100" dirty="0">
                <a:solidFill>
                  <a:prstClr val="black"/>
                </a:solidFill>
              </a:rPr>
              <a:t> </a:t>
            </a:r>
            <a:r>
              <a:rPr lang="fi-FI" sz="1100" dirty="0" smtClean="0"/>
              <a:t>		</a:t>
            </a:r>
            <a:r>
              <a:rPr lang="fi-FI" sz="1100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fi-FI" sz="1100" dirty="0">
                <a:solidFill>
                  <a:prstClr val="black"/>
                </a:solidFill>
                <a:hlinkClick r:id="rId4"/>
              </a:rPr>
              <a:t>://www.socrative.com</a:t>
            </a:r>
            <a:endParaRPr lang="fi-FI" sz="11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400" dirty="0"/>
              <a:t/>
            </a:r>
            <a:br>
              <a:rPr lang="fi-FI" sz="2400" dirty="0"/>
            </a:b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4892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043848"/>
              </p:ext>
            </p:extLst>
          </p:nvPr>
        </p:nvGraphicFramePr>
        <p:xfrm>
          <a:off x="1" y="0"/>
          <a:ext cx="9143999" cy="6961991"/>
        </p:xfrm>
        <a:graphic>
          <a:graphicData uri="http://schemas.openxmlformats.org/drawingml/2006/table">
            <a:tbl>
              <a:tblPr firstRow="1" bandRow="1"/>
              <a:tblGrid>
                <a:gridCol w="2022089"/>
                <a:gridCol w="2373970"/>
                <a:gridCol w="2373970"/>
                <a:gridCol w="2373970"/>
              </a:tblGrid>
              <a:tr h="669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smtClean="0">
                          <a:solidFill>
                            <a:schemeClr val="bg1"/>
                          </a:solidFill>
                        </a:rPr>
                        <a:t>Arviointipaja</a:t>
                      </a:r>
                      <a:r>
                        <a:rPr lang="fi-FI" sz="1600" b="1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fi-FI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smtClean="0">
                          <a:solidFill>
                            <a:schemeClr val="bg1"/>
                          </a:solidFill>
                        </a:rPr>
                        <a:t>Vuosiluokat </a:t>
                      </a:r>
                      <a:endParaRPr lang="fi-FI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i-FI" sz="1400" b="1" dirty="0" smtClean="0">
                          <a:solidFill>
                            <a:schemeClr val="bg1"/>
                          </a:solidFill>
                        </a:rPr>
                        <a:t>1-2 </a:t>
                      </a:r>
                      <a:endParaRPr lang="fi-FI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i-FI" sz="1400" b="1" dirty="0" smtClean="0">
                          <a:solidFill>
                            <a:schemeClr val="bg1"/>
                          </a:solidFill>
                        </a:rPr>
                        <a:t>3-6</a:t>
                      </a:r>
                      <a:endParaRPr lang="fi-FI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i-FI" sz="1400" b="1" dirty="0" smtClean="0">
                          <a:solidFill>
                            <a:schemeClr val="bg1"/>
                          </a:solidFill>
                        </a:rPr>
                        <a:t>7-9</a:t>
                      </a:r>
                      <a:endParaRPr lang="fi-FI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</a:tr>
              <a:tr h="173736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Esimerkkejä oppilaiden ikäkauden ja edellytykset huomioivista formatiivisen arvioinnin menetelmistä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b="0" baseline="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b="0" baseline="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b="0" baseline="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fi-FI" sz="1400" dirty="0" smtClean="0"/>
                    </a:p>
                    <a:p>
                      <a:endParaRPr lang="fi-FI" sz="1400" dirty="0" smtClean="0"/>
                    </a:p>
                    <a:p>
                      <a:endParaRPr lang="fi-FI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fi-FI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fi-FI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736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Ideoita hyvien arviointikäytänteiden jakamiseksi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80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800" b="0" baseline="0" dirty="0" smtClean="0">
                          <a:solidFill>
                            <a:schemeClr val="tx1"/>
                          </a:solidFill>
                        </a:rPr>
                        <a:t>Ulvilan arvioinnin painopistealueet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8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9658" y="0"/>
            <a:ext cx="8229600" cy="1143000"/>
          </a:xfrm>
        </p:spPr>
        <p:txBody>
          <a:bodyPr>
            <a:noAutofit/>
          </a:bodyPr>
          <a:lstStyle/>
          <a:p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3600" dirty="0"/>
              <a:t>Pajatyöskentely II 12.15 – 13.45 </a:t>
            </a:r>
            <a:r>
              <a:rPr lang="fi-FI" sz="4800" dirty="0" smtClean="0"/>
              <a:t>Arviointipaja 2.</a:t>
            </a:r>
            <a:r>
              <a:rPr lang="fi-FI" sz="4800" dirty="0"/>
              <a:t/>
            </a:r>
            <a:br>
              <a:rPr lang="fi-FI" sz="4800" dirty="0"/>
            </a:br>
            <a:endParaRPr lang="fi-FI" sz="4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16379" y="1411703"/>
            <a:ext cx="8456158" cy="56579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3300" dirty="0" smtClean="0">
                <a:solidFill>
                  <a:srgbClr val="FF0000"/>
                </a:solidFill>
              </a:rPr>
              <a:t>Pariporina ja yhteiskeskustelu </a:t>
            </a:r>
            <a:r>
              <a:rPr lang="fi-FI" sz="3300" dirty="0" smtClean="0"/>
              <a:t>(aikasuositus yht. n. </a:t>
            </a:r>
            <a:r>
              <a:rPr lang="fi-FI" sz="3300" dirty="0"/>
              <a:t>3</a:t>
            </a:r>
            <a:r>
              <a:rPr lang="fi-FI" sz="3300" dirty="0" smtClean="0"/>
              <a:t>0 min)</a:t>
            </a:r>
          </a:p>
          <a:p>
            <a:pPr marL="0" indent="0">
              <a:buNone/>
            </a:pPr>
            <a:r>
              <a:rPr lang="fi-FI" sz="3300" dirty="0" smtClean="0"/>
              <a:t>	Kerro ryhmässä hyväksi kokemasi ja usein käyttämäsi itse- 	tai vertaisarviointimenetelmä.</a:t>
            </a:r>
          </a:p>
          <a:p>
            <a:pPr marL="0" indent="0">
              <a:buNone/>
            </a:pPr>
            <a:r>
              <a:rPr lang="fi-FI" sz="3300" dirty="0" smtClean="0">
                <a:solidFill>
                  <a:srgbClr val="FF0000"/>
                </a:solidFill>
              </a:rPr>
              <a:t>Pienryhmissä (4-5 henkilöä)</a:t>
            </a:r>
          </a:p>
          <a:p>
            <a:pPr marL="514350" indent="-514350">
              <a:buAutoNum type="arabicPeriod"/>
            </a:pPr>
            <a:r>
              <a:rPr lang="fi-FI" sz="3300" dirty="0" smtClean="0"/>
              <a:t>Kirjatkaa eri luokka-asteille esimerkkejä  ikäkauden huomioivista itse- ja vertaisarviointimenetelmistä. (Voitte valita, mihin arvioinnin osa-alueeseen keskitytte). Pohtikaa esimerkkejä työskentelyn, oppimisen ja käyttäytymisen näkökulmasta.</a:t>
            </a:r>
          </a:p>
          <a:p>
            <a:pPr marL="514350" indent="-514350">
              <a:buAutoNum type="arabicPeriod"/>
            </a:pPr>
            <a:r>
              <a:rPr lang="fi-FI" sz="3300" dirty="0" smtClean="0"/>
              <a:t>Mitä ehdotatte paikallisen arvioinnin painopistealueiksi?</a:t>
            </a:r>
            <a:r>
              <a:rPr lang="fi-FI" sz="2400" dirty="0"/>
              <a:t/>
            </a:r>
            <a:br>
              <a:rPr lang="fi-FI" sz="2400" dirty="0"/>
            </a:br>
            <a:endParaRPr lang="fi-FI" sz="2400" dirty="0" smtClean="0"/>
          </a:p>
          <a:p>
            <a:pPr marL="0" indent="0">
              <a:buNone/>
            </a:pPr>
            <a:r>
              <a:rPr lang="fi-FI" sz="2400" b="1" dirty="0" smtClean="0"/>
              <a:t>Pajatyöskentelyn tueksi: </a:t>
            </a:r>
          </a:p>
          <a:p>
            <a:pPr marL="0" indent="0">
              <a:buNone/>
            </a:pPr>
            <a:endParaRPr lang="fi-FI" sz="1900" dirty="0" smtClean="0"/>
          </a:p>
          <a:p>
            <a:pPr marL="0" indent="0">
              <a:buNone/>
            </a:pPr>
            <a:r>
              <a:rPr lang="fi-FI" sz="1900" dirty="0" smtClean="0"/>
              <a:t>HY: Välineitä formatiiviseen arviointiin (pdf); </a:t>
            </a:r>
          </a:p>
          <a:p>
            <a:pPr marL="0" indent="0">
              <a:buNone/>
            </a:pPr>
            <a:r>
              <a:rPr lang="fi-FI" sz="1900" dirty="0">
                <a:hlinkClick r:id="rId3"/>
              </a:rPr>
              <a:t>http://</a:t>
            </a:r>
            <a:r>
              <a:rPr lang="fi-FI" sz="1900" dirty="0" smtClean="0">
                <a:hlinkClick r:id="rId3"/>
              </a:rPr>
              <a:t>www.exemplars.com/resources/formative-assessments/tools-for-students-peer-and-self-assessment</a:t>
            </a:r>
            <a:r>
              <a:rPr lang="fi-FI" sz="1900" dirty="0" smtClean="0"/>
              <a:t> </a:t>
            </a:r>
          </a:p>
          <a:p>
            <a:pPr marL="0" indent="0">
              <a:buNone/>
            </a:pPr>
            <a:endParaRPr lang="fi-FI" sz="1900" dirty="0" smtClean="0"/>
          </a:p>
          <a:p>
            <a:pPr marL="0" indent="0">
              <a:buNone/>
            </a:pPr>
            <a:r>
              <a:rPr lang="fi-FI" sz="1900" dirty="0">
                <a:hlinkClick r:id="rId4"/>
              </a:rPr>
              <a:t>http://</a:t>
            </a:r>
            <a:r>
              <a:rPr lang="fi-FI" sz="1900" dirty="0" smtClean="0">
                <a:hlinkClick r:id="rId4"/>
              </a:rPr>
              <a:t>www.oph.fi/saadokset_ja_ohjeet/ohjeita_koulutuksen_jarjestamiseen/perusopetuksen_jarjestaminen/perusopetuksen_oppilaan_arviointi/prosessiarviointi_opettajan_oppilaan_ja_vertaisryhman_tyovalineena</a:t>
            </a:r>
            <a:r>
              <a:rPr lang="fi-FI" sz="1900" dirty="0" smtClean="0"/>
              <a:t> </a:t>
            </a:r>
            <a:r>
              <a:rPr lang="fi-FI" sz="2400" dirty="0"/>
              <a:t/>
            </a:r>
            <a:br>
              <a:rPr lang="fi-FI" sz="2400" dirty="0"/>
            </a:b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7450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639053"/>
              </p:ext>
            </p:extLst>
          </p:nvPr>
        </p:nvGraphicFramePr>
        <p:xfrm>
          <a:off x="1" y="0"/>
          <a:ext cx="9143999" cy="6858000"/>
        </p:xfrm>
        <a:graphic>
          <a:graphicData uri="http://schemas.openxmlformats.org/drawingml/2006/table">
            <a:tbl>
              <a:tblPr firstRow="1" bandRow="1"/>
              <a:tblGrid>
                <a:gridCol w="2022089"/>
                <a:gridCol w="2373970"/>
                <a:gridCol w="2373970"/>
                <a:gridCol w="2373970"/>
              </a:tblGrid>
              <a:tr h="975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smtClean="0">
                          <a:solidFill>
                            <a:schemeClr val="bg1"/>
                          </a:solidFill>
                        </a:rPr>
                        <a:t>Arviointipaja</a:t>
                      </a:r>
                      <a:r>
                        <a:rPr lang="fi-FI" sz="1600" b="1" baseline="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fi-FI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smtClean="0">
                          <a:solidFill>
                            <a:schemeClr val="bg1"/>
                          </a:solidFill>
                        </a:rPr>
                        <a:t>Vuosiluokat </a:t>
                      </a:r>
                      <a:endParaRPr lang="fi-FI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i-FI" sz="1400" b="1" dirty="0" smtClean="0">
                          <a:solidFill>
                            <a:schemeClr val="bg1"/>
                          </a:solidFill>
                        </a:rPr>
                        <a:t>1-2 </a:t>
                      </a:r>
                      <a:endParaRPr lang="fi-FI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i-FI" sz="1400" b="1" dirty="0" smtClean="0">
                          <a:solidFill>
                            <a:schemeClr val="bg1"/>
                          </a:solidFill>
                        </a:rPr>
                        <a:t>3-6</a:t>
                      </a:r>
                      <a:endParaRPr lang="fi-FI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i-FI" sz="1400" b="1" dirty="0" smtClean="0">
                          <a:solidFill>
                            <a:schemeClr val="bg1"/>
                          </a:solidFill>
                        </a:rPr>
                        <a:t>7-9</a:t>
                      </a:r>
                      <a:endParaRPr lang="fi-FI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</a:tr>
              <a:tr h="532380"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Esimerkit oppilaiden ikäkauden huomioivista itse- ja vertaisarviointi-menetelmistä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baseline="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itsearviointi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itsearviointi</a:t>
                      </a:r>
                    </a:p>
                    <a:p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itsearviointi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1092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solidFill>
                            <a:schemeClr val="tx1"/>
                          </a:solidFill>
                        </a:rPr>
                        <a:t>Työskentelyssä:</a:t>
                      </a:r>
                    </a:p>
                    <a:p>
                      <a:endParaRPr lang="fi-FI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200" dirty="0" smtClean="0">
                          <a:solidFill>
                            <a:schemeClr val="tx1"/>
                          </a:solidFill>
                        </a:rPr>
                        <a:t>Oppimisessa:</a:t>
                      </a:r>
                    </a:p>
                    <a:p>
                      <a:endParaRPr lang="fi-FI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200" dirty="0" smtClean="0">
                          <a:solidFill>
                            <a:schemeClr val="tx1"/>
                          </a:solidFill>
                        </a:rPr>
                        <a:t>Käyttäytymisessä:</a:t>
                      </a:r>
                    </a:p>
                    <a:p>
                      <a:endParaRPr lang="fi-FI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Työskentelyssä: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Oppimisessa:</a:t>
                      </a:r>
                    </a:p>
                    <a:p>
                      <a:endParaRPr lang="fi-FI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Käyttäytymisessä:</a:t>
                      </a:r>
                    </a:p>
                    <a:p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Työskentelyssä: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Oppimisessa:</a:t>
                      </a:r>
                    </a:p>
                    <a:p>
                      <a:endParaRPr lang="fi-FI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Käyttäytymisessä:</a:t>
                      </a:r>
                    </a:p>
                    <a:p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238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vertaisarviointi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vertaisarviointi</a:t>
                      </a:r>
                    </a:p>
                    <a:p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vertaisarviointi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3203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Työskentelyssä: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Oppimisessa: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Käyttäytymisessä:</a:t>
                      </a:r>
                    </a:p>
                    <a:p>
                      <a:endParaRPr lang="fi-FI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Työskentelyssä: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Oppimisessa:</a:t>
                      </a:r>
                    </a:p>
                    <a:p>
                      <a:endParaRPr lang="fi-FI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Käyttäytymisessä:</a:t>
                      </a:r>
                    </a:p>
                    <a:p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Työskentelyssä: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Oppimisessa:</a:t>
                      </a:r>
                    </a:p>
                    <a:p>
                      <a:endParaRPr lang="fi-FI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Käyttäytymisessä:</a:t>
                      </a:r>
                    </a:p>
                    <a:p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4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600" b="0" baseline="0" dirty="0" smtClean="0">
                          <a:solidFill>
                            <a:schemeClr val="tx1"/>
                          </a:solidFill>
                        </a:rPr>
                        <a:t>Ulvilan arvioinnin painopistealueet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9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9658" y="99152"/>
            <a:ext cx="8229600" cy="1143000"/>
          </a:xfrm>
        </p:spPr>
        <p:txBody>
          <a:bodyPr>
            <a:noAutofit/>
          </a:bodyPr>
          <a:lstStyle/>
          <a:p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3600" dirty="0"/>
              <a:t>Pajatyöskentely II </a:t>
            </a:r>
            <a:r>
              <a:rPr lang="fi-FI" sz="3600" dirty="0" smtClean="0"/>
              <a:t>klo 12.15 </a:t>
            </a:r>
            <a:r>
              <a:rPr lang="fi-FI" sz="3600" dirty="0"/>
              <a:t>– 13.45 </a:t>
            </a:r>
            <a:r>
              <a:rPr lang="fi-FI" sz="4800" dirty="0" smtClean="0"/>
              <a:t>Arviointipaja 3.</a:t>
            </a:r>
            <a:r>
              <a:rPr lang="fi-FI" sz="4800" dirty="0"/>
              <a:t/>
            </a:r>
            <a:br>
              <a:rPr lang="fi-FI" sz="4800" dirty="0"/>
            </a:br>
            <a:endParaRPr lang="fi-FI" sz="4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9658" y="1567821"/>
            <a:ext cx="8229600" cy="497136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/>
              <a:buAutoNum type="arabicPeriod"/>
            </a:pPr>
            <a:r>
              <a:rPr lang="fi-FI" sz="2400" dirty="0" smtClean="0"/>
              <a:t>Kerro ryhmässä, millä </a:t>
            </a:r>
            <a:r>
              <a:rPr lang="fi-FI" sz="2400" dirty="0"/>
              <a:t>tavoin </a:t>
            </a:r>
            <a:r>
              <a:rPr lang="fi-FI" sz="2400" dirty="0" smtClean="0"/>
              <a:t>huomioit oppilaan tuen tarpeen, maahanmuuttajataustaisuuden tai vieraskielisyyden koe- ja arviointitilanteissa.</a:t>
            </a:r>
          </a:p>
          <a:p>
            <a:pPr marL="514350" indent="-514350">
              <a:buFont typeface="Arial"/>
              <a:buAutoNum type="arabicPeriod"/>
            </a:pPr>
            <a:r>
              <a:rPr lang="fi-FI" sz="2400" dirty="0" smtClean="0"/>
              <a:t>Kirjatkaa</a:t>
            </a:r>
            <a:r>
              <a:rPr lang="fi-FI" sz="2400" dirty="0"/>
              <a:t> </a:t>
            </a:r>
            <a:r>
              <a:rPr lang="fi-FI" sz="2400" dirty="0" smtClean="0"/>
              <a:t>esimerkkejä eri vuositasoille, miten em. oppilaiden esteetöntä osaamisen osoittamista voidaan parhaiten tukea eri luokka-tasoilla.</a:t>
            </a:r>
          </a:p>
          <a:p>
            <a:pPr marL="514350" indent="-514350">
              <a:buAutoNum type="arabicPeriod"/>
            </a:pPr>
            <a:r>
              <a:rPr lang="fi-FI" sz="2400" dirty="0"/>
              <a:t>Mitä ehdotatte paikallisen arvioinnin painopistealueiksi</a:t>
            </a:r>
            <a:r>
              <a:rPr lang="fi-FI" sz="2400" dirty="0" smtClean="0"/>
              <a:t>?</a:t>
            </a:r>
            <a:r>
              <a:rPr lang="fi-FI" sz="2400" dirty="0"/>
              <a:t/>
            </a:r>
            <a:br>
              <a:rPr lang="fi-FI" sz="2400" dirty="0"/>
            </a:br>
            <a:endParaRPr lang="fi-FI" sz="2400" dirty="0" smtClean="0"/>
          </a:p>
          <a:p>
            <a:pPr marL="0" indent="0">
              <a:buNone/>
            </a:pPr>
            <a:r>
              <a:rPr lang="fi-FI" sz="2400" dirty="0" smtClean="0"/>
              <a:t>Suunnittelun </a:t>
            </a:r>
            <a:r>
              <a:rPr lang="fi-FI" sz="2400" dirty="0"/>
              <a:t>tueksi</a:t>
            </a:r>
            <a:r>
              <a:rPr lang="fi-FI" sz="2400" dirty="0" smtClean="0"/>
              <a:t>: </a:t>
            </a:r>
          </a:p>
          <a:p>
            <a:pPr marL="0" indent="0">
              <a:buNone/>
            </a:pPr>
            <a:endParaRPr lang="fi-FI" sz="2400" dirty="0" smtClean="0"/>
          </a:p>
          <a:p>
            <a:pPr marL="0" indent="0">
              <a:buNone/>
            </a:pPr>
            <a:r>
              <a:rPr lang="fi-FI" sz="2400" dirty="0">
                <a:hlinkClick r:id="rId3"/>
              </a:rPr>
              <a:t>http://www.erilaistenoppijoidenliitto.fi/?</a:t>
            </a:r>
            <a:r>
              <a:rPr lang="fi-FI" sz="2400" dirty="0" smtClean="0">
                <a:hlinkClick r:id="rId3"/>
              </a:rPr>
              <a:t>page_id=132</a:t>
            </a:r>
            <a:r>
              <a:rPr lang="fi-FI" sz="2400" dirty="0" smtClean="0"/>
              <a:t> </a:t>
            </a:r>
          </a:p>
          <a:p>
            <a:pPr marL="0" indent="0">
              <a:buNone/>
            </a:pPr>
            <a:r>
              <a:rPr lang="fi-FI" sz="2400" dirty="0"/>
              <a:t/>
            </a:r>
            <a:br>
              <a:rPr lang="fi-FI" sz="2400" dirty="0"/>
            </a:b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574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70869"/>
              </p:ext>
            </p:extLst>
          </p:nvPr>
        </p:nvGraphicFramePr>
        <p:xfrm>
          <a:off x="0" y="56444"/>
          <a:ext cx="9143999" cy="6821476"/>
        </p:xfrm>
        <a:graphic>
          <a:graphicData uri="http://schemas.openxmlformats.org/drawingml/2006/table">
            <a:tbl>
              <a:tblPr firstRow="1" bandRow="1"/>
              <a:tblGrid>
                <a:gridCol w="2022089"/>
                <a:gridCol w="2373970"/>
                <a:gridCol w="2373970"/>
                <a:gridCol w="2373970"/>
              </a:tblGrid>
              <a:tr h="559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smtClean="0">
                          <a:solidFill>
                            <a:schemeClr val="bg1"/>
                          </a:solidFill>
                        </a:rPr>
                        <a:t>Arviointipaja</a:t>
                      </a:r>
                      <a:r>
                        <a:rPr lang="fi-FI" sz="1600" b="1" baseline="0" dirty="0" smtClean="0">
                          <a:solidFill>
                            <a:schemeClr val="bg1"/>
                          </a:solidFill>
                        </a:rPr>
                        <a:t> 3</a:t>
                      </a:r>
                      <a:endParaRPr lang="fi-FI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smtClean="0">
                          <a:solidFill>
                            <a:schemeClr val="bg1"/>
                          </a:solidFill>
                        </a:rPr>
                        <a:t>Vuosiluokat </a:t>
                      </a:r>
                      <a:endParaRPr lang="fi-FI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i-FI" sz="1400" b="1" dirty="0" smtClean="0">
                          <a:solidFill>
                            <a:schemeClr val="bg1"/>
                          </a:solidFill>
                        </a:rPr>
                        <a:t>1-2 </a:t>
                      </a:r>
                      <a:endParaRPr lang="fi-FI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i-FI" sz="1400" b="1" dirty="0" smtClean="0">
                          <a:solidFill>
                            <a:schemeClr val="bg1"/>
                          </a:solidFill>
                        </a:rPr>
                        <a:t>3-6</a:t>
                      </a:r>
                      <a:endParaRPr lang="fi-FI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i-FI" sz="1400" b="1" dirty="0" smtClean="0">
                          <a:solidFill>
                            <a:schemeClr val="bg1"/>
                          </a:solidFill>
                        </a:rPr>
                        <a:t>7-9</a:t>
                      </a:r>
                      <a:endParaRPr lang="fi-FI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</a:tr>
              <a:tr h="4136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Esimerkkejä, miten tukea tarvitsevia, maahanmuuttaja-taustaisia sekä vieraskielisiä oppilaita tuetaan osaamisen osoittamisessa koe- ja arviointitilanteissa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baseline="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baseline="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fi-FI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fi-FI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600" b="0" baseline="0" dirty="0" smtClean="0">
                          <a:solidFill>
                            <a:schemeClr val="tx1"/>
                          </a:solidFill>
                        </a:rPr>
                        <a:t>Ulvilan arvioinnin painopistealueet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1" y="3085994"/>
            <a:ext cx="1847657" cy="12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1578" y="433622"/>
            <a:ext cx="8600303" cy="1143000"/>
          </a:xfrm>
        </p:spPr>
        <p:txBody>
          <a:bodyPr>
            <a:noAutofit/>
          </a:bodyPr>
          <a:lstStyle/>
          <a:p>
            <a:r>
              <a:rPr lang="fi-FI" sz="3600" dirty="0" smtClean="0"/>
              <a:t>Pajatyöskentely II klo 12.15 – 13.45                  </a:t>
            </a:r>
            <a:r>
              <a:rPr lang="fi-FI" sz="3600" u="sng" dirty="0" smtClean="0"/>
              <a:t>Monialaiset oppimiskokonaisuudet</a:t>
            </a:r>
            <a:r>
              <a:rPr lang="fi-FI" sz="3600" dirty="0" smtClean="0"/>
              <a:t/>
            </a:r>
            <a:br>
              <a:rPr lang="fi-FI" sz="3600" dirty="0" smtClean="0"/>
            </a:b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6938" y="1680700"/>
            <a:ext cx="8600303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chemeClr val="accent6"/>
                </a:solidFill>
              </a:rPr>
              <a:t>Pariporina</a:t>
            </a:r>
          </a:p>
          <a:p>
            <a:pPr marL="514350" indent="-514350">
              <a:buAutoNum type="arabicPeriod"/>
            </a:pPr>
            <a:r>
              <a:rPr lang="fi-FI" dirty="0" smtClean="0"/>
              <a:t>Millaisia eheyttäviä oppimiskokonaisuuksia/ projekteja olet toteuttanut? Millaisia oppimiskokemuksia kokonaisuudet tuottivat oppilaalle? Entä opettajille?</a:t>
            </a:r>
          </a:p>
          <a:p>
            <a:pPr marL="514350" indent="-514350">
              <a:buAutoNum type="arabicPeriod"/>
            </a:pPr>
            <a:r>
              <a:rPr lang="fi-FI" dirty="0" smtClean="0"/>
              <a:t>Mitä uutta suunnittelemiseen ja toteuttamiseen vaaditaan OPS 2016 hengen mukaisten monialaisten oppimiskokonaisuuksien myötä?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accent6"/>
                </a:solidFill>
              </a:rPr>
              <a:t>Pienryhmissä </a:t>
            </a:r>
            <a:r>
              <a:rPr lang="fi-FI" dirty="0" smtClean="0"/>
              <a:t>(4-5 henkilöä)</a:t>
            </a:r>
          </a:p>
          <a:p>
            <a:pPr marL="0" indent="0">
              <a:buNone/>
            </a:pPr>
            <a:r>
              <a:rPr lang="fi-FI" dirty="0" smtClean="0"/>
              <a:t>3. 	Suunnitelkaa yksi/useampia monialaisia 	oppimiskokonaisuuksia valitsemillenne 	luokkatasoille. (liite 2)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86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nerva sisältö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alter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Valter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Valter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ukautettu 2">
      <a:majorFont>
        <a:latin typeface="HelveticaNeue LT 65 Medium"/>
        <a:ea typeface=""/>
        <a:cs typeface=""/>
      </a:majorFont>
      <a:minorFont>
        <a:latin typeface="HelveticaNeueLT St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Valter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2384</TotalTime>
  <Words>449</Words>
  <Application>Microsoft Office PowerPoint</Application>
  <PresentationFormat>Näytössä katseltava diaesitys (4:3)</PresentationFormat>
  <Paragraphs>145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9</vt:i4>
      </vt:variant>
    </vt:vector>
  </HeadingPairs>
  <TitlesOfParts>
    <vt:vector size="25" baseType="lpstr">
      <vt:lpstr>ＭＳ Ｐゴシック</vt:lpstr>
      <vt:lpstr>Arial</vt:lpstr>
      <vt:lpstr>Calibri</vt:lpstr>
      <vt:lpstr>HelveticaNeue LT 65 Medium</vt:lpstr>
      <vt:lpstr>HelveticaNeueLT Std</vt:lpstr>
      <vt:lpstr>HelveticaNeueLT Std Lt</vt:lpstr>
      <vt:lpstr>Trebuchet MS</vt:lpstr>
      <vt:lpstr>Wingdings</vt:lpstr>
      <vt:lpstr>2_Office-teema</vt:lpstr>
      <vt:lpstr>Onerva sisältödia</vt:lpstr>
      <vt:lpstr>Valteri</vt:lpstr>
      <vt:lpstr>1_Valteri</vt:lpstr>
      <vt:lpstr>2_Valteri</vt:lpstr>
      <vt:lpstr>1_Mukautettu suunnittelumalli</vt:lpstr>
      <vt:lpstr>3_Valteri</vt:lpstr>
      <vt:lpstr>Office-teema</vt:lpstr>
      <vt:lpstr>Pajatyöskentely</vt:lpstr>
      <vt:lpstr>Pajatyöskentely I    Valinnaisuus klo 10- 11.30</vt:lpstr>
      <vt:lpstr> Pajatyöskentely II klo 12.15 – 13.45 Arviointipaja 1. </vt:lpstr>
      <vt:lpstr>PowerPoint-esitys</vt:lpstr>
      <vt:lpstr> Pajatyöskentely II 12.15 – 13.45 Arviointipaja 2. </vt:lpstr>
      <vt:lpstr>PowerPoint-esitys</vt:lpstr>
      <vt:lpstr> Pajatyöskentely II klo 12.15 – 13.45 Arviointipaja 3. </vt:lpstr>
      <vt:lpstr>PowerPoint-esitys</vt:lpstr>
      <vt:lpstr>Pajatyöskentely II klo 12.15 – 13.45                  Monialaiset oppimiskokonaisuudet </vt:lpstr>
    </vt:vector>
  </TitlesOfParts>
  <Company>Onerva Mäen koulu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Merja Koivisto</dc:creator>
  <cp:lastModifiedBy>Merja Koivisto</cp:lastModifiedBy>
  <cp:revision>167</cp:revision>
  <cp:lastPrinted>2016-02-05T11:11:14Z</cp:lastPrinted>
  <dcterms:created xsi:type="dcterms:W3CDTF">2016-01-25T08:26:26Z</dcterms:created>
  <dcterms:modified xsi:type="dcterms:W3CDTF">2016-02-05T11:26:54Z</dcterms:modified>
</cp:coreProperties>
</file>