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05" r:id="rId1"/>
    <p:sldMasterId id="2147483918" r:id="rId2"/>
  </p:sldMasterIdLst>
  <p:notesMasterIdLst>
    <p:notesMasterId r:id="rId18"/>
  </p:notesMasterIdLst>
  <p:sldIdLst>
    <p:sldId id="341" r:id="rId3"/>
    <p:sldId id="357" r:id="rId4"/>
    <p:sldId id="342" r:id="rId5"/>
    <p:sldId id="348" r:id="rId6"/>
    <p:sldId id="358" r:id="rId7"/>
    <p:sldId id="359" r:id="rId8"/>
    <p:sldId id="350" r:id="rId9"/>
    <p:sldId id="351" r:id="rId10"/>
    <p:sldId id="352" r:id="rId11"/>
    <p:sldId id="353" r:id="rId12"/>
    <p:sldId id="355" r:id="rId13"/>
    <p:sldId id="360" r:id="rId14"/>
    <p:sldId id="361" r:id="rId15"/>
    <p:sldId id="362" r:id="rId16"/>
    <p:sldId id="363" r:id="rId17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EDFC"/>
    <a:srgbClr val="A5FBBC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87723" autoAdjust="0"/>
  </p:normalViewPr>
  <p:slideViewPr>
    <p:cSldViewPr snapToGrid="0">
      <p:cViewPr>
        <p:scale>
          <a:sx n="104" d="100"/>
          <a:sy n="104" d="100"/>
        </p:scale>
        <p:origin x="-8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025FBA-1623-404A-9390-2B298D1CC3F9}" type="datetimeFigureOut">
              <a:rPr lang="fi-FI" smtClean="0"/>
              <a:t>26.4.2016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893433-9A2D-494E-9201-104241C96A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4124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Huomautusten paikkamerkki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i-FI" altLang="fi-FI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4E09AF2-76CC-40C0-A710-D062B8B1FD7E}" type="slidenum">
              <a:rPr lang="fi-FI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fi-FI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828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0423" y="2001839"/>
            <a:ext cx="5791200" cy="1600201"/>
          </a:xfrm>
          <a:solidFill>
            <a:schemeClr val="bg1"/>
          </a:solidFill>
        </p:spPr>
        <p:txBody>
          <a:bodyPr anchor="ctr">
            <a:noAutofit/>
          </a:bodyPr>
          <a:lstStyle>
            <a:lvl1pPr algn="ctr">
              <a:defRPr sz="3500" b="1">
                <a:solidFill>
                  <a:srgbClr val="00A0E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0423" y="3602038"/>
            <a:ext cx="5791200" cy="1655762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indent="0" algn="ctr">
              <a:lnSpc>
                <a:spcPts val="2500"/>
              </a:lnSpc>
              <a:buNone/>
              <a:defRPr sz="2000" b="1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495845"/>
      </p:ext>
    </p:extLst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6494420" y="6052466"/>
            <a:ext cx="2257697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3877182"/>
      </p:ext>
    </p:extLst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739" y="1677571"/>
            <a:ext cx="8467084" cy="425296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6494420" y="6052466"/>
            <a:ext cx="2257697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8832904"/>
      </p:ext>
    </p:extLst>
  </p:cSld>
  <p:clrMapOvr>
    <a:masterClrMapping/>
  </p:clrMapOvr>
  <p:transition spd="slow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83168"/>
            <a:ext cx="1971675" cy="5332232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6494420" y="6052466"/>
            <a:ext cx="2257697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33577445"/>
      </p:ext>
    </p:extLst>
  </p:cSld>
  <p:clrMapOvr>
    <a:masterClrMapping/>
  </p:clrMapOvr>
  <p:transition spd="slow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3"/>
          <a:stretch>
            <a:fillRect/>
          </a:stretch>
        </p:blipFill>
        <p:spPr bwMode="auto">
          <a:xfrm>
            <a:off x="-42863" y="7938"/>
            <a:ext cx="9337676" cy="692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0423" y="2001839"/>
            <a:ext cx="5791200" cy="1600201"/>
          </a:xfrm>
        </p:spPr>
        <p:txBody>
          <a:bodyPr anchor="ctr">
            <a:noAutofit/>
          </a:bodyPr>
          <a:lstStyle>
            <a:lvl1pPr algn="ctr">
              <a:defRPr sz="3500" b="1">
                <a:solidFill>
                  <a:srgbClr val="00A0E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0423" y="3602038"/>
            <a:ext cx="5791200" cy="16557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696289"/>
      </p:ext>
    </p:extLst>
  </p:cSld>
  <p:clrMapOvr>
    <a:masterClrMapping/>
  </p:clrMapOvr>
  <p:transition spd="slow"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77" b="14603"/>
          <a:stretch>
            <a:fillRect/>
          </a:stretch>
        </p:blipFill>
        <p:spPr bwMode="auto">
          <a:xfrm>
            <a:off x="128588" y="6130925"/>
            <a:ext cx="2027237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993" y="365127"/>
            <a:ext cx="8414830" cy="1050564"/>
          </a:xfrm>
        </p:spPr>
        <p:txBody>
          <a:bodyPr/>
          <a:lstStyle>
            <a:lvl1pPr>
              <a:defRPr b="1">
                <a:solidFill>
                  <a:srgbClr val="00A0E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993" y="1529535"/>
            <a:ext cx="8414830" cy="4409714"/>
          </a:xfrm>
        </p:spPr>
        <p:txBody>
          <a:bodyPr/>
          <a:lstStyle>
            <a:lvl1pPr>
              <a:defRPr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Font typeface="Calibri" panose="020F0502020204030204" pitchFamily="34" charset="0"/>
              <a:buChar char="‒"/>
              <a:defRPr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Font typeface="Calibri" panose="020F0502020204030204" pitchFamily="34" charset="0"/>
              <a:buChar char="‒"/>
              <a:defRPr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Font typeface="Calibri" panose="020F0502020204030204" pitchFamily="34" charset="0"/>
              <a:buChar char="‒"/>
              <a:defRPr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Font typeface="Calibri" panose="020F0502020204030204" pitchFamily="34" charset="0"/>
              <a:buChar char="‒"/>
              <a:defRPr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832600" y="6305550"/>
            <a:ext cx="2057400" cy="365125"/>
          </a:xfrm>
        </p:spPr>
        <p:txBody>
          <a:bodyPr/>
          <a:lstStyle>
            <a:lvl1pPr algn="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E9DD2C2-FF33-4671-ADB4-4128DA330CB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937375" y="6302375"/>
            <a:ext cx="1952625" cy="365125"/>
          </a:xfrm>
        </p:spPr>
        <p:txBody>
          <a:bodyPr/>
          <a:lstStyle>
            <a:lvl1pPr algn="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7787955"/>
      </p:ext>
    </p:extLst>
  </p:cSld>
  <p:clrMapOvr>
    <a:masterClrMapping/>
  </p:clrMapOvr>
  <p:transition spd="slow">
    <p:push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iitos mielenkiinno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63" y="0"/>
            <a:ext cx="9144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647764" y="2072653"/>
            <a:ext cx="5791200" cy="1600201"/>
          </a:xfrm>
        </p:spPr>
        <p:txBody>
          <a:bodyPr anchor="ctr">
            <a:noAutofit/>
          </a:bodyPr>
          <a:lstStyle>
            <a:lvl1pPr algn="ctr">
              <a:defRPr sz="3500" b="1">
                <a:solidFill>
                  <a:srgbClr val="00A0E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1647764" y="3672852"/>
            <a:ext cx="5791200" cy="16557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343133"/>
      </p:ext>
    </p:extLst>
  </p:cSld>
  <p:clrMapOvr>
    <a:masterClrMapping/>
  </p:clrMapOvr>
  <p:transition spd="slow"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AB7CE6E5-66EE-4B51-80D7-0E3444E78CD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8947240"/>
      </p:ext>
    </p:extLst>
  </p:cSld>
  <p:clrMapOvr>
    <a:masterClrMapping/>
  </p:clrMapOvr>
  <p:transition spd="slow"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35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77DECC70-C548-484B-BDB4-A803862AE32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3533773"/>
      </p:ext>
    </p:extLst>
  </p:cSld>
  <p:clrMapOvr>
    <a:masterClrMapping/>
  </p:clrMapOvr>
  <p:transition spd="slow"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FCE90A31-8B2D-4BFE-A311-40EB7275EC1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3347385"/>
      </p:ext>
    </p:extLst>
  </p:cSld>
  <p:clrMapOvr>
    <a:masterClrMapping/>
  </p:clrMapOvr>
  <p:transition spd="slow"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0521ECC3-5F95-4517-A3B4-2A4576C21A6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8186051"/>
      </p:ext>
    </p:extLst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993" y="365127"/>
            <a:ext cx="8414830" cy="1050564"/>
          </a:xfrm>
        </p:spPr>
        <p:txBody>
          <a:bodyPr/>
          <a:lstStyle>
            <a:lvl1pPr>
              <a:defRPr b="1">
                <a:solidFill>
                  <a:srgbClr val="00A0E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993" y="1529535"/>
            <a:ext cx="8414830" cy="4252956"/>
          </a:xfrm>
        </p:spPr>
        <p:txBody>
          <a:bodyPr>
            <a:normAutofit/>
          </a:bodyPr>
          <a:lstStyle>
            <a:lvl1pPr>
              <a:lnSpc>
                <a:spcPts val="3000"/>
              </a:lnSpc>
              <a:defRPr sz="24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ts val="2500"/>
              </a:lnSpc>
              <a:buFont typeface="Calibri" panose="020F0502020204030204" pitchFamily="34" charset="0"/>
              <a:buChar char="‒"/>
              <a:defRPr sz="20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ts val="2500"/>
              </a:lnSpc>
              <a:buFont typeface="Calibri" panose="020F0502020204030204" pitchFamily="34" charset="0"/>
              <a:buChar char="‒"/>
              <a:defRPr sz="18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ts val="2500"/>
              </a:lnSpc>
              <a:buFont typeface="Calibri" panose="020F0502020204030204" pitchFamily="34" charset="0"/>
              <a:buChar char="‒"/>
              <a:defRPr sz="16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ts val="2500"/>
              </a:lnSpc>
              <a:buFont typeface="Calibri" panose="020F0502020204030204" pitchFamily="34" charset="0"/>
              <a:buChar char="‒"/>
              <a:defRPr sz="16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77" b="14603"/>
          <a:stretch/>
        </p:blipFill>
        <p:spPr>
          <a:xfrm>
            <a:off x="128267" y="6130837"/>
            <a:ext cx="2028334" cy="679268"/>
          </a:xfrm>
          <a:prstGeom prst="rect">
            <a:avLst/>
          </a:prstGeom>
        </p:spPr>
      </p:pic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6494420" y="6052466"/>
            <a:ext cx="2257697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85781435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65513D62-904C-4BF9-BEC7-B5241C6D4C9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637846"/>
      </p:ext>
    </p:extLst>
  </p:cSld>
  <p:clrMapOvr>
    <a:masterClrMapping/>
  </p:clrMapOvr>
  <p:transition spd="slow"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2CD0C721-CBDA-4A43-AA5C-8C0F1EB51FE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0906482"/>
      </p:ext>
    </p:extLst>
  </p:cSld>
  <p:clrMapOvr>
    <a:masterClrMapping/>
  </p:clrMapOvr>
  <p:transition spd="slow"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5A727ECF-35E9-4FE8-A213-5639FBA1B93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7776607"/>
      </p:ext>
    </p:extLst>
  </p:cSld>
  <p:clrMapOvr>
    <a:masterClrMapping/>
  </p:clrMapOvr>
  <p:transition spd="slow"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08738D99-2C5B-4D85-9433-CBFA9BF9BF2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265948"/>
      </p:ext>
    </p:extLst>
  </p:cSld>
  <p:clrMapOvr>
    <a:masterClrMapping/>
  </p:clrMapOvr>
  <p:transition spd="slow"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 panose="020F0502020204030204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/>
            </a:lvl1pPr>
          </a:lstStyle>
          <a:p>
            <a:pPr>
              <a:defRPr/>
            </a:pPr>
            <a:fld id="{A6361BD5-3C85-49E8-BDB0-89AC7EEA591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0646802"/>
      </p:ext>
    </p:extLst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iitos mielenkiinno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647764" y="2072653"/>
            <a:ext cx="5791200" cy="1600201"/>
          </a:xfrm>
          <a:solidFill>
            <a:schemeClr val="bg1"/>
          </a:solidFill>
        </p:spPr>
        <p:txBody>
          <a:bodyPr anchor="ctr">
            <a:noAutofit/>
          </a:bodyPr>
          <a:lstStyle>
            <a:lvl1pPr algn="ctr">
              <a:defRPr sz="3500" b="1">
                <a:solidFill>
                  <a:srgbClr val="00A0E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647764" y="3672852"/>
            <a:ext cx="5791200" cy="1655762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000" b="1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 smtClean="0"/>
              <a:t>Etunimi.Sukunimi@oaj.fi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88775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177595625"/>
      </p:ext>
    </p:extLst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35" y="1825625"/>
            <a:ext cx="3886200" cy="401782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01782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6494420" y="6052466"/>
            <a:ext cx="2257697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93430005"/>
      </p:ext>
    </p:extLst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24258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24258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6494420" y="6052466"/>
            <a:ext cx="2257697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1022785"/>
      </p:ext>
    </p:extLst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6494420" y="6052466"/>
            <a:ext cx="2257697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67573266"/>
      </p:ext>
    </p:extLst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6494420" y="6052466"/>
            <a:ext cx="2257697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9468845"/>
      </p:ext>
    </p:extLst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6494420" y="6052466"/>
            <a:ext cx="2257697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69664501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739" y="365127"/>
            <a:ext cx="8467084" cy="116377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739" y="1677572"/>
            <a:ext cx="8467084" cy="4157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en-US" dirty="0"/>
          </a:p>
        </p:txBody>
      </p:sp>
      <p:pic>
        <p:nvPicPr>
          <p:cNvPr id="8" name="Kuva 7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8" b="14603"/>
          <a:stretch/>
        </p:blipFill>
        <p:spPr>
          <a:xfrm>
            <a:off x="49893" y="6174381"/>
            <a:ext cx="2028334" cy="635725"/>
          </a:xfrm>
          <a:prstGeom prst="rect">
            <a:avLst/>
          </a:prstGeom>
        </p:spPr>
      </p:pic>
      <p:sp>
        <p:nvSpPr>
          <p:cNvPr id="7" name="Tekstiruutu 6"/>
          <p:cNvSpPr txBox="1"/>
          <p:nvPr/>
        </p:nvSpPr>
        <p:spPr>
          <a:xfrm>
            <a:off x="5634446" y="6287594"/>
            <a:ext cx="312637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E3A827E8-D1BA-41A4-B83A-3464C546B62A}" type="datetime1">
              <a:rPr lang="fi-FI" sz="1200" smtClean="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26.4.2016</a:t>
            </a:fld>
            <a:endParaRPr lang="fi-FI" sz="1200" dirty="0" smtClean="0">
              <a:solidFill>
                <a:srgbClr val="0023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fld id="{51FBDB94-FB15-4D26-B8DC-2018BB9D72DF}" type="slidenum">
              <a:rPr lang="fi-FI" sz="1200" smtClean="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fi-FI" sz="1200" dirty="0" smtClean="0">
              <a:solidFill>
                <a:srgbClr val="0023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i-FI" dirty="0">
              <a:solidFill>
                <a:srgbClr val="002395"/>
              </a:solidFill>
            </a:endParaRPr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6494420" y="6052466"/>
            <a:ext cx="2257697" cy="365125"/>
          </a:xfrm>
          <a:prstGeom prst="rect">
            <a:avLst/>
          </a:prstGeom>
        </p:spPr>
        <p:txBody>
          <a:bodyPr/>
          <a:lstStyle>
            <a:lvl1pPr algn="r">
              <a:defRPr sz="12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8968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  <p:sldLayoutId id="2147483917" r:id="rId12"/>
  </p:sldLayoutIdLst>
  <p:transition spd="slow"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00A0E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ts val="3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239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ts val="2500"/>
        </a:lnSpc>
        <a:spcBef>
          <a:spcPts val="500"/>
        </a:spcBef>
        <a:buFont typeface="Calibri" panose="020F0502020204030204" pitchFamily="34" charset="0"/>
        <a:buChar char="‒"/>
        <a:defRPr sz="2400" kern="1200">
          <a:solidFill>
            <a:srgbClr val="00239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2500"/>
        </a:lnSpc>
        <a:spcBef>
          <a:spcPts val="500"/>
        </a:spcBef>
        <a:buFont typeface="Calibri" panose="020F0502020204030204" pitchFamily="34" charset="0"/>
        <a:buChar char="‒"/>
        <a:defRPr sz="2000" kern="1200">
          <a:solidFill>
            <a:srgbClr val="00239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2500"/>
        </a:lnSpc>
        <a:spcBef>
          <a:spcPts val="500"/>
        </a:spcBef>
        <a:buFont typeface="Calibri" panose="020F0502020204030204" pitchFamily="34" charset="0"/>
        <a:buChar char="‒"/>
        <a:defRPr sz="1800" kern="1200">
          <a:solidFill>
            <a:srgbClr val="00239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2500"/>
        </a:lnSpc>
        <a:spcBef>
          <a:spcPts val="500"/>
        </a:spcBef>
        <a:buFont typeface="Calibri" panose="020F0502020204030204" pitchFamily="34" charset="0"/>
        <a:buChar char="‒"/>
        <a:defRPr sz="1800" kern="1200">
          <a:solidFill>
            <a:srgbClr val="00239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23075" y="63055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CC130467-72F0-44AD-89CD-A9B110E0D4C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293688" y="365125"/>
            <a:ext cx="8467725" cy="116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perustyyl. napsautt.</a:t>
            </a:r>
            <a:endParaRPr lang="en-US" altLang="fi-FI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93688" y="1677988"/>
            <a:ext cx="8467725" cy="429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  <a:endParaRPr lang="en-US" altLang="fi-FI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19913" y="6302375"/>
            <a:ext cx="19526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fi-FI"/>
          </a:p>
        </p:txBody>
      </p:sp>
      <p:pic>
        <p:nvPicPr>
          <p:cNvPr id="1030" name="Kuva 7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9" b="14603"/>
          <a:stretch>
            <a:fillRect/>
          </a:stretch>
        </p:blipFill>
        <p:spPr bwMode="auto">
          <a:xfrm>
            <a:off x="49213" y="6173788"/>
            <a:ext cx="2028825" cy="63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4008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  <p:sldLayoutId id="2147483930" r:id="rId12"/>
  </p:sldLayoutIdLst>
  <p:transition spd="slow"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rgbClr val="00A0E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A0E0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A0E0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A0E0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A0E0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A0E0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A0E0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A0E0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A0E0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rgbClr val="00239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‒"/>
        <a:defRPr sz="2400" kern="1200">
          <a:solidFill>
            <a:srgbClr val="00239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‒"/>
        <a:defRPr sz="2000" kern="1200">
          <a:solidFill>
            <a:srgbClr val="00239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‒"/>
        <a:defRPr kern="1200">
          <a:solidFill>
            <a:srgbClr val="00239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Calibri" panose="020F0502020204030204" pitchFamily="34" charset="0"/>
        <a:buChar char="‒"/>
        <a:defRPr kern="1200">
          <a:solidFill>
            <a:srgbClr val="00239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talli.poutapilvi.fi/p4_opetk/ansiopaivaraha/lomautus_ja_ansiopaivaraha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Vaikuttaminen lomautuksen jälkeen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13.4.2016</a:t>
            </a:r>
          </a:p>
          <a:p>
            <a:r>
              <a:rPr lang="fi-FI" dirty="0" smtClean="0"/>
              <a:t>Ulvila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783682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5993" y="365127"/>
            <a:ext cx="8414830" cy="700102"/>
          </a:xfrm>
        </p:spPr>
        <p:txBody>
          <a:bodyPr/>
          <a:lstStyle/>
          <a:p>
            <a:r>
              <a:rPr lang="fi-FI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lyhennetty työviikko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45993" y="1178351"/>
            <a:ext cx="8414830" cy="4604140"/>
          </a:xfrm>
        </p:spPr>
        <p:txBody>
          <a:bodyPr/>
          <a:lstStyle/>
          <a:p>
            <a:r>
              <a:rPr lang="fi-FI" dirty="0"/>
              <a:t>Kun työnantaja lyhentää kokoaikatyössä olevan viikoittaista työaikaa kokonaisilla työpäivillä, kyse on lomautuksesta viikoittaista työaikaa lyhentämällä eli lyhennetty työviikko. Oikeus ansiopäivärahaan lyhennetyltä työviikolta edellyttää, että </a:t>
            </a:r>
            <a:r>
              <a:rPr lang="fi-FI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viikon jäljelle jäävä työaika on enintään 80 % kyseisen työn kokoaikaisesta työajasta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1763578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5993" y="0"/>
            <a:ext cx="8414830" cy="650449"/>
          </a:xfrm>
        </p:spPr>
        <p:txBody>
          <a:bodyPr/>
          <a:lstStyle/>
          <a:p>
            <a:r>
              <a:rPr lang="fi-FI" dirty="0" smtClean="0"/>
              <a:t>Omavastuuaika  </a:t>
            </a:r>
            <a:r>
              <a:rPr lang="fi-FI" b="0" dirty="0" smtClean="0"/>
              <a:t>(Ei Karenssi !!)</a:t>
            </a:r>
            <a:endParaRPr lang="fi-FI" b="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1402" y="509047"/>
            <a:ext cx="9002598" cy="567493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sz="1800" dirty="0" smtClean="0"/>
              <a:t>Omavastuuaika </a:t>
            </a:r>
            <a:r>
              <a:rPr lang="fi-FI" sz="1800" dirty="0"/>
              <a:t>asetetaan, kun olet ollut työttömänä työnhakijana </a:t>
            </a:r>
            <a:r>
              <a:rPr lang="fi-FI" sz="1800" dirty="0">
                <a:solidFill>
                  <a:srgbClr val="FF0000"/>
                </a:solidFill>
              </a:rPr>
              <a:t>työ- ja elinkeinotoimistossa</a:t>
            </a:r>
            <a:r>
              <a:rPr lang="fi-FI" sz="1800" dirty="0"/>
              <a:t> yhteensä </a:t>
            </a:r>
            <a:r>
              <a:rPr lang="fi-FI" sz="1800" b="1" dirty="0"/>
              <a:t>viittä täyttä työpäivää vastaavan ajan enintään kahdeksan peräkkäisen kalenteriviikon aikana.</a:t>
            </a:r>
            <a:r>
              <a:rPr lang="fi-FI" sz="1800" dirty="0"/>
              <a:t> Jos teet esimerkiksi joka päivä 50 prosenttia kokoaikaisen työntekijän työajasta, omavastuuaikasi kertymiseen menee 10 päivää. </a:t>
            </a:r>
            <a:endParaRPr lang="fi-FI" sz="18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sz="1800" dirty="0" smtClean="0"/>
              <a:t>Omavastuuaika </a:t>
            </a:r>
            <a:r>
              <a:rPr lang="fi-FI" sz="1800" dirty="0"/>
              <a:t>asetetaan </a:t>
            </a:r>
            <a:r>
              <a:rPr lang="fi-FI" sz="1800" b="1" dirty="0"/>
              <a:t>enintään kerran vuodessa </a:t>
            </a:r>
            <a:r>
              <a:rPr lang="fi-FI" sz="1800" dirty="0"/>
              <a:t>edellyttäen, että päivärahaa on voitu maksaa omavastuuajan jälkeen.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i-FI" sz="18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sz="1800" dirty="0" smtClean="0"/>
              <a:t>Omavastuuaika </a:t>
            </a:r>
            <a:r>
              <a:rPr lang="fi-FI" sz="1800" dirty="0"/>
              <a:t>asetetaan, kun </a:t>
            </a:r>
            <a:endParaRPr lang="fi-FI" sz="1800" dirty="0" smtClean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i-FI" sz="1800" dirty="0" smtClean="0"/>
              <a:t>jäät </a:t>
            </a:r>
            <a:r>
              <a:rPr lang="fi-FI" sz="1800" dirty="0"/>
              <a:t>ensimmäistä kertaa työttömäksi tai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i-FI" sz="1800" dirty="0"/>
              <a:t>täytät uuden työssäoloehdon ennen kuin aiemman omavastuuajan jälkeen on voitu maksaa päivärahaa yhdeltäkään päivältä tai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i-FI" sz="1800" dirty="0"/>
              <a:t>täytät uuden työssäoloehdon vuoden sisällä siitä, kun päivärahaa on alettu maksaa, mutta omavastuuaikaa ei ole asetettu työssäoloehdon täyttyessä edellisen kerran tai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i-FI" sz="1800" dirty="0"/>
              <a:t>täytät uuden työssäoloehdon yli vuoden kuluttua siitä, kun päivärahaa on alettu maksaa.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i-FI" sz="1800" b="1" dirty="0"/>
              <a:t>Omavastuuaika ei kerry viikonlopulta (la-su). </a:t>
            </a:r>
          </a:p>
        </p:txBody>
      </p:sp>
    </p:spTree>
    <p:extLst>
      <p:ext uri="{BB962C8B-B14F-4D97-AF65-F5344CB8AC3E}">
        <p14:creationId xmlns:p14="http://schemas.microsoft.com/office/powerpoint/2010/main" val="1816159825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5993" y="365127"/>
            <a:ext cx="8414830" cy="693652"/>
          </a:xfrm>
        </p:spPr>
        <p:txBody>
          <a:bodyPr/>
          <a:lstStyle/>
          <a:p>
            <a:r>
              <a:rPr lang="fi-FI" dirty="0" smtClean="0"/>
              <a:t>Kokemuksia lomautuksista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45993" y="1058779"/>
            <a:ext cx="8414830" cy="4723712"/>
          </a:xfrm>
        </p:spPr>
        <p:txBody>
          <a:bodyPr>
            <a:normAutofit fontScale="85000" lnSpcReduction="10000"/>
          </a:bodyPr>
          <a:lstStyle/>
          <a:p>
            <a:r>
              <a:rPr lang="fi-FI" altLang="fi-FI" b="1" dirty="0"/>
              <a:t>Koulutoimessa lomautukset aiheuttivat etenkin rehtoreille lisätyötä, koska lomautusjaksoille jouduttiin laatimaan uudet työjärjestykset. </a:t>
            </a:r>
          </a:p>
          <a:p>
            <a:r>
              <a:rPr lang="fi-FI" altLang="fi-FI" b="1" dirty="0"/>
              <a:t>Lisätyötä aiheuttivat myös töiden koordinointi, tiedottaminen ja hallinnolliset päätökset. </a:t>
            </a:r>
          </a:p>
          <a:p>
            <a:r>
              <a:rPr lang="fi-FI" altLang="fi-FI" b="1" dirty="0"/>
              <a:t>Opettajien täydennyskoulutus peruutettiin ja ulkopuolista rahoitusta saavia projekteja</a:t>
            </a:r>
            <a:r>
              <a:rPr lang="fi-FI" altLang="fi-FI" dirty="0"/>
              <a:t> </a:t>
            </a:r>
            <a:r>
              <a:rPr lang="fi-FI" altLang="fi-FI" b="1" dirty="0"/>
              <a:t>siirrettiin vuotta myöhemmäksi. </a:t>
            </a:r>
          </a:p>
          <a:p>
            <a:r>
              <a:rPr lang="fi-FI" altLang="fi-FI" b="1" u="sng" dirty="0"/>
              <a:t>Koulujen ilmoitusten mukaan hylättyjä arvosanoja saaneiden oppilaiden lukumäärä on noussut jouluun mennessä. Koulutoimessa koettiin vahvasti, että lomautukset vaikuttivat opetuksen laatuun ja turvallisuuden tunteeseen koulussa</a:t>
            </a:r>
            <a:r>
              <a:rPr lang="fi-FI" altLang="fi-FI" b="1" dirty="0"/>
              <a:t>.</a:t>
            </a:r>
            <a:endParaRPr lang="fi-FI" alt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91577783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5993" y="365127"/>
            <a:ext cx="8414830" cy="773862"/>
          </a:xfrm>
        </p:spPr>
        <p:txBody>
          <a:bodyPr/>
          <a:lstStyle/>
          <a:p>
            <a:r>
              <a:rPr lang="fi-FI" dirty="0"/>
              <a:t>Kokemuksia lomautuksista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b="1" dirty="0"/>
              <a:t>Koulutoimessa voitiin todeta että kaikki oppilaat eivät hallitse lisääntynyttä vapautta ja itseopiskelua.</a:t>
            </a:r>
          </a:p>
          <a:p>
            <a:r>
              <a:rPr lang="fi-FI" altLang="fi-FI" b="1" dirty="0"/>
              <a:t>Oppilaiden luvattomat poissaolot lisääntyivät. </a:t>
            </a:r>
          </a:p>
          <a:p>
            <a:r>
              <a:rPr lang="fi-FI" altLang="fi-FI" b="1" dirty="0"/>
              <a:t>Opetuksen yksinkertaistuttua oppiminen vaikeutui ja varsinkin heikommat kärsivät. Vanhemmat olivat huolestuneita lastensa turvallisuudesta ja oppimisesta muutosten ja suurempien ryhmäkokojen johdosta.</a:t>
            </a:r>
          </a:p>
          <a:p>
            <a:r>
              <a:rPr lang="fi-FI" altLang="fi-FI" b="1" dirty="0"/>
              <a:t> Lukioiden oppilaat olivat kriittisimpiä ja ilmaisivat, että heillä on oikeus opetukseen ja että he haluavat oppia.</a:t>
            </a:r>
            <a:endParaRPr lang="fi-FI" alt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6523323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5993" y="365127"/>
            <a:ext cx="8414830" cy="677610"/>
          </a:xfrm>
        </p:spPr>
        <p:txBody>
          <a:bodyPr/>
          <a:lstStyle/>
          <a:p>
            <a:r>
              <a:rPr lang="fi-FI" dirty="0"/>
              <a:t>Kokemuksia lomautuksista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45993" y="1155032"/>
            <a:ext cx="8414830" cy="4627459"/>
          </a:xfrm>
        </p:spPr>
        <p:txBody>
          <a:bodyPr/>
          <a:lstStyle/>
          <a:p>
            <a:r>
              <a:rPr lang="fi-FI" altLang="fi-FI" dirty="0"/>
              <a:t>Päivähoidossa olleiden lasten vanhemmat reagoivat, kun henkilökunta päivähoitoyksiköissä vaihtui. Työntekijät olivat vieraita sekä lapsille että vanhemmille. Tämä on koettu palvelun laadun heikkenemisenä. </a:t>
            </a:r>
          </a:p>
          <a:p>
            <a:r>
              <a:rPr lang="fi-FI" altLang="fi-FI" b="1" dirty="0"/>
              <a:t>Opetustoimessa lomautusten keskittäminen opettajien veso-päiviin vaikeutti lukuvuoden suunnittelua. Kielteistä palautetta tuli myös joulujuhlan karusta toteuttamisesta. Erityisopetuksen oppilaat kärsivät eniten erityisopettajien </a:t>
            </a:r>
            <a:r>
              <a:rPr lang="fi-FI" altLang="fi-FI" b="1" dirty="0" err="1"/>
              <a:t>sijaistaessa</a:t>
            </a:r>
            <a:r>
              <a:rPr lang="fi-FI" altLang="fi-FI" b="1" dirty="0"/>
              <a:t> lomautettuja luokanopettajia.</a:t>
            </a:r>
            <a:endParaRPr lang="fi-FI" alt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2823943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Lomautus on arvovalinta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29951" y="1529535"/>
            <a:ext cx="8414830" cy="4252956"/>
          </a:xfrm>
        </p:spPr>
        <p:txBody>
          <a:bodyPr/>
          <a:lstStyle/>
          <a:p>
            <a:r>
              <a:rPr lang="fi-FI" dirty="0"/>
              <a:t>Nykyisin pahimpinakin vuosina vain n. 4% kunnista lomauttanut </a:t>
            </a:r>
            <a:r>
              <a:rPr lang="fi-FI" dirty="0">
                <a:sym typeface="Wingdings" panose="05000000000000000000" pitchFamily="2" charset="2"/>
              </a:rPr>
              <a:t> 96 % löytänyt muut keinot, vaikka </a:t>
            </a:r>
            <a:r>
              <a:rPr lang="fi-FI" dirty="0" smtClean="0">
                <a:sym typeface="Wingdings" panose="05000000000000000000" pitchFamily="2" charset="2"/>
              </a:rPr>
              <a:t>ongelmia</a:t>
            </a:r>
          </a:p>
          <a:p>
            <a:r>
              <a:rPr lang="fi-FI" dirty="0" smtClean="0">
                <a:sym typeface="Wingdings" panose="05000000000000000000" pitchFamily="2" charset="2"/>
              </a:rPr>
              <a:t>Viime vuonna 38 kuntaa käynnisti </a:t>
            </a:r>
            <a:r>
              <a:rPr lang="fi-FI" dirty="0" err="1" smtClean="0">
                <a:sym typeface="Wingdings" panose="05000000000000000000" pitchFamily="2" charset="2"/>
              </a:rPr>
              <a:t>yt</a:t>
            </a:r>
            <a:r>
              <a:rPr lang="fi-FI" dirty="0" smtClean="0">
                <a:sym typeface="Wingdings" panose="05000000000000000000" pitchFamily="2" charset="2"/>
              </a:rPr>
              <a:t>-neuvottelut, mutta vain kahdeksan päätyi lomautukseen.</a:t>
            </a:r>
          </a:p>
          <a:p>
            <a:r>
              <a:rPr lang="fi-FI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Säkylä oli nimensä veroinen!!!!! Ainakin vuoden 2016</a:t>
            </a:r>
            <a:endParaRPr lang="fi-FI" b="1" dirty="0">
              <a:solidFill>
                <a:srgbClr val="00B050"/>
              </a:solidFill>
            </a:endParaRPr>
          </a:p>
        </p:txBody>
      </p:sp>
      <p:sp>
        <p:nvSpPr>
          <p:cNvPr id="4" name="Tekstiruutu 3"/>
          <p:cNvSpPr txBox="1"/>
          <p:nvPr/>
        </p:nvSpPr>
        <p:spPr>
          <a:xfrm>
            <a:off x="1285171" y="4809439"/>
            <a:ext cx="20329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4800" dirty="0" smtClean="0"/>
              <a:t>Säkylä</a:t>
            </a:r>
            <a:endParaRPr lang="fi-FI" sz="4800" dirty="0"/>
          </a:p>
        </p:txBody>
      </p:sp>
      <p:sp>
        <p:nvSpPr>
          <p:cNvPr id="5" name="Tekstiruutu 4"/>
          <p:cNvSpPr txBox="1"/>
          <p:nvPr/>
        </p:nvSpPr>
        <p:spPr>
          <a:xfrm>
            <a:off x="3793958" y="4809439"/>
            <a:ext cx="203292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4800" dirty="0" err="1" smtClean="0"/>
              <a:t>älykäS</a:t>
            </a:r>
            <a:endParaRPr lang="fi-FI" sz="4800" dirty="0"/>
          </a:p>
        </p:txBody>
      </p:sp>
      <p:cxnSp>
        <p:nvCxnSpPr>
          <p:cNvPr id="7" name="Suora yhdysviiva 6"/>
          <p:cNvCxnSpPr/>
          <p:nvPr/>
        </p:nvCxnSpPr>
        <p:spPr>
          <a:xfrm>
            <a:off x="3508803" y="4186990"/>
            <a:ext cx="0" cy="2381565"/>
          </a:xfrm>
          <a:prstGeom prst="line">
            <a:avLst/>
          </a:prstGeom>
          <a:ln w="920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Tekstiruutu 7"/>
          <p:cNvSpPr txBox="1"/>
          <p:nvPr/>
        </p:nvSpPr>
        <p:spPr>
          <a:xfrm>
            <a:off x="548518" y="3602215"/>
            <a:ext cx="64908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b="1" dirty="0" smtClean="0">
                <a:solidFill>
                  <a:srgbClr val="FF0000"/>
                </a:solidFill>
              </a:rPr>
              <a:t>Onko Säkylä nimensä veroinen?</a:t>
            </a:r>
            <a:endParaRPr lang="fi-FI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251862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Otsikko 3"/>
          <p:cNvSpPr>
            <a:spLocks noGrp="1"/>
          </p:cNvSpPr>
          <p:nvPr>
            <p:ph type="title"/>
          </p:nvPr>
        </p:nvSpPr>
        <p:spPr>
          <a:xfrm>
            <a:off x="263525" y="85725"/>
            <a:ext cx="8369300" cy="723900"/>
          </a:xfrm>
        </p:spPr>
        <p:txBody>
          <a:bodyPr/>
          <a:lstStyle/>
          <a:p>
            <a:pPr eaLnBrk="1" hangingPunct="1"/>
            <a:r>
              <a:rPr lang="fi-FI" altLang="fi-FI" smtClean="0"/>
              <a:t>Tilanne kunnat 2016</a:t>
            </a:r>
          </a:p>
        </p:txBody>
      </p:sp>
      <p:sp>
        <p:nvSpPr>
          <p:cNvPr id="33795" name="Suorakulmio 4"/>
          <p:cNvSpPr>
            <a:spLocks noChangeArrowheads="1"/>
          </p:cNvSpPr>
          <p:nvPr/>
        </p:nvSpPr>
        <p:spPr bwMode="auto">
          <a:xfrm>
            <a:off x="325438" y="736600"/>
            <a:ext cx="2516187" cy="357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fi-FI" altLang="fi-FI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Lomautus</a:t>
            </a:r>
            <a:r>
              <a:rPr lang="fi-FI" altLang="fi-FI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</a:p>
          <a:p>
            <a:r>
              <a:rPr lang="fi-FI" altLang="fi-FI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Orivesi</a:t>
            </a:r>
          </a:p>
          <a:p>
            <a:r>
              <a:rPr lang="fi-FI" altLang="fi-FI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Ulvila</a:t>
            </a:r>
          </a:p>
          <a:p>
            <a:r>
              <a:rPr lang="fi-FI" altLang="fi-FI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</a:p>
          <a:p>
            <a:endParaRPr lang="fi-FI" altLang="fi-FI" sz="1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altLang="fi-FI" sz="1400" b="1" dirty="0" err="1" smtClean="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Yt</a:t>
            </a:r>
            <a:r>
              <a:rPr lang="fi-FI" altLang="fi-FI" sz="1400" b="1" dirty="0" smtClean="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-menettely </a:t>
            </a:r>
          </a:p>
          <a:p>
            <a:r>
              <a:rPr lang="fi-FI" altLang="fi-FI" sz="1400" dirty="0" smtClean="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Keminmaa</a:t>
            </a:r>
          </a:p>
          <a:p>
            <a:r>
              <a:rPr lang="fi-FI" altLang="fi-FI" sz="1400" dirty="0" smtClean="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Mustasaari</a:t>
            </a:r>
          </a:p>
          <a:p>
            <a:r>
              <a:rPr lang="fi-FI" altLang="fi-FI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Rauma (ma 11.4. lomautuspäätös)</a:t>
            </a:r>
          </a:p>
          <a:p>
            <a:r>
              <a:rPr lang="fi-FI" altLang="fi-FI" sz="1400" dirty="0" err="1" smtClean="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Raasepori</a:t>
            </a:r>
            <a:endParaRPr lang="fi-FI" altLang="fi-FI" sz="1400" dirty="0" smtClean="0">
              <a:solidFill>
                <a:srgbClr val="0023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altLang="fi-FI" sz="1400" dirty="0" smtClean="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Savonlinna</a:t>
            </a:r>
          </a:p>
          <a:p>
            <a:r>
              <a:rPr lang="fi-FI" altLang="fi-FI" sz="1400" dirty="0" smtClean="0">
                <a:solidFill>
                  <a:srgbClr val="002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(5)</a:t>
            </a:r>
            <a:endParaRPr lang="fi-FI" altLang="fi-FI" sz="1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i-FI" altLang="fi-FI" sz="1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i-FI" altLang="fi-FI" sz="14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i-FI" altLang="fi-FI" sz="14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uorakulmio 8"/>
          <p:cNvSpPr/>
          <p:nvPr/>
        </p:nvSpPr>
        <p:spPr bwMode="auto">
          <a:xfrm>
            <a:off x="1570038" y="833438"/>
            <a:ext cx="190500" cy="1905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>
              <a:solidFill>
                <a:prstClr val="white"/>
              </a:solidFill>
            </a:endParaRPr>
          </a:p>
        </p:txBody>
      </p:sp>
      <p:sp>
        <p:nvSpPr>
          <p:cNvPr id="33797" name="Tekstiruutu 2"/>
          <p:cNvSpPr txBox="1">
            <a:spLocks noChangeArrowheads="1"/>
          </p:cNvSpPr>
          <p:nvPr/>
        </p:nvSpPr>
        <p:spPr bwMode="auto">
          <a:xfrm>
            <a:off x="2295525" y="628650"/>
            <a:ext cx="2230438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fi-FI" altLang="fi-FI" sz="1200" smtClean="0">
              <a:solidFill>
                <a:srgbClr val="0023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altLang="fi-FI" sz="1200" u="sng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Käyty (ei lomautusta, irtisanomisia tai osa-aikaistamisia) </a:t>
            </a:r>
          </a:p>
          <a:p>
            <a:r>
              <a:rPr lang="fi-FI" altLang="fi-FI" sz="12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Akaa</a:t>
            </a:r>
          </a:p>
          <a:p>
            <a:r>
              <a:rPr lang="fi-FI" altLang="fi-FI" sz="12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Kemijärvi</a:t>
            </a:r>
          </a:p>
          <a:p>
            <a:r>
              <a:rPr lang="fi-FI" altLang="fi-FI" sz="12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Nousiainen</a:t>
            </a:r>
          </a:p>
          <a:p>
            <a:r>
              <a:rPr lang="fi-FI" altLang="fi-FI" sz="12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Pieksämäki</a:t>
            </a:r>
          </a:p>
          <a:p>
            <a:r>
              <a:rPr lang="fi-FI" altLang="fi-FI" sz="12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Säkylä</a:t>
            </a:r>
          </a:p>
          <a:p>
            <a:r>
              <a:rPr lang="fi-FI" altLang="fi-FI" sz="12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(5)</a:t>
            </a:r>
          </a:p>
        </p:txBody>
      </p:sp>
      <p:sp>
        <p:nvSpPr>
          <p:cNvPr id="33798" name="Dian numeron paikkamerkki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985948-B882-44CD-AEC3-39FDA8FC2851}" type="slidenum">
              <a:rPr lang="fi-FI" altLang="fi-FI" smtClean="0"/>
              <a:pPr/>
              <a:t>2</a:t>
            </a:fld>
            <a:endParaRPr lang="fi-FI" altLang="fi-FI" smtClean="0"/>
          </a:p>
        </p:txBody>
      </p:sp>
      <p:sp>
        <p:nvSpPr>
          <p:cNvPr id="12" name="Suorakulmio 11"/>
          <p:cNvSpPr/>
          <p:nvPr/>
        </p:nvSpPr>
        <p:spPr bwMode="auto">
          <a:xfrm>
            <a:off x="4086225" y="847725"/>
            <a:ext cx="190500" cy="190500"/>
          </a:xfrm>
          <a:prstGeom prst="rect">
            <a:avLst/>
          </a:prstGeom>
          <a:solidFill>
            <a:srgbClr val="25FB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>
              <a:solidFill>
                <a:prstClr val="white"/>
              </a:solidFill>
            </a:endParaRPr>
          </a:p>
        </p:txBody>
      </p:sp>
      <p:sp>
        <p:nvSpPr>
          <p:cNvPr id="10" name="Suorakulmio 9"/>
          <p:cNvSpPr/>
          <p:nvPr/>
        </p:nvSpPr>
        <p:spPr bwMode="auto">
          <a:xfrm>
            <a:off x="1582738" y="1674813"/>
            <a:ext cx="190500" cy="1905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i-FI">
              <a:solidFill>
                <a:prstClr val="white"/>
              </a:solidFill>
            </a:endParaRPr>
          </a:p>
        </p:txBody>
      </p:sp>
      <p:pic>
        <p:nvPicPr>
          <p:cNvPr id="33801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325" y="342900"/>
            <a:ext cx="2809875" cy="596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282843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5993" y="365127"/>
            <a:ext cx="8414830" cy="639708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Vaikuttaminen </a:t>
            </a:r>
            <a:r>
              <a:rPr lang="fi-FI" dirty="0"/>
              <a:t>l</a:t>
            </a:r>
            <a:r>
              <a:rPr lang="fi-FI" dirty="0" smtClean="0"/>
              <a:t>omautuspäätösten jälkeen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60774" y="1085222"/>
            <a:ext cx="8832501" cy="4697269"/>
          </a:xfrm>
        </p:spPr>
        <p:txBody>
          <a:bodyPr>
            <a:normAutofit/>
          </a:bodyPr>
          <a:lstStyle/>
          <a:p>
            <a:r>
              <a:rPr lang="fi-FI" dirty="0" smtClean="0"/>
              <a:t>Kunnan päättäjiin</a:t>
            </a:r>
          </a:p>
          <a:p>
            <a:pPr lvl="1"/>
            <a:r>
              <a:rPr lang="fi-FI" dirty="0" smtClean="0"/>
              <a:t>1. Oikaisuvaatimus lomautuspäätökseen</a:t>
            </a:r>
          </a:p>
          <a:p>
            <a:pPr lvl="1"/>
            <a:r>
              <a:rPr lang="fi-FI" dirty="0" smtClean="0"/>
              <a:t>2. Päättäjien informointi lomautuksen aiheuttamista haitoista. LM kerää kokemuksia ja toimittaa päättäjille.</a:t>
            </a:r>
          </a:p>
          <a:p>
            <a:r>
              <a:rPr lang="fi-FI" dirty="0" smtClean="0"/>
              <a:t>OAJ:n jäseniin</a:t>
            </a:r>
          </a:p>
          <a:p>
            <a:pPr lvl="1"/>
            <a:r>
              <a:rPr lang="fi-FI" dirty="0" smtClean="0"/>
              <a:t>Toimiva jatkuva tiedotus yhdistys ja </a:t>
            </a:r>
            <a:r>
              <a:rPr lang="fi-FI" dirty="0" err="1" smtClean="0"/>
              <a:t>plm</a:t>
            </a:r>
            <a:endParaRPr lang="fi-FI" dirty="0" smtClean="0"/>
          </a:p>
          <a:p>
            <a:pPr lvl="1"/>
            <a:r>
              <a:rPr lang="fi-FI" dirty="0" smtClean="0"/>
              <a:t>Yhteydenpito: Lomautuksen aikana ilmenneet ongelmat -&gt; </a:t>
            </a:r>
            <a:r>
              <a:rPr lang="fi-FI" dirty="0" err="1" smtClean="0"/>
              <a:t>PLM:lle</a:t>
            </a:r>
            <a:endParaRPr lang="fi-FI" dirty="0" smtClean="0"/>
          </a:p>
          <a:p>
            <a:pPr lvl="1"/>
            <a:r>
              <a:rPr lang="fi-FI" dirty="0" smtClean="0"/>
              <a:t>Yhteydenpito: Työn hoitamisesta lomautuksen aikana -&gt; </a:t>
            </a:r>
            <a:r>
              <a:rPr lang="fi-FI" dirty="0" err="1" smtClean="0"/>
              <a:t>PLM:lle</a:t>
            </a:r>
            <a:endParaRPr lang="fi-FI" dirty="0" smtClean="0"/>
          </a:p>
          <a:p>
            <a:r>
              <a:rPr lang="fi-FI" dirty="0"/>
              <a:t>Aluehallintoviranomaiseen</a:t>
            </a:r>
          </a:p>
          <a:p>
            <a:pPr lvl="1"/>
            <a:r>
              <a:rPr lang="fi-FI" dirty="0" smtClean="0"/>
              <a:t>Kantelu paikallisyhdistyksen nimissä lomautuspäätöksestä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66102127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5993" y="365127"/>
            <a:ext cx="8414830" cy="756663"/>
          </a:xfrm>
        </p:spPr>
        <p:txBody>
          <a:bodyPr>
            <a:normAutofit fontScale="90000"/>
          </a:bodyPr>
          <a:lstStyle/>
          <a:p>
            <a:r>
              <a:rPr lang="fi-FI" dirty="0"/>
              <a:t>Vaikuttaminen lomautuspäätösten jälkeen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Lasten </a:t>
            </a:r>
            <a:r>
              <a:rPr lang="fi-FI" dirty="0" smtClean="0"/>
              <a:t>vanhempiin</a:t>
            </a:r>
          </a:p>
          <a:p>
            <a:pPr lvl="1"/>
            <a:r>
              <a:rPr lang="fi-FI" dirty="0" smtClean="0"/>
              <a:t>Yksittäisten vanhempien oman lapsen näkökulmasta tekemät kantelut, joissa esillä konkreettisia tilanteita (opetus jäänyt saamatta, vaaratilanne tms.)</a:t>
            </a:r>
            <a:endParaRPr lang="fi-FI" dirty="0"/>
          </a:p>
          <a:p>
            <a:r>
              <a:rPr lang="fi-FI" dirty="0" smtClean="0"/>
              <a:t>Mediaan</a:t>
            </a:r>
            <a:endParaRPr lang="fi-FI" dirty="0"/>
          </a:p>
          <a:p>
            <a:pPr lvl="1"/>
            <a:r>
              <a:rPr lang="fi-FI" dirty="0" smtClean="0"/>
              <a:t>Informointi tiedottein</a:t>
            </a:r>
          </a:p>
          <a:p>
            <a:pPr lvl="1"/>
            <a:r>
              <a:rPr lang="fi-FI" dirty="0" smtClean="0"/>
              <a:t>Epäkohtien esille tuominen</a:t>
            </a:r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 rot="21292806">
            <a:off x="392138" y="4873658"/>
            <a:ext cx="7361311" cy="52322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fi-FI" sz="2800" dirty="0" smtClean="0"/>
              <a:t>Tämä työ on tärkeää tulevaisuuttakin varten !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652398346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5993" y="365127"/>
            <a:ext cx="8414830" cy="596407"/>
          </a:xfrm>
        </p:spPr>
        <p:txBody>
          <a:bodyPr/>
          <a:lstStyle/>
          <a:p>
            <a:r>
              <a:rPr lang="fi-FI" dirty="0" smtClean="0"/>
              <a:t>Lomautetun velvollisuudet ja vastuu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45993" y="961534"/>
            <a:ext cx="8414830" cy="4820957"/>
          </a:xfrm>
        </p:spPr>
        <p:txBody>
          <a:bodyPr>
            <a:normAutofit fontScale="92500"/>
          </a:bodyPr>
          <a:lstStyle/>
          <a:p>
            <a:r>
              <a:rPr lang="fi-FI" dirty="0" smtClean="0"/>
              <a:t>Rehtori, opettaja, päiväkodinjohtaja ja lastentarhanopettaja on velvollinen suorittamaan </a:t>
            </a:r>
            <a:r>
              <a:rPr lang="fi-FI" u="sng" dirty="0" smtClean="0"/>
              <a:t>palvelussuhteeseen kuuluvat </a:t>
            </a:r>
            <a:r>
              <a:rPr lang="fi-FI" dirty="0" smtClean="0"/>
              <a:t>tehtävät asianmukaisesti ja viivytyksettä noudattaen asianomaisia säädöksiä ja  määräyksiä sekä työnantajan työnjohto- ja valvontamääräyksiä. Häntä </a:t>
            </a:r>
            <a:r>
              <a:rPr lang="fi-FI" u="sng" dirty="0" smtClean="0"/>
              <a:t>ei kuitenkaan voida määrätä toimimaan vastoin lakia</a:t>
            </a:r>
            <a:r>
              <a:rPr lang="fi-FI" dirty="0" smtClean="0"/>
              <a:t>. Tällaisessa tilanteessa tulee olla yhteydessä omaan esimieheen.</a:t>
            </a:r>
          </a:p>
          <a:p>
            <a:r>
              <a:rPr lang="fi-FI" dirty="0" smtClean="0"/>
              <a:t>Mikäli rehtori tai päiväkodinjohtaja määrätään laatimaan </a:t>
            </a:r>
            <a:r>
              <a:rPr lang="fi-FI" u="sng" dirty="0" smtClean="0"/>
              <a:t>lomautusta koskevia asiakirjoja ja suunnitelmia</a:t>
            </a:r>
            <a:r>
              <a:rPr lang="fi-FI" dirty="0" smtClean="0"/>
              <a:t>, hänen </a:t>
            </a:r>
            <a:r>
              <a:rPr lang="fi-FI" u="sng" dirty="0" smtClean="0"/>
              <a:t>on ne laadittava</a:t>
            </a:r>
            <a:r>
              <a:rPr lang="fi-FI" dirty="0" smtClean="0"/>
              <a:t>. </a:t>
            </a:r>
            <a:r>
              <a:rPr lang="fi-FI" u="sng" dirty="0" smtClean="0"/>
              <a:t>Vapautuakseen vastuusta </a:t>
            </a:r>
            <a:r>
              <a:rPr lang="fi-FI" dirty="0" smtClean="0"/>
              <a:t>hänen tulee ilmoittaa eriävä mielipiteensä laadittavan asiakirjan liitteeksi, mikäli toimenpide johtaa lainvastaiseen tilanteeseen.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61794817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Lomautus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45993" y="999241"/>
            <a:ext cx="8414830" cy="4783250"/>
          </a:xfrm>
        </p:spPr>
        <p:txBody>
          <a:bodyPr>
            <a:normAutofit fontScale="85000" lnSpcReduction="10000"/>
          </a:bodyPr>
          <a:lstStyle/>
          <a:p>
            <a:r>
              <a:rPr lang="fi-FI" dirty="0"/>
              <a:t>Lomauttaminen tarkoittaa työn vähentämistä</a:t>
            </a:r>
            <a:r>
              <a:rPr lang="fi-FI" dirty="0" smtClean="0"/>
              <a:t>. -&gt; Palkka </a:t>
            </a:r>
            <a:endParaRPr lang="fi-FI" dirty="0"/>
          </a:p>
          <a:p>
            <a:r>
              <a:rPr lang="fi-FI" dirty="0"/>
              <a:t>V</a:t>
            </a:r>
            <a:r>
              <a:rPr lang="fi-FI" dirty="0" smtClean="0"/>
              <a:t>iikonloppua </a:t>
            </a:r>
            <a:r>
              <a:rPr lang="fi-FI" dirty="0"/>
              <a:t>ei voi lomauttaa. </a:t>
            </a:r>
            <a:endParaRPr lang="fi-FI" dirty="0" smtClean="0"/>
          </a:p>
          <a:p>
            <a:r>
              <a:rPr lang="fi-FI" dirty="0" smtClean="0"/>
              <a:t>Kun viranhaltija on lomautettuna, hän on vapautettu kaikista työtehtävistä ja vastuista!</a:t>
            </a:r>
          </a:p>
          <a:p>
            <a:pPr lvl="1"/>
            <a:r>
              <a:rPr lang="fi-FI" dirty="0" smtClean="0"/>
              <a:t>Lomautetun opettajan ei kuulu suunnitella, valmistella eikä tehdä jälkitöitä oppitunteihin, joista hänet lomautetaan.</a:t>
            </a:r>
          </a:p>
          <a:p>
            <a:pPr lvl="1"/>
            <a:r>
              <a:rPr lang="fi-FI" dirty="0" smtClean="0"/>
              <a:t>Opettajan kuuluu hoitaa oman virkansa tehtävät – Ei toisen viran tehtäviä! Suostumus.</a:t>
            </a:r>
          </a:p>
          <a:p>
            <a:pPr lvl="1"/>
            <a:r>
              <a:rPr lang="fi-FI" dirty="0" smtClean="0"/>
              <a:t>Jos määrätään valvomaan toisen opettajan luokkaa lomautuksen takia ilman </a:t>
            </a:r>
            <a:r>
              <a:rPr lang="fi-FI" dirty="0" err="1" smtClean="0"/>
              <a:t>oto</a:t>
            </a:r>
            <a:r>
              <a:rPr lang="fi-FI" dirty="0" smtClean="0"/>
              <a:t>-korvausta, se ei sisällä velvollisuutta opettaa. Ainoastaan valvoa. 	</a:t>
            </a:r>
          </a:p>
          <a:p>
            <a:r>
              <a:rPr lang="fi-FI" dirty="0"/>
              <a:t> </a:t>
            </a:r>
            <a:r>
              <a:rPr lang="fi-FI" dirty="0" smtClean="0"/>
              <a:t>Kaikkia ei voi lomauttaa…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63305609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5993" y="365127"/>
            <a:ext cx="8414830" cy="66239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PLM tulee vahtia, että TA noudattaa lakia ja sopimuksia. </a:t>
            </a:r>
          </a:p>
          <a:p>
            <a:r>
              <a:rPr lang="fi-FI" dirty="0" smtClean="0"/>
              <a:t>On mm. kerättävä koko ajan tietoa seurauksista toiminnassa ja kustannuksissa ja informoitava </a:t>
            </a:r>
          </a:p>
          <a:p>
            <a:r>
              <a:rPr lang="fi-FI" dirty="0"/>
              <a:t>Määräaikaisessa virkasuhteessa oleva voidaan lomauttaa, jos virkasuhde on jatkunut keskeytymättä vähintään 6 kuukautta ennen lomautuksen </a:t>
            </a:r>
            <a:r>
              <a:rPr lang="fi-FI" dirty="0" smtClean="0"/>
              <a:t>alkamista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061094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5993" y="365127"/>
            <a:ext cx="8414830" cy="615261"/>
          </a:xfrm>
        </p:spPr>
        <p:txBody>
          <a:bodyPr/>
          <a:lstStyle/>
          <a:p>
            <a:r>
              <a:rPr lang="fi-FI" dirty="0" smtClean="0"/>
              <a:t>Lomautus ja ansiopäiväraha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45993" y="980388"/>
            <a:ext cx="8414830" cy="4802103"/>
          </a:xfrm>
        </p:spPr>
        <p:txBody>
          <a:bodyPr/>
          <a:lstStyle/>
          <a:p>
            <a:r>
              <a:rPr lang="fi-FI" dirty="0">
                <a:hlinkClick r:id="rId2"/>
              </a:rPr>
              <a:t>http://</a:t>
            </a:r>
            <a:r>
              <a:rPr lang="fi-FI" dirty="0" smtClean="0">
                <a:hlinkClick r:id="rId2"/>
              </a:rPr>
              <a:t>talli.poutapilvi.fi/p4_opetk/ansiopaivaraha/lomautus_ja_ansiopaivaraha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Googleen: </a:t>
            </a:r>
            <a:r>
              <a:rPr lang="fi-FI" b="1" dirty="0" err="1" smtClean="0"/>
              <a:t>opetk</a:t>
            </a:r>
            <a:r>
              <a:rPr lang="fi-FI" dirty="0" smtClean="0"/>
              <a:t> tai </a:t>
            </a:r>
            <a:r>
              <a:rPr lang="fi-FI" b="1" dirty="0" smtClean="0"/>
              <a:t>opettajien työttömyyskassa</a:t>
            </a:r>
          </a:p>
          <a:p>
            <a:endParaRPr lang="fi-FI" b="1" dirty="0"/>
          </a:p>
          <a:p>
            <a:r>
              <a:rPr lang="fi-FI" b="1" dirty="0" smtClean="0"/>
              <a:t>KYSY KAIKKI ANSIOPÄIVÄRAHA ASIAT OPETTAJIEN TYÖTTÖMYYSKASSASTA!! Palvelevat mielellään suoraan asiakkaita.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3450097735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5993" y="365127"/>
            <a:ext cx="8414830" cy="586980"/>
          </a:xfrm>
        </p:spPr>
        <p:txBody>
          <a:bodyPr/>
          <a:lstStyle/>
          <a:p>
            <a:r>
              <a:rPr lang="fi-FI" dirty="0"/>
              <a:t>Lomautus ja ansiopäiväraha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45993" y="1058195"/>
            <a:ext cx="8414830" cy="5097508"/>
          </a:xfrm>
        </p:spPr>
        <p:txBody>
          <a:bodyPr>
            <a:normAutofit fontScale="70000" lnSpcReduction="20000"/>
          </a:bodyPr>
          <a:lstStyle/>
          <a:p>
            <a:r>
              <a:rPr lang="fi-FI" dirty="0"/>
              <a:t>Lomautuksen käytännön toteutus voi olla jokin seuraavista:</a:t>
            </a:r>
          </a:p>
          <a:p>
            <a:pPr marL="0" indent="0">
              <a:buNone/>
            </a:pPr>
            <a:r>
              <a:rPr lang="fi-FI" dirty="0" smtClean="0"/>
              <a:t>1) </a:t>
            </a:r>
            <a:r>
              <a:rPr lang="fi-FI" b="1" dirty="0" smtClean="0"/>
              <a:t>kokoaikainen </a:t>
            </a:r>
            <a:r>
              <a:rPr lang="fi-FI" b="1" dirty="0"/>
              <a:t>lomautus</a:t>
            </a:r>
            <a:r>
              <a:rPr lang="fi-FI" dirty="0"/>
              <a:t>. Tällä tarkoitetaan tilannetta, jossa työnantaja lomauttaa vähintään yhdeksi täydeksi kalenteriviikoksi.</a:t>
            </a:r>
          </a:p>
          <a:p>
            <a:pPr marL="0" indent="0">
              <a:buNone/>
            </a:pPr>
            <a:r>
              <a:rPr lang="fi-FI" dirty="0" smtClean="0"/>
              <a:t>2) </a:t>
            </a:r>
            <a:r>
              <a:rPr lang="fi-FI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viikoittaisen työajan lyhentäminen (lyhennetty työviikko). </a:t>
            </a:r>
            <a:r>
              <a:rPr lang="fi-FI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Tällä tarkoitetaan tilannetta, jossa työnantaja lyhentää kokoaikatyössä olevan työntekijän työaikaa yhdellä tai useammalla kokonaisella työpäivällä viikossa.</a:t>
            </a:r>
          </a:p>
          <a:p>
            <a:pPr marL="0" indent="0">
              <a:buNone/>
            </a:pPr>
            <a:r>
              <a:rPr lang="fi-FI" dirty="0" smtClean="0"/>
              <a:t>3) </a:t>
            </a:r>
            <a:r>
              <a:rPr lang="fi-FI" b="1" dirty="0" smtClean="0"/>
              <a:t>päivittäisen työajan lyhentäminen (lyhennetty työpäivä). </a:t>
            </a:r>
            <a:r>
              <a:rPr lang="fi-FI" dirty="0" smtClean="0"/>
              <a:t>Tällä tarkoitetaan tilannetta, jossa työnantaja lyhentää työntekijän päivittäistä työaikaa yhtenä tai useampana päivänä viikossa.</a:t>
            </a:r>
          </a:p>
          <a:p>
            <a:pPr marL="0" indent="0">
              <a:buNone/>
            </a:pPr>
            <a:endParaRPr lang="fi-FI" b="1" dirty="0" smtClean="0"/>
          </a:p>
          <a:p>
            <a:pPr marL="0" indent="0">
              <a:buNone/>
            </a:pPr>
            <a:r>
              <a:rPr lang="fi-FI" b="1" dirty="0" smtClean="0"/>
              <a:t>Oikeus </a:t>
            </a:r>
            <a:r>
              <a:rPr lang="fi-FI" b="1" dirty="0"/>
              <a:t>ansiopäivärahaan on erilainen kaikissa edellä kuvatuissa tilanteissa</a:t>
            </a:r>
            <a:r>
              <a:rPr lang="fi-FI" b="1" dirty="0" smtClean="0"/>
              <a:t>.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802662847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AJ">
  <a:themeElements>
    <a:clrScheme name="OAJ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2395"/>
      </a:accent1>
      <a:accent2>
        <a:srgbClr val="00A0E0"/>
      </a:accent2>
      <a:accent3>
        <a:srgbClr val="2D90D1"/>
      </a:accent3>
      <a:accent4>
        <a:srgbClr val="BFB4D6"/>
      </a:accent4>
      <a:accent5>
        <a:srgbClr val="7E69AA"/>
      </a:accent5>
      <a:accent6>
        <a:srgbClr val="DAD2E9"/>
      </a:accent6>
      <a:hlink>
        <a:srgbClr val="D578AD"/>
      </a:hlink>
      <a:folHlink>
        <a:srgbClr val="84C54D"/>
      </a:folHlink>
    </a:clrScheme>
    <a:fontScheme name="Office-te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AJ" id="{7FA301C3-62FE-4701-ADC2-187F55CAFC26}" vid="{447D3A52-97F0-4DA6-9374-7D560929DDDC}"/>
    </a:ext>
  </a:extLst>
</a:theme>
</file>

<file path=ppt/theme/theme2.xml><?xml version="1.0" encoding="utf-8"?>
<a:theme xmlns:a="http://schemas.openxmlformats.org/drawingml/2006/main" name="1_OAJ">
  <a:themeElements>
    <a:clrScheme name="OAJ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2395"/>
      </a:accent1>
      <a:accent2>
        <a:srgbClr val="00A0E0"/>
      </a:accent2>
      <a:accent3>
        <a:srgbClr val="2D90D1"/>
      </a:accent3>
      <a:accent4>
        <a:srgbClr val="BFB4D6"/>
      </a:accent4>
      <a:accent5>
        <a:srgbClr val="7E69AA"/>
      </a:accent5>
      <a:accent6>
        <a:srgbClr val="DAD2E9"/>
      </a:accent6>
      <a:hlink>
        <a:srgbClr val="D578AD"/>
      </a:hlink>
      <a:folHlink>
        <a:srgbClr val="84C54D"/>
      </a:folHlink>
    </a:clrScheme>
    <a:fontScheme name="Office-te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AJ" id="{CA9948FD-DE8F-4EEA-A07E-4B7B80CC177D}" vid="{E940947C-39A0-4F7F-9E35-B188D5292D67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3768</TotalTime>
  <Words>832</Words>
  <Application>Microsoft Office PowerPoint</Application>
  <PresentationFormat>Näytössä katseltava diaesitys (4:3)</PresentationFormat>
  <Paragraphs>103</Paragraphs>
  <Slides>15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2</vt:i4>
      </vt:variant>
      <vt:variant>
        <vt:lpstr>Dian otsikot</vt:lpstr>
      </vt:variant>
      <vt:variant>
        <vt:i4>15</vt:i4>
      </vt:variant>
    </vt:vector>
  </HeadingPairs>
  <TitlesOfParts>
    <vt:vector size="17" baseType="lpstr">
      <vt:lpstr>OAJ</vt:lpstr>
      <vt:lpstr>1_OAJ</vt:lpstr>
      <vt:lpstr>Vaikuttaminen lomautuksen jälkeen</vt:lpstr>
      <vt:lpstr>Tilanne kunnat 2016</vt:lpstr>
      <vt:lpstr>Vaikuttaminen lomautuspäätösten jälkeen</vt:lpstr>
      <vt:lpstr>Vaikuttaminen lomautuspäätösten jälkeen</vt:lpstr>
      <vt:lpstr>Lomautetun velvollisuudet ja vastuu</vt:lpstr>
      <vt:lpstr>Lomautus</vt:lpstr>
      <vt:lpstr>PowerPoint-esitys</vt:lpstr>
      <vt:lpstr>Lomautus ja ansiopäiväraha</vt:lpstr>
      <vt:lpstr>Lomautus ja ansiopäiväraha</vt:lpstr>
      <vt:lpstr>lyhennetty työviikko</vt:lpstr>
      <vt:lpstr>Omavastuuaika  (Ei Karenssi !!)</vt:lpstr>
      <vt:lpstr>Kokemuksia lomautuksista</vt:lpstr>
      <vt:lpstr>Kokemuksia lomautuksista</vt:lpstr>
      <vt:lpstr>Kokemuksia lomautuksista</vt:lpstr>
      <vt:lpstr>Lomautus on arvovalinta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Koulun johtajien</dc:title>
  <dc:creator>Väisänen Mika</dc:creator>
  <cp:lastModifiedBy>Ilkka Blomqvist</cp:lastModifiedBy>
  <cp:revision>146</cp:revision>
  <dcterms:created xsi:type="dcterms:W3CDTF">2015-04-29T07:17:42Z</dcterms:created>
  <dcterms:modified xsi:type="dcterms:W3CDTF">2016-04-26T14:18:41Z</dcterms:modified>
</cp:coreProperties>
</file>