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4"/>
  </p:notesMasterIdLst>
  <p:handoutMasterIdLst>
    <p:handoutMasterId r:id="rId15"/>
  </p:handoutMasterIdLst>
  <p:sldIdLst>
    <p:sldId id="274" r:id="rId2"/>
    <p:sldId id="321" r:id="rId3"/>
    <p:sldId id="330" r:id="rId4"/>
    <p:sldId id="337" r:id="rId5"/>
    <p:sldId id="331" r:id="rId6"/>
    <p:sldId id="332" r:id="rId7"/>
    <p:sldId id="338" r:id="rId8"/>
    <p:sldId id="333" r:id="rId9"/>
    <p:sldId id="334" r:id="rId10"/>
    <p:sldId id="335" r:id="rId11"/>
    <p:sldId id="336" r:id="rId12"/>
    <p:sldId id="322" r:id="rId13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7FCF"/>
    <a:srgbClr val="204C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8" autoAdjust="0"/>
    <p:restoredTop sz="94660"/>
  </p:normalViewPr>
  <p:slideViewPr>
    <p:cSldViewPr>
      <p:cViewPr varScale="1">
        <p:scale>
          <a:sx n="116" d="100"/>
          <a:sy n="116" d="100"/>
        </p:scale>
        <p:origin x="13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2907B57C-B3C5-0D42-92F9-2AD15F246FCE}" type="datetime1">
              <a:rPr lang="fi-FI"/>
              <a:pPr>
                <a:defRPr/>
              </a:pPr>
              <a:t>21.1.2016</a:t>
            </a:fld>
            <a:endParaRPr lang="fi-FI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7666984-E5F8-FC4C-B729-5852E2B7742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05839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85BF281F-A7FD-D242-8673-2EFF13440C66}" type="datetime1">
              <a:rPr lang="en-US"/>
              <a:pPr>
                <a:defRPr/>
              </a:pPr>
              <a:t>1/21/2016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BFCD6C65-9C19-3B43-AEB5-466B4D763A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4219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Johannes\Desktop\e-oppi_esitys_tausta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65850"/>
            <a:ext cx="9144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:\Users\Elukka\Documents\eOppi\eOppi_logo_e.png"/>
          <p:cNvPicPr>
            <a:picLocks noChangeAspect="1" noChangeArrowheads="1"/>
          </p:cNvPicPr>
          <p:nvPr userDrawn="1"/>
        </p:nvPicPr>
        <p:blipFill>
          <a:blip r:embed="rId3">
            <a:lum bright="74000" contrast="-82000"/>
          </a:blip>
          <a:srcRect/>
          <a:stretch>
            <a:fillRect/>
          </a:stretch>
        </p:blipFill>
        <p:spPr bwMode="auto">
          <a:xfrm>
            <a:off x="34925" y="2879725"/>
            <a:ext cx="324167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iruutu 7"/>
          <p:cNvSpPr txBox="1"/>
          <p:nvPr userDrawn="1"/>
        </p:nvSpPr>
        <p:spPr>
          <a:xfrm>
            <a:off x="9525" y="6327775"/>
            <a:ext cx="91440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i-FI" sz="1800" b="1" dirty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Sähköisen oppimisen edelläkävijä | www.e-oppi.fi</a:t>
            </a:r>
          </a:p>
        </p:txBody>
      </p:sp>
      <p:pic>
        <p:nvPicPr>
          <p:cNvPr id="7" name="Picture 2" descr="C:\Users\Elukka\Documents\eOppi\eOppi_logo008.png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707188" y="168275"/>
            <a:ext cx="2328862" cy="117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526927"/>
            <a:ext cx="7772400" cy="1470025"/>
          </a:xfrm>
        </p:spPr>
        <p:txBody>
          <a:bodyPr/>
          <a:lstStyle>
            <a:lvl1pPr>
              <a:defRPr b="1">
                <a:solidFill>
                  <a:srgbClr val="3D7FCF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3419872" y="3476600"/>
            <a:ext cx="4824536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B69CA-02C5-3840-B3C5-61B8A4323692}" type="datetime1">
              <a:rPr lang="fi-FI"/>
              <a:pPr>
                <a:defRPr/>
              </a:pPr>
              <a:t>21.1.2016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6C9DA-F8A5-574E-AB14-67855BC4D6B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45316-4F1E-E947-8B98-7C96D08C5D49}" type="datetime1">
              <a:rPr lang="fi-FI"/>
              <a:pPr>
                <a:defRPr/>
              </a:pPr>
              <a:t>21.1.2016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0BAD9-E2B1-564F-8F59-9FCE8398FEE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Johannes\Desktop\e-oppi_esitys_tausta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65850"/>
            <a:ext cx="9144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C:\Users\Johannes\e-Oppi\Videot\iPad-mainos\logo_HR_tp_2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91450" y="260350"/>
            <a:ext cx="11017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 b="1">
                <a:solidFill>
                  <a:srgbClr val="3D7FCF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000"/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06E9CFE-9CCA-A541-B359-FA746A8B8055}" type="datetime1">
              <a:rPr lang="fi-FI"/>
              <a:pPr>
                <a:defRPr/>
              </a:pPr>
              <a:t>21.1.2016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i-FI"/>
              <a:t>Sähköiset oppimateriaalit: miksi?</a:t>
            </a:r>
            <a:endParaRPr lang="fi-FI" dirty="0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E873A20-F291-5D4B-81E4-E366925906A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Johannes\Desktop\e-oppi_esitys_tausta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65850"/>
            <a:ext cx="9144000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 descr="C:\Users\Johannes\e-Oppi\Videot\iPad-mainos\logo_HR_tp_2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016250" y="1706563"/>
            <a:ext cx="3140075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tsikko 1"/>
          <p:cNvSpPr txBox="1">
            <a:spLocks/>
          </p:cNvSpPr>
          <p:nvPr userDrawn="1"/>
        </p:nvSpPr>
        <p:spPr>
          <a:xfrm>
            <a:off x="465138" y="4270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3D7FC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i-FI" dirty="0" smtClean="0"/>
              <a:t>Sähköä oppimiseen!</a:t>
            </a:r>
            <a:endParaRPr lang="fi-FI" dirty="0"/>
          </a:p>
        </p:txBody>
      </p:sp>
      <p:sp>
        <p:nvSpPr>
          <p:cNvPr id="5" name="Otsikko 1"/>
          <p:cNvSpPr txBox="1">
            <a:spLocks/>
          </p:cNvSpPr>
          <p:nvPr userDrawn="1"/>
        </p:nvSpPr>
        <p:spPr>
          <a:xfrm>
            <a:off x="468313" y="5022850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rgbClr val="3D7FC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fi-FI" sz="3400" dirty="0" smtClean="0"/>
              <a:t>www.oppi.fi</a:t>
            </a:r>
            <a:endParaRPr lang="fi-FI" sz="34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739BC-DD5E-7C45-B92F-77EB57242E36}" type="datetime1">
              <a:rPr lang="fi-FI"/>
              <a:pPr>
                <a:defRPr/>
              </a:pPr>
              <a:t>21.1.2016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8902A-F3F9-2347-9802-8BD78F795ED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1D046-6C53-E848-A3C6-06037DB65CF8}" type="datetime1">
              <a:rPr lang="fi-FI"/>
              <a:pPr>
                <a:defRPr/>
              </a:pPr>
              <a:t>21.1.2016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9E756-BF1B-9D40-8167-5FD044E51D0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3743D-9494-434F-AAC4-F305E385B545}" type="datetime1">
              <a:rPr lang="fi-FI"/>
              <a:pPr>
                <a:defRPr/>
              </a:pPr>
              <a:t>21.1.2016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B1D50-D6C8-A348-BE51-04D94B824AA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48A77-AD0D-4247-9BB2-CE50EA5BA48E}" type="datetime1">
              <a:rPr lang="fi-FI"/>
              <a:pPr>
                <a:defRPr/>
              </a:pPr>
              <a:t>21.1.2016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33932-D9B0-7041-AB63-6E3ABFFD681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24FEA-93AC-2149-875D-1E8B79774B76}" type="datetime1">
              <a:rPr lang="fi-FI"/>
              <a:pPr>
                <a:defRPr/>
              </a:pPr>
              <a:t>21.1.2016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F9CAE-37DA-5F47-9663-73ADF14724D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B6FF9-197D-0644-B5D5-393A0FE7D2DF}" type="datetime1">
              <a:rPr lang="fi-FI"/>
              <a:pPr>
                <a:defRPr/>
              </a:pPr>
              <a:t>21.1.2016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172A3-A13B-F54B-8222-F10AB140355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78000">
              <a:schemeClr val="bg1"/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perustyyl. napsautt.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FD752F62-7816-B241-AE1B-668BF63DFAD6}" type="datetime1">
              <a:rPr lang="fi-FI"/>
              <a:pPr>
                <a:defRPr/>
              </a:pPr>
              <a:t>21.1.2016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fi-FI"/>
              <a:t>Sähköiset oppimateriaalit: miksi?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1522062-C04E-5546-89E9-AA88AD77E73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696" r:id="rId4"/>
    <p:sldLayoutId id="2147483695" r:id="rId5"/>
    <p:sldLayoutId id="2147483694" r:id="rId6"/>
    <p:sldLayoutId id="2147483693" r:id="rId7"/>
    <p:sldLayoutId id="2147483692" r:id="rId8"/>
    <p:sldLayoutId id="2147483691" r:id="rId9"/>
    <p:sldLayoutId id="2147483690" r:id="rId10"/>
    <p:sldLayoutId id="214748368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-1" charset="0"/>
        <a:buChar char="•"/>
        <a:defRPr sz="3200" kern="120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-1" charset="0"/>
        <a:buChar char="–"/>
        <a:defRPr sz="28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-1" charset="0"/>
        <a:buChar char="–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-1" charset="0"/>
        <a:buChar char="»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hape 275"/>
          <p:cNvSpPr>
            <a:spLocks noGrp="1"/>
          </p:cNvSpPr>
          <p:nvPr>
            <p:ph type="ctrTitle"/>
          </p:nvPr>
        </p:nvSpPr>
        <p:spPr>
          <a:xfrm>
            <a:off x="468313" y="1566863"/>
            <a:ext cx="8229600" cy="854075"/>
          </a:xfrm>
        </p:spPr>
        <p:txBody>
          <a:bodyPr lIns="91425" tIns="91425" rIns="91425" bIns="91425" anchor="b">
            <a:spAutoFit/>
          </a:bodyPr>
          <a:lstStyle/>
          <a:p>
            <a:pPr eaLnBrk="1" hangingPunct="1"/>
            <a:r>
              <a:rPr lang="fi-FI"/>
              <a:t>Värähtelijä saa aikaan äänen</a:t>
            </a:r>
          </a:p>
        </p:txBody>
      </p:sp>
      <p:sp>
        <p:nvSpPr>
          <p:cNvPr id="30723" name="Rectangle 4"/>
          <p:cNvSpPr>
            <a:spLocks noGrp="1"/>
          </p:cNvSpPr>
          <p:nvPr>
            <p:ph type="subTitle" idx="1"/>
          </p:nvPr>
        </p:nvSpPr>
        <p:spPr>
          <a:xfrm>
            <a:off x="3203575" y="3213100"/>
            <a:ext cx="5329238" cy="175260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fi-FI" sz="2200">
                <a:solidFill>
                  <a:srgbClr val="898989"/>
                </a:solidFill>
              </a:rPr>
              <a:t>Tavoitteet ja sisältö</a:t>
            </a:r>
          </a:p>
          <a:p>
            <a:pPr eaLnBrk="1" hangingPunct="1"/>
            <a:r>
              <a:rPr lang="fi-FI" sz="2200">
                <a:solidFill>
                  <a:srgbClr val="898989"/>
                </a:solidFill>
              </a:rPr>
              <a:t>- äänen synty</a:t>
            </a:r>
          </a:p>
          <a:p>
            <a:pPr eaLnBrk="1" hangingPunct="1"/>
            <a:r>
              <a:rPr lang="fi-FI" sz="2200">
                <a:solidFill>
                  <a:srgbClr val="898989"/>
                </a:solidFill>
              </a:rPr>
              <a:t>- taajuuden ja energian merkitys äänen syntymisessä</a:t>
            </a:r>
          </a:p>
          <a:p>
            <a:pPr eaLnBrk="1" hangingPunct="1"/>
            <a:r>
              <a:rPr lang="fi-FI" sz="2200">
                <a:solidFill>
                  <a:srgbClr val="898989"/>
                </a:solidFill>
              </a:rPr>
              <a:t>- kaikuluotauksen periaate ja sovellukset</a:t>
            </a:r>
          </a:p>
          <a:p>
            <a:pPr eaLnBrk="1" hangingPunct="1"/>
            <a:r>
              <a:rPr lang="fi-FI" sz="2200">
                <a:solidFill>
                  <a:srgbClr val="898989"/>
                </a:solidFill>
              </a:rPr>
              <a:t>- resonanssi-ilmiö ja kuuleminen</a:t>
            </a:r>
          </a:p>
          <a:p>
            <a:pPr eaLnBrk="1" hangingPunct="1"/>
            <a:r>
              <a:rPr lang="fi-FI" sz="2200">
                <a:solidFill>
                  <a:srgbClr val="898989"/>
                </a:solidFill>
              </a:rPr>
              <a:t>- äänen voimakkuus ja sen yksikkö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Laskuesimerkki 2</a:t>
            </a:r>
            <a:endParaRPr lang="fi-FI" dirty="0"/>
          </a:p>
        </p:txBody>
      </p:sp>
      <p:sp>
        <p:nvSpPr>
          <p:cNvPr id="16387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fi-FI" sz="2800" dirty="0" smtClean="0"/>
              <a:t>Ultraääntä hyödynnetään esimerkiksi kalastuksessa. Kalastusaluksen lähettämä kaikuluotaussignaali heijastuu takaisin kalaparvesta 0,85 sekunnin kuluttua. Kuinka syvällä kalaparvi on?</a:t>
            </a:r>
          </a:p>
          <a:p>
            <a:pPr marL="0" indent="0">
              <a:lnSpc>
                <a:spcPct val="80000"/>
              </a:lnSpc>
            </a:pPr>
            <a:endParaRPr lang="fi-FI" sz="28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fi-FI" sz="2800" dirty="0" smtClean="0"/>
              <a:t>Ratkaisu: Kootaan tehtävän tiedot.</a:t>
            </a:r>
          </a:p>
          <a:p>
            <a:pPr marL="0" indent="0">
              <a:lnSpc>
                <a:spcPct val="80000"/>
              </a:lnSpc>
            </a:pPr>
            <a:endParaRPr lang="fi-FI" sz="28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fi-FI" sz="2800" dirty="0" smtClean="0"/>
              <a:t>aika = 0,85 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i-FI" sz="2800" dirty="0" smtClean="0"/>
              <a:t>nopeus = 1500 m/s (äänen nopeus vedessä, poimittu kappaleesta)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i-FI" sz="2800" dirty="0" smtClean="0"/>
              <a:t>matka = ?</a:t>
            </a:r>
          </a:p>
          <a:p>
            <a:endParaRPr lang="fi-FI" sz="2800" dirty="0"/>
          </a:p>
        </p:txBody>
      </p:sp>
      <p:sp>
        <p:nvSpPr>
          <p:cNvPr id="16388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05974A5-AC67-3943-8336-A8EC63D876EC}" type="datetime1">
              <a:rPr lang="fi-FI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21.1.2016</a:t>
            </a:fld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89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90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2AE7E8-0933-5D48-B859-0E1A6398A8B3}" type="slidenum">
              <a:rPr lang="fi-FI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10</a:t>
            </a:fld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6387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800" dirty="0" smtClean="0"/>
              <a:t>matka = nopeus ∙ aika = 1500 m/s ∙ 0,85 s = 1275 m ≈ 1300 m</a:t>
            </a:r>
          </a:p>
          <a:p>
            <a:pPr marL="0" indent="0"/>
            <a:endParaRPr lang="fi-FI" sz="2800" dirty="0" smtClean="0"/>
          </a:p>
          <a:p>
            <a:pPr marL="0" indent="0">
              <a:buNone/>
            </a:pPr>
            <a:r>
              <a:rPr lang="fi-FI" sz="2800" b="1" dirty="0" smtClean="0"/>
              <a:t>Vastaus: </a:t>
            </a:r>
            <a:r>
              <a:rPr lang="fi-FI" sz="2800" dirty="0" smtClean="0"/>
              <a:t>Kalaparvi on noin 1300 metrin syvyydessä.</a:t>
            </a:r>
          </a:p>
          <a:p>
            <a:endParaRPr lang="fi-FI" sz="2800" dirty="0"/>
          </a:p>
        </p:txBody>
      </p:sp>
      <p:sp>
        <p:nvSpPr>
          <p:cNvPr id="16388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05974A5-AC67-3943-8336-A8EC63D876EC}" type="datetime1">
              <a:rPr lang="fi-FI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21.1.2016</a:t>
            </a:fld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89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90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2AE7E8-0933-5D48-B859-0E1A6398A8B3}" type="slidenum">
              <a:rPr lang="fi-FI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11</a:t>
            </a:fld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an numeron paikkamerkki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</p:spPr>
        <p:txBody>
          <a:bodyPr/>
          <a:lstStyle/>
          <a:p>
            <a:pPr>
              <a:defRPr/>
            </a:pPr>
            <a:fld id="{8A671B72-FF1A-3D40-939D-9A09E09CC637}" type="slidenum">
              <a:rPr lang="fi-FI" smtClean="0"/>
              <a:pPr>
                <a:defRPr/>
              </a:pPr>
              <a:t>12</a:t>
            </a:fld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Ääni</a:t>
            </a:r>
            <a:endParaRPr lang="fi-FI" dirty="0"/>
          </a:p>
        </p:txBody>
      </p:sp>
      <p:sp>
        <p:nvSpPr>
          <p:cNvPr id="16387" name="Sisällön paikkamerkk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fi-FI" sz="2800" dirty="0"/>
              <a:t>Ääni on pitkittäistä aaltoliikettä</a:t>
            </a:r>
          </a:p>
          <a:p>
            <a:r>
              <a:rPr lang="fi-FI" sz="2800" dirty="0" smtClean="0"/>
              <a:t>Ääneen tarvitaan</a:t>
            </a:r>
            <a:r>
              <a:rPr lang="fi-FI" sz="2800" dirty="0"/>
              <a:t>:</a:t>
            </a:r>
          </a:p>
          <a:p>
            <a:pPr lvl="1"/>
            <a:r>
              <a:rPr lang="fi-FI" sz="2400" dirty="0" smtClean="0"/>
              <a:t>Värähtelijä</a:t>
            </a:r>
          </a:p>
          <a:p>
            <a:pPr lvl="2"/>
            <a:r>
              <a:rPr lang="fi-FI" sz="2000" dirty="0" smtClean="0"/>
              <a:t>Kitaran kieli, äänihuulet</a:t>
            </a:r>
            <a:endParaRPr lang="fi-FI" sz="2000" dirty="0"/>
          </a:p>
          <a:p>
            <a:pPr lvl="1"/>
            <a:r>
              <a:rPr lang="fi-FI" sz="2400" dirty="0" smtClean="0"/>
              <a:t>Väliaine</a:t>
            </a:r>
          </a:p>
          <a:p>
            <a:pPr lvl="2"/>
            <a:r>
              <a:rPr lang="fi-FI" sz="2000" dirty="0" smtClean="0"/>
              <a:t>Ilma, helium, vesi</a:t>
            </a:r>
          </a:p>
          <a:p>
            <a:pPr lvl="2"/>
            <a:r>
              <a:rPr lang="fi-FI" sz="2000" dirty="0" smtClean="0"/>
              <a:t>Ääni ei kulje tyhjiössä</a:t>
            </a:r>
            <a:endParaRPr lang="fi-FI" sz="2000" dirty="0"/>
          </a:p>
          <a:p>
            <a:pPr lvl="1"/>
            <a:r>
              <a:rPr lang="fi-FI" sz="2400" dirty="0" smtClean="0"/>
              <a:t>Vastaanotin</a:t>
            </a:r>
          </a:p>
          <a:p>
            <a:pPr lvl="2"/>
            <a:r>
              <a:rPr lang="fi-FI" sz="2000" dirty="0" smtClean="0"/>
              <a:t>Korva, </a:t>
            </a:r>
            <a:r>
              <a:rPr lang="fi-FI" sz="2000" dirty="0" smtClean="0"/>
              <a:t>antenni</a:t>
            </a:r>
          </a:p>
          <a:p>
            <a:pPr lvl="2"/>
            <a:r>
              <a:rPr lang="fi-FI" sz="2000" dirty="0" smtClean="0"/>
              <a:t>Perustuu </a:t>
            </a:r>
            <a:r>
              <a:rPr lang="fi-FI" sz="2000" dirty="0" smtClean="0"/>
              <a:t>resonanssiin</a:t>
            </a:r>
            <a:endParaRPr lang="fi-FI" sz="2000" dirty="0"/>
          </a:p>
        </p:txBody>
      </p:sp>
      <p:sp>
        <p:nvSpPr>
          <p:cNvPr id="16388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05974A5-AC67-3943-8336-A8EC63D876EC}" type="datetime1">
              <a:rPr lang="fi-FI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21.1.2016</a:t>
            </a:fld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89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90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2AE7E8-0933-5D48-B859-0E1A6398A8B3}" type="slidenum">
              <a:rPr lang="fi-FI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2</a:t>
            </a:fld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Resonanssi</a:t>
            </a:r>
            <a:endParaRPr lang="fi-FI" dirty="0"/>
          </a:p>
        </p:txBody>
      </p:sp>
      <p:sp>
        <p:nvSpPr>
          <p:cNvPr id="16387" name="Sisällön paikkamerkki 2"/>
          <p:cNvSpPr>
            <a:spLocks noGrp="1"/>
          </p:cNvSpPr>
          <p:nvPr>
            <p:ph idx="1"/>
          </p:nvPr>
        </p:nvSpPr>
        <p:spPr>
          <a:xfrm>
            <a:off x="107504" y="678280"/>
            <a:ext cx="8599891" cy="5433467"/>
          </a:xfrm>
        </p:spPr>
        <p:txBody>
          <a:bodyPr/>
          <a:lstStyle/>
          <a:p>
            <a:r>
              <a:rPr lang="fi-FI" u="sng" dirty="0" smtClean="0"/>
              <a:t>Resonanssi</a:t>
            </a:r>
            <a:r>
              <a:rPr lang="fi-FI" dirty="0" smtClean="0"/>
              <a:t> on ilmiö, jossa kaksi samanlaista värähtelijää saa toisensa </a:t>
            </a:r>
            <a:r>
              <a:rPr lang="fi-FI" dirty="0" smtClean="0"/>
              <a:t>värähtelemään</a:t>
            </a:r>
            <a:endParaRPr lang="fi-FI" dirty="0" smtClean="0"/>
          </a:p>
          <a:p>
            <a:pPr lvl="1"/>
            <a:r>
              <a:rPr lang="fi-FI" dirty="0" smtClean="0"/>
              <a:t>Syötetään kappaleelle energiaa kappaleen ominaistaajuudella</a:t>
            </a:r>
          </a:p>
          <a:p>
            <a:pPr lvl="2"/>
            <a:r>
              <a:rPr lang="fi-FI" dirty="0" smtClean="0"/>
              <a:t>Ihmisen </a:t>
            </a:r>
            <a:r>
              <a:rPr lang="fi-FI" dirty="0" smtClean="0"/>
              <a:t>kuuleminen perustuu </a:t>
            </a:r>
            <a:r>
              <a:rPr lang="fi-FI" dirty="0" smtClean="0"/>
              <a:t>resonanssiin</a:t>
            </a:r>
          </a:p>
          <a:p>
            <a:pPr lvl="2"/>
            <a:r>
              <a:rPr lang="fi-FI" dirty="0" smtClean="0"/>
              <a:t>Mikroaaltouuni</a:t>
            </a:r>
            <a:endParaRPr lang="fi-FI" dirty="0" smtClean="0"/>
          </a:p>
          <a:p>
            <a:endParaRPr lang="fi-FI" sz="2800" dirty="0"/>
          </a:p>
        </p:txBody>
      </p:sp>
      <p:sp>
        <p:nvSpPr>
          <p:cNvPr id="16388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05974A5-AC67-3943-8336-A8EC63D876EC}" type="datetime1">
              <a:rPr lang="fi-FI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21.1.2016</a:t>
            </a:fld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89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90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2AE7E8-0933-5D48-B859-0E1A6398A8B3}" type="slidenum">
              <a:rPr lang="fi-FI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3</a:t>
            </a:fld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Kuulotaajuus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fi-FI" sz="2400" dirty="0"/>
              <a:t>Korkealla äänellä on suuri taajuus</a:t>
            </a:r>
          </a:p>
          <a:p>
            <a:r>
              <a:rPr lang="fi-FI" sz="2400" dirty="0"/>
              <a:t>Matalalla äänellä on pieni taajuus</a:t>
            </a:r>
          </a:p>
          <a:p>
            <a:r>
              <a:rPr lang="fi-FI" sz="2400" dirty="0"/>
              <a:t>Ihmisen kuuloalue on 20 – 20 000 </a:t>
            </a:r>
            <a:r>
              <a:rPr lang="fi-FI" sz="2400" dirty="0" smtClean="0"/>
              <a:t>Hz</a:t>
            </a:r>
          </a:p>
          <a:p>
            <a:pPr lvl="1"/>
            <a:r>
              <a:rPr lang="fi-FI" sz="2000" dirty="0" smtClean="0"/>
              <a:t>Vanhemmiten varsinkin kyky kuulla korkeita ääniä heikkenee</a:t>
            </a:r>
            <a:endParaRPr lang="fi-FI" sz="2000" dirty="0"/>
          </a:p>
          <a:p>
            <a:r>
              <a:rPr lang="fi-FI" sz="2400" dirty="0"/>
              <a:t>Ultraääni on ääntä, jonka taajuus on yli 20 000 </a:t>
            </a:r>
            <a:r>
              <a:rPr lang="fi-FI" sz="2400" dirty="0" smtClean="0"/>
              <a:t>Hz</a:t>
            </a:r>
          </a:p>
          <a:p>
            <a:pPr lvl="1"/>
            <a:r>
              <a:rPr lang="fi-FI" sz="2000" dirty="0" smtClean="0"/>
              <a:t>Lepakot hyödyntävät suunnistaessaan</a:t>
            </a:r>
          </a:p>
          <a:p>
            <a:pPr lvl="1"/>
            <a:r>
              <a:rPr lang="fi-FI" sz="2000" dirty="0" smtClean="0"/>
              <a:t>Kaikuluotaus, halkeamien etsintä, Ultraäänitutkimus</a:t>
            </a:r>
          </a:p>
          <a:p>
            <a:pPr lvl="2"/>
            <a:r>
              <a:rPr lang="fi-FI" sz="1600" dirty="0" smtClean="0"/>
              <a:t>Perustuvat heijastumiseen</a:t>
            </a:r>
            <a:endParaRPr lang="fi-FI" sz="1600" dirty="0"/>
          </a:p>
          <a:p>
            <a:r>
              <a:rPr lang="fi-FI" sz="2400" dirty="0"/>
              <a:t>Infraääni on ääntä, jonka taajuus on alle 20 </a:t>
            </a:r>
            <a:r>
              <a:rPr lang="fi-FI" sz="2400" dirty="0" smtClean="0"/>
              <a:t>Hz</a:t>
            </a:r>
          </a:p>
          <a:p>
            <a:pPr lvl="1"/>
            <a:r>
              <a:rPr lang="fi-FI" sz="2000" dirty="0"/>
              <a:t>Useat eläimet kuten </a:t>
            </a:r>
            <a:r>
              <a:rPr lang="fi-FI" sz="2000" dirty="0" smtClean="0"/>
              <a:t>valaat, norsut jne. käyttävät keskinäisessä viestinnässään</a:t>
            </a:r>
          </a:p>
          <a:p>
            <a:pPr lvl="1"/>
            <a:r>
              <a:rPr lang="fi-FI" sz="2000" dirty="0" smtClean="0"/>
              <a:t>Myös esim. tuulivoimalat tuottavat infraääniä, saattavat olla terveydelle haitallisia</a:t>
            </a:r>
            <a:endParaRPr lang="fi-FI" sz="2000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6E9CFE-9CCA-A541-B359-FA746A8B8055}" type="datetime1">
              <a:rPr lang="fi-FI" smtClean="0"/>
              <a:pPr>
                <a:defRPr/>
              </a:pPr>
              <a:t>21.1.2016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Sähköiset oppimateriaalit: miksi?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73A20-F291-5D4B-81E4-E366925906A3}" type="slidenum">
              <a:rPr lang="fi-FI" smtClean="0"/>
              <a:pPr>
                <a:defRPr/>
              </a:pPr>
              <a:t>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0822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Äänen voimakkuus</a:t>
            </a:r>
            <a:endParaRPr lang="fi-FI" dirty="0"/>
          </a:p>
        </p:txBody>
      </p:sp>
      <p:sp>
        <p:nvSpPr>
          <p:cNvPr id="16387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800" dirty="0" smtClean="0"/>
              <a:t>Äänen voimakkuuden yksikkö on desibeli, 1 </a:t>
            </a:r>
            <a:r>
              <a:rPr lang="fi-FI" sz="2800" dirty="0" smtClean="0"/>
              <a:t>dB</a:t>
            </a:r>
          </a:p>
          <a:p>
            <a:endParaRPr lang="fi-FI" sz="2800" dirty="0"/>
          </a:p>
          <a:p>
            <a:endParaRPr lang="fi-FI" sz="2800" dirty="0" smtClean="0"/>
          </a:p>
          <a:p>
            <a:endParaRPr lang="fi-FI" sz="2800" dirty="0"/>
          </a:p>
          <a:p>
            <a:endParaRPr lang="fi-FI" sz="2800" dirty="0" smtClean="0"/>
          </a:p>
          <a:p>
            <a:endParaRPr lang="fi-FI" sz="2800" dirty="0" smtClean="0"/>
          </a:p>
          <a:p>
            <a:r>
              <a:rPr lang="fi-FI" sz="2800" dirty="0" smtClean="0"/>
              <a:t>Yksi kaiutin 80 dB, kymmenen kaiutinta n. 90 dB</a:t>
            </a:r>
            <a:endParaRPr lang="fi-FI" sz="2800" dirty="0" smtClean="0"/>
          </a:p>
          <a:p>
            <a:r>
              <a:rPr lang="fi-FI" sz="2800" dirty="0" smtClean="0"/>
              <a:t>Liiallista ja haitallista ääntä kutsutaan meluksi</a:t>
            </a:r>
            <a:endParaRPr lang="fi-FI" sz="2800" dirty="0" smtClean="0"/>
          </a:p>
          <a:p>
            <a:endParaRPr lang="fi-FI" sz="2800" dirty="0"/>
          </a:p>
          <a:p>
            <a:endParaRPr lang="fi-FI" sz="2800" dirty="0" smtClean="0"/>
          </a:p>
          <a:p>
            <a:endParaRPr lang="fi-FI" sz="2800" dirty="0"/>
          </a:p>
          <a:p>
            <a:endParaRPr lang="fi-FI" sz="2800" dirty="0"/>
          </a:p>
        </p:txBody>
      </p:sp>
      <p:sp>
        <p:nvSpPr>
          <p:cNvPr id="16388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05974A5-AC67-3943-8336-A8EC63D876EC}" type="datetime1">
              <a:rPr lang="fi-FI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21.1.2016</a:t>
            </a:fld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89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90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2AE7E8-0933-5D48-B859-0E1A6398A8B3}" type="slidenum">
              <a:rPr lang="fi-FI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5</a:t>
            </a:fld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pic>
        <p:nvPicPr>
          <p:cNvPr id="7" name="Picture 5" descr="o_523zz6A7jv1vcsyFDRzZzB5QVdoFGCPgonzoF9DOJm0r8CiKtqQRSRQvDuHWj-SSPzrGFjlAnQI4iCGPpxSU1MAR56kZe7UOxOWRXafxjI5llcAxvKtnm0t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3381" y="2276872"/>
            <a:ext cx="3431920" cy="1965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Ultraääni</a:t>
            </a:r>
            <a:endParaRPr lang="fi-FI" dirty="0"/>
          </a:p>
        </p:txBody>
      </p:sp>
      <p:sp>
        <p:nvSpPr>
          <p:cNvPr id="16387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800" dirty="0" smtClean="0"/>
              <a:t>käytetään hyödyksi esimerkiksi sikiötutkimuksessa ja kaikuluotauksessa</a:t>
            </a:r>
          </a:p>
          <a:p>
            <a:endParaRPr lang="fi-FI" sz="2800" dirty="0"/>
          </a:p>
        </p:txBody>
      </p:sp>
      <p:sp>
        <p:nvSpPr>
          <p:cNvPr id="16388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05974A5-AC67-3943-8336-A8EC63D876EC}" type="datetime1">
              <a:rPr lang="fi-FI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21.1.2016</a:t>
            </a:fld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89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90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2AE7E8-0933-5D48-B859-0E1A6398A8B3}" type="slidenum">
              <a:rPr lang="fi-FI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6</a:t>
            </a:fld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2852738"/>
            <a:ext cx="3671888" cy="316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Äänen nopeus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Äänen nopeus riippuu väliaineesta</a:t>
            </a:r>
          </a:p>
          <a:p>
            <a:r>
              <a:rPr lang="fi-FI" dirty="0" smtClean="0"/>
              <a:t>Mitä tiheämpi väliaine, sitä nopeammin ääniaalto etenee</a:t>
            </a:r>
          </a:p>
          <a:p>
            <a:pPr lvl="1"/>
            <a:r>
              <a:rPr lang="fi-FI" dirty="0" smtClean="0"/>
              <a:t>Ilma 340 m/s </a:t>
            </a:r>
          </a:p>
          <a:p>
            <a:pPr lvl="2"/>
            <a:r>
              <a:rPr lang="fi-FI" dirty="0" smtClean="0"/>
              <a:t>Riippuu myös lämpötilasta, miksi?</a:t>
            </a:r>
          </a:p>
          <a:p>
            <a:pPr lvl="1"/>
            <a:r>
              <a:rPr lang="fi-FI" dirty="0" smtClean="0"/>
              <a:t>Vesi 1500 m/s</a:t>
            </a:r>
          </a:p>
          <a:p>
            <a:pPr lvl="1"/>
            <a:r>
              <a:rPr lang="fi-FI" dirty="0" smtClean="0"/>
              <a:t>Rauta 5100 m/s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6E9CFE-9CCA-A541-B359-FA746A8B8055}" type="datetime1">
              <a:rPr lang="fi-FI" smtClean="0"/>
              <a:pPr>
                <a:defRPr/>
              </a:pPr>
              <a:t>21.1.2016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Sähköiset oppimateriaalit: miksi?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73A20-F291-5D4B-81E4-E366925906A3}" type="slidenum">
              <a:rPr lang="fi-FI" smtClean="0"/>
              <a:pPr>
                <a:defRPr/>
              </a:pPr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0711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Laskuesimerkki 1</a:t>
            </a:r>
            <a:endParaRPr lang="fi-FI" dirty="0"/>
          </a:p>
        </p:txBody>
      </p:sp>
      <p:sp>
        <p:nvSpPr>
          <p:cNvPr id="16387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fi-FI" sz="2800" dirty="0" smtClean="0"/>
              <a:t>Huhuilet metsään ja kaiku vastaa huutoosi. Kuulet kallionseinästä heijastuneen äänen 1,5 sekunnin kuluttua huudosta. Laske, kuinka kaukana kallionseinä on sinusta.</a:t>
            </a:r>
          </a:p>
          <a:p>
            <a:pPr marL="0" indent="0">
              <a:lnSpc>
                <a:spcPct val="80000"/>
              </a:lnSpc>
            </a:pPr>
            <a:endParaRPr lang="fi-FI" sz="28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fi-FI" sz="2800" dirty="0" smtClean="0"/>
              <a:t>Ratkaisu: Kootaan tehtävän tiedot.</a:t>
            </a:r>
          </a:p>
          <a:p>
            <a:pPr marL="0" indent="0">
              <a:lnSpc>
                <a:spcPct val="80000"/>
              </a:lnSpc>
            </a:pPr>
            <a:endParaRPr lang="fi-FI" sz="28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fi-FI" sz="2800" dirty="0" smtClean="0"/>
              <a:t>nopeus = 340 m/s (äänen nopeus ilmassa, poimittu kappaleesta)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i-FI" sz="2800" dirty="0" smtClean="0"/>
              <a:t>aika = 1,5 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i-FI" sz="2800" dirty="0" smtClean="0"/>
              <a:t>matka = ?</a:t>
            </a:r>
          </a:p>
          <a:p>
            <a:pPr marL="0" indent="0">
              <a:lnSpc>
                <a:spcPct val="80000"/>
              </a:lnSpc>
            </a:pPr>
            <a:endParaRPr lang="fi-FI" sz="2800" dirty="0" smtClean="0"/>
          </a:p>
          <a:p>
            <a:endParaRPr lang="fi-FI" sz="2800" dirty="0"/>
          </a:p>
        </p:txBody>
      </p:sp>
      <p:sp>
        <p:nvSpPr>
          <p:cNvPr id="16388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05974A5-AC67-3943-8336-A8EC63D876EC}" type="datetime1">
              <a:rPr lang="fi-FI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21.1.2016</a:t>
            </a:fld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89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90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2AE7E8-0933-5D48-B859-0E1A6398A8B3}" type="slidenum">
              <a:rPr lang="fi-FI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8</a:t>
            </a:fld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16387" name="Sisällön paikkamerkki 2"/>
          <p:cNvSpPr>
            <a:spLocks noGrp="1"/>
          </p:cNvSpPr>
          <p:nvPr>
            <p:ph idx="1"/>
          </p:nvPr>
        </p:nvSpPr>
        <p:spPr>
          <a:xfrm>
            <a:off x="539552" y="16240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fi-FI" sz="2800" dirty="0" smtClean="0"/>
              <a:t>matka = nopeus · aika = 340 m/s 1,5 s = 510 m</a:t>
            </a:r>
          </a:p>
          <a:p>
            <a:pPr>
              <a:buNone/>
            </a:pPr>
            <a:r>
              <a:rPr lang="fi-FI" sz="2800" dirty="0" smtClean="0"/>
              <a:t>	Tämä on äänen kulkema matka, joten kallion etäisyys on puolet siitä.</a:t>
            </a:r>
          </a:p>
          <a:p>
            <a:endParaRPr lang="fi-FI" sz="2800" dirty="0" smtClean="0"/>
          </a:p>
          <a:p>
            <a:pPr>
              <a:buNone/>
            </a:pPr>
            <a:r>
              <a:rPr lang="fi-FI" sz="2800" dirty="0" smtClean="0"/>
              <a:t>510m : 2 = 255 m ≈ 260 m.</a:t>
            </a:r>
          </a:p>
          <a:p>
            <a:endParaRPr lang="fi-FI" sz="2800" dirty="0" smtClean="0"/>
          </a:p>
          <a:p>
            <a:pPr>
              <a:buNone/>
            </a:pPr>
            <a:r>
              <a:rPr lang="fi-FI" sz="2800" b="1" dirty="0" smtClean="0"/>
              <a:t>Vastaus:</a:t>
            </a:r>
            <a:r>
              <a:rPr lang="fi-FI" sz="2800" dirty="0" smtClean="0"/>
              <a:t> Etäisyys kallioon on noin 260 metriä.</a:t>
            </a:r>
          </a:p>
          <a:p>
            <a:endParaRPr lang="fi-FI" sz="2800" dirty="0"/>
          </a:p>
        </p:txBody>
      </p:sp>
      <p:sp>
        <p:nvSpPr>
          <p:cNvPr id="16388" name="Päivämäärän paikkamerkki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05974A5-AC67-3943-8336-A8EC63D876EC}" type="datetime1">
              <a:rPr lang="fi-FI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21.1.2016</a:t>
            </a:fld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89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6390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D2AE7E8-0933-5D48-B859-0E1A6398A8B3}" type="slidenum">
              <a:rPr lang="fi-FI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/>
              <a:t>9</a:t>
            </a:fld>
            <a:endParaRPr lang="fi-FI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10163</TotalTime>
  <Words>375</Words>
  <Application>Microsoft Office PowerPoint</Application>
  <PresentationFormat>Näytössä katseltava diaesitys (4:3)</PresentationFormat>
  <Paragraphs>103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6" baseType="lpstr">
      <vt:lpstr>ＭＳ Ｐゴシック</vt:lpstr>
      <vt:lpstr>Arial</vt:lpstr>
      <vt:lpstr>Calibri</vt:lpstr>
      <vt:lpstr>Mukautettu suunnittelumalli</vt:lpstr>
      <vt:lpstr>Värähtelijä saa aikaan äänen</vt:lpstr>
      <vt:lpstr>Ääni</vt:lpstr>
      <vt:lpstr>Resonanssi</vt:lpstr>
      <vt:lpstr>Kuulotaajuus</vt:lpstr>
      <vt:lpstr>Äänen voimakkuus</vt:lpstr>
      <vt:lpstr>Ultraääni</vt:lpstr>
      <vt:lpstr>Äänen nopeus</vt:lpstr>
      <vt:lpstr>Laskuesimerkki 1</vt:lpstr>
      <vt:lpstr>PowerPoint-esitys</vt:lpstr>
      <vt:lpstr>Laskuesimerkki 2</vt:lpstr>
      <vt:lpstr>PowerPoint-esitys</vt:lpstr>
      <vt:lpstr>PowerPoint-esitys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Elukka</dc:creator>
  <cp:lastModifiedBy>Kimmo Lehtinen</cp:lastModifiedBy>
  <cp:revision>87</cp:revision>
  <dcterms:created xsi:type="dcterms:W3CDTF">2013-07-31T06:39:03Z</dcterms:created>
  <dcterms:modified xsi:type="dcterms:W3CDTF">2016-01-21T10:52:55Z</dcterms:modified>
</cp:coreProperties>
</file>