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handoutMasterIdLst>
    <p:handoutMasterId r:id="rId12"/>
  </p:handoutMasterIdLst>
  <p:sldIdLst>
    <p:sldId id="274" r:id="rId2"/>
    <p:sldId id="321" r:id="rId3"/>
    <p:sldId id="323" r:id="rId4"/>
    <p:sldId id="324" r:id="rId5"/>
    <p:sldId id="326" r:id="rId6"/>
    <p:sldId id="327" r:id="rId7"/>
    <p:sldId id="325" r:id="rId8"/>
    <p:sldId id="328" r:id="rId9"/>
    <p:sldId id="322" r:id="rId10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DDDDDD"/>
    <a:srgbClr val="3D7FCF"/>
    <a:srgbClr val="204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8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ACFB2F7-FA90-2B4C-A4AC-1BA2051827D8}" type="datetime1">
              <a:rPr lang="fi-FI"/>
              <a:pPr>
                <a:defRPr/>
              </a:pPr>
              <a:t>11.1.2016</a:t>
            </a:fld>
            <a:endParaRPr lang="fi-FI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E65FE53-44A9-2748-B469-2044864EFA5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7426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3E6067C-BC87-5F4A-B5C5-6CED654974EE}" type="datetime1">
              <a:rPr lang="en-US"/>
              <a:pPr>
                <a:defRPr/>
              </a:pPr>
              <a:t>1/11/2016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AE3669C-44E0-F143-91BE-5CF633ED1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34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Elukka\Documents\eOppi\eOppi_logo_e.png"/>
          <p:cNvPicPr>
            <a:picLocks noChangeAspect="1" noChangeArrowheads="1"/>
          </p:cNvPicPr>
          <p:nvPr userDrawn="1"/>
        </p:nvPicPr>
        <p:blipFill>
          <a:blip r:embed="rId3">
            <a:lum bright="74000" contrast="-82000"/>
          </a:blip>
          <a:srcRect/>
          <a:stretch>
            <a:fillRect/>
          </a:stretch>
        </p:blipFill>
        <p:spPr bwMode="auto">
          <a:xfrm>
            <a:off x="34925" y="2879725"/>
            <a:ext cx="32416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iruutu 7"/>
          <p:cNvSpPr txBox="1"/>
          <p:nvPr userDrawn="1"/>
        </p:nvSpPr>
        <p:spPr>
          <a:xfrm>
            <a:off x="9525" y="6327775"/>
            <a:ext cx="91440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1800" b="1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Sähköisen oppimisen edelläkävijä | www.e-oppi.fi</a:t>
            </a:r>
          </a:p>
        </p:txBody>
      </p:sp>
      <p:pic>
        <p:nvPicPr>
          <p:cNvPr id="7" name="Picture 2" descr="C:\Users\Elukka\Documents\eOppi\eOppi_logo008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07188" y="168275"/>
            <a:ext cx="2328862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470025"/>
          </a:xfrm>
        </p:spPr>
        <p:txBody>
          <a:bodyPr/>
          <a:lstStyle>
            <a:lvl1pPr>
              <a:defRPr b="1">
                <a:solidFill>
                  <a:srgbClr val="3D7FC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419872" y="3476600"/>
            <a:ext cx="4824536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5C606-61B7-4141-9DE8-CA23C9E3E720}" type="datetime1">
              <a:rPr lang="fi-FI"/>
              <a:pPr>
                <a:defRPr/>
              </a:pPr>
              <a:t>11.1.2016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96AE2-F87C-5F43-9A08-0B693EA509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3BEC5-AEF8-B64E-BEDC-F99820208ABC}" type="datetime1">
              <a:rPr lang="fi-FI"/>
              <a:pPr>
                <a:defRPr/>
              </a:pPr>
              <a:t>11.1.2016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6A867-5723-3E4F-8413-9820512B6D3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C:\Users\Johannes\e-Oppi\Videot\iPad-mainos\logo_HR_tp_2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91450" y="260350"/>
            <a:ext cx="11017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>
                <a:solidFill>
                  <a:srgbClr val="3D7FC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/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088FDC5-B27D-154B-A5CF-8D9C051A0D1C}" type="datetime1">
              <a:rPr lang="fi-FI"/>
              <a:pPr>
                <a:defRPr/>
              </a:pPr>
              <a:t>11.1.2016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Sähköiset oppimateriaalit: miksi?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C2FFB5D-AA04-C24E-904C-7A7E7D08E25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Johannes\e-Oppi\Videot\iPad-mainos\logo_HR_tp_2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016250" y="1706563"/>
            <a:ext cx="314007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tsikko 1"/>
          <p:cNvSpPr txBox="1">
            <a:spLocks/>
          </p:cNvSpPr>
          <p:nvPr userDrawn="1"/>
        </p:nvSpPr>
        <p:spPr>
          <a:xfrm>
            <a:off x="465138" y="4270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3D7FC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i-FI" dirty="0" smtClean="0"/>
              <a:t>Sähköä oppimiseen!</a:t>
            </a:r>
            <a:endParaRPr lang="fi-FI" dirty="0"/>
          </a:p>
        </p:txBody>
      </p:sp>
      <p:sp>
        <p:nvSpPr>
          <p:cNvPr id="5" name="Otsikko 1"/>
          <p:cNvSpPr txBox="1">
            <a:spLocks/>
          </p:cNvSpPr>
          <p:nvPr userDrawn="1"/>
        </p:nvSpPr>
        <p:spPr>
          <a:xfrm>
            <a:off x="468313" y="502285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3D7FC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i-FI" sz="3400" dirty="0" smtClean="0"/>
              <a:t>www.oppi.fi</a:t>
            </a:r>
            <a:endParaRPr lang="fi-FI" sz="34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8552D-5521-8C4F-9D7A-40D5D6522BFF}" type="datetime1">
              <a:rPr lang="fi-FI"/>
              <a:pPr>
                <a:defRPr/>
              </a:pPr>
              <a:t>11.1.2016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50FB3-2D3E-F44C-8B6F-86CD0B2692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FB18-C7FD-4047-BACB-4FE4D29D9493}" type="datetime1">
              <a:rPr lang="fi-FI"/>
              <a:pPr>
                <a:defRPr/>
              </a:pPr>
              <a:t>11.1.2016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FBF94-4E3C-834C-9874-730AF2D53F3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620AF-6108-2344-9360-43040DA905FB}" type="datetime1">
              <a:rPr lang="fi-FI"/>
              <a:pPr>
                <a:defRPr/>
              </a:pPr>
              <a:t>11.1.2016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586BE-2BBA-0E43-A9F5-D27347B4FFB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5933B-9E33-5641-BFB2-709C7F2A9E1C}" type="datetime1">
              <a:rPr lang="fi-FI"/>
              <a:pPr>
                <a:defRPr/>
              </a:pPr>
              <a:t>11.1.2016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48298-54B4-FD4E-9C78-DD640ABF72D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30AD5-A96F-1445-96CC-788D32F9EE56}" type="datetime1">
              <a:rPr lang="fi-FI"/>
              <a:pPr>
                <a:defRPr/>
              </a:pPr>
              <a:t>11.1.2016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E5610-FDAA-9C45-A724-E2BDF6263E4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E45FA-77E8-054D-AF95-7FC0802A9F07}" type="datetime1">
              <a:rPr lang="fi-FI"/>
              <a:pPr>
                <a:defRPr/>
              </a:pPr>
              <a:t>11.1.2016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F69FA-08B9-314C-92ED-88CBA8833B9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78000">
              <a:schemeClr val="bg1"/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63E582A-48B8-164C-B0E1-E2309583C56D}" type="datetime1">
              <a:rPr lang="fi-FI"/>
              <a:pPr>
                <a:defRPr/>
              </a:pPr>
              <a:t>11.1.2016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F8DE043-E199-9848-9855-D0FFD9B51C2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4" charset="-128"/>
          <a:cs typeface="ＭＳ Ｐゴシック" pitchFamily="-8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pitchFamily="-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pitchFamily="-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pitchFamily="-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84" charset="-128"/>
          <a:cs typeface="ＭＳ Ｐゴシック" pitchFamily="-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84" charset="0"/>
        <a:buChar char="•"/>
        <a:defRPr sz="3200" kern="1200">
          <a:solidFill>
            <a:schemeClr val="tx1"/>
          </a:solidFill>
          <a:latin typeface="+mn-lt"/>
          <a:ea typeface="ＭＳ Ｐゴシック" pitchFamily="-84" charset="-128"/>
          <a:cs typeface="ＭＳ Ｐゴシック" pitchFamily="-8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84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84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84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84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275"/>
          <p:cNvSpPr>
            <a:spLocks noGrp="1"/>
          </p:cNvSpPr>
          <p:nvPr>
            <p:ph type="ctrTitle"/>
          </p:nvPr>
        </p:nvSpPr>
        <p:spPr>
          <a:xfrm>
            <a:off x="468313" y="1184275"/>
            <a:ext cx="8229600" cy="1524000"/>
          </a:xfrm>
        </p:spPr>
        <p:txBody>
          <a:bodyPr lIns="91425" tIns="91425" rIns="91425" bIns="91425" anchor="b">
            <a:spAutoFit/>
          </a:bodyPr>
          <a:lstStyle/>
          <a:p>
            <a:pPr eaLnBrk="1" hangingPunct="1"/>
            <a:r>
              <a:rPr lang="fi-FI"/>
              <a:t>Värähdysliike on säännöllistä liikettä</a:t>
            </a:r>
          </a:p>
        </p:txBody>
      </p:sp>
      <p:sp>
        <p:nvSpPr>
          <p:cNvPr id="15363" name="Rectangle 4"/>
          <p:cNvSpPr>
            <a:spLocks noGrp="1"/>
          </p:cNvSpPr>
          <p:nvPr>
            <p:ph type="subTitle" idx="1"/>
          </p:nvPr>
        </p:nvSpPr>
        <p:spPr>
          <a:xfrm>
            <a:off x="3203575" y="3476625"/>
            <a:ext cx="5329238" cy="1752600"/>
          </a:xfrm>
        </p:spPr>
        <p:txBody>
          <a:bodyPr>
            <a:normAutofit fontScale="92500" lnSpcReduction="20000"/>
          </a:bodyPr>
          <a:lstStyle/>
          <a:p>
            <a:r>
              <a:rPr lang="fi-FI" sz="2400">
                <a:solidFill>
                  <a:srgbClr val="898989"/>
                </a:solidFill>
              </a:rPr>
              <a:t>Tavoitteet ja sisältö</a:t>
            </a:r>
          </a:p>
          <a:p>
            <a:r>
              <a:rPr lang="fi-FI" sz="2400">
                <a:solidFill>
                  <a:srgbClr val="898989"/>
                </a:solidFill>
              </a:rPr>
              <a:t>- värähdys- ja aaltoliike</a:t>
            </a:r>
          </a:p>
          <a:p>
            <a:pPr>
              <a:buFontTx/>
              <a:buChar char="-"/>
            </a:pPr>
            <a:r>
              <a:rPr lang="fi-FI" sz="2400">
                <a:solidFill>
                  <a:srgbClr val="898989"/>
                </a:solidFill>
              </a:rPr>
              <a:t> aaltoliikkeen lajit</a:t>
            </a:r>
          </a:p>
          <a:p>
            <a:pPr>
              <a:buFontTx/>
              <a:buChar char="-"/>
            </a:pPr>
            <a:r>
              <a:rPr lang="fi-FI" sz="2400">
                <a:solidFill>
                  <a:srgbClr val="898989"/>
                </a:solidFill>
              </a:rPr>
              <a:t> värähdysaika ja taajuus ja niihin liittyvä laskut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Aaltoliike ja värähdysliike</a:t>
            </a:r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/>
              <a:t>Värähdysliike on säännöllistä edestakaista </a:t>
            </a:r>
            <a:r>
              <a:rPr lang="fi-FI" sz="2800" dirty="0" smtClean="0"/>
              <a:t>liikettä</a:t>
            </a:r>
          </a:p>
          <a:p>
            <a:pPr lvl="1"/>
            <a:r>
              <a:rPr lang="fi-FI" sz="2600" dirty="0" smtClean="0"/>
              <a:t>Esim. sydämen lyönti, maapallon liike auringon ympäri, kitaran kielen värähtely</a:t>
            </a:r>
            <a:endParaRPr lang="fi-FI" sz="2600" dirty="0" smtClean="0"/>
          </a:p>
          <a:p>
            <a:r>
              <a:rPr lang="fi-FI" sz="2800" dirty="0" smtClean="0"/>
              <a:t>Värähdysaika </a:t>
            </a:r>
            <a:r>
              <a:rPr lang="fi-FI" sz="2800" dirty="0"/>
              <a:t>on yhteen värähdykseen kulunut aika</a:t>
            </a:r>
          </a:p>
          <a:p>
            <a:pPr lvl="1"/>
            <a:r>
              <a:rPr lang="fi-FI" sz="2400" dirty="0"/>
              <a:t>Yksikkö sekunti, 1 s</a:t>
            </a:r>
          </a:p>
          <a:p>
            <a:pPr lvl="1"/>
            <a:r>
              <a:rPr lang="fi-FI" sz="2400" dirty="0"/>
              <a:t>Lasketaan jakamalla värähdyksiin kulunut aika värähdysten lukumäärällä</a:t>
            </a:r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E70051-AB64-724B-8F48-933B93672F34}" type="datetime1">
              <a:rPr lang="fi-FI">
                <a:latin typeface="Arial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11.1.2016</a:t>
            </a:fld>
            <a:endParaRPr lang="fi-FI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06097E-9C43-7249-8C44-D141CF6C0BC3}" type="slidenum">
              <a:rPr lang="fi-FI">
                <a:latin typeface="Arial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2</a:t>
            </a:fld>
            <a:endParaRPr lang="fi-FI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sz="2800" dirty="0"/>
              <a:t>Taajuus kuvaa, kuinka monta värähdystä tapahtuu yhdessä sekunnissa</a:t>
            </a:r>
          </a:p>
          <a:p>
            <a:pPr lvl="1">
              <a:lnSpc>
                <a:spcPct val="90000"/>
              </a:lnSpc>
            </a:pPr>
            <a:r>
              <a:rPr lang="fi-FI" sz="2400" dirty="0"/>
              <a:t>Yksikkö hertsi, 1 Hz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Lasketaan jakamalla värähdysten lukumäärä värähdyksiin kuluneella </a:t>
            </a:r>
            <a:r>
              <a:rPr lang="fi-FI" sz="2800" dirty="0" smtClean="0"/>
              <a:t>ajalla</a:t>
            </a:r>
          </a:p>
          <a:p>
            <a:pPr>
              <a:lnSpc>
                <a:spcPct val="90000"/>
              </a:lnSpc>
            </a:pPr>
            <a:r>
              <a:rPr lang="fi-FI" sz="2800" dirty="0" smtClean="0"/>
              <a:t>Värähtelijä </a:t>
            </a:r>
            <a:r>
              <a:rPr lang="fi-FI" sz="2800" dirty="0"/>
              <a:t>synnyttää </a:t>
            </a:r>
            <a:r>
              <a:rPr lang="fi-FI" sz="2800" dirty="0" smtClean="0"/>
              <a:t>aaltoliikkeen</a:t>
            </a:r>
          </a:p>
          <a:p>
            <a:pPr>
              <a:lnSpc>
                <a:spcPct val="90000"/>
              </a:lnSpc>
            </a:pPr>
            <a:r>
              <a:rPr lang="fi-FI" sz="2800" dirty="0" smtClean="0"/>
              <a:t>Aaltoliike </a:t>
            </a:r>
            <a:r>
              <a:rPr lang="fi-FI" sz="2800" dirty="0"/>
              <a:t>voi olla</a:t>
            </a:r>
          </a:p>
          <a:p>
            <a:pPr lvl="1">
              <a:lnSpc>
                <a:spcPct val="90000"/>
              </a:lnSpc>
            </a:pPr>
            <a:r>
              <a:rPr lang="fi-FI" sz="2400" dirty="0"/>
              <a:t>Poikittaista: värähtely tapahtuu poikittain aallon etenemissuuntaan </a:t>
            </a:r>
            <a:r>
              <a:rPr lang="fi-FI" sz="2400" dirty="0" smtClean="0"/>
              <a:t>nähden</a:t>
            </a:r>
          </a:p>
          <a:p>
            <a:pPr lvl="2">
              <a:lnSpc>
                <a:spcPct val="90000"/>
              </a:lnSpc>
            </a:pPr>
            <a:r>
              <a:rPr lang="fi-FI" sz="2000" dirty="0" smtClean="0"/>
              <a:t>Esim. meren aallot, valo</a:t>
            </a:r>
            <a:endParaRPr lang="fi-FI" sz="2000" dirty="0"/>
          </a:p>
          <a:p>
            <a:pPr lvl="1">
              <a:lnSpc>
                <a:spcPct val="90000"/>
              </a:lnSpc>
            </a:pPr>
            <a:r>
              <a:rPr lang="fi-FI" sz="2400" dirty="0"/>
              <a:t>Pitkittäistä: värähtely tapahtuu aallon </a:t>
            </a:r>
            <a:r>
              <a:rPr lang="fi-FI" sz="2400" dirty="0" smtClean="0"/>
              <a:t>etenemissuunnassa</a:t>
            </a:r>
          </a:p>
          <a:p>
            <a:pPr lvl="2">
              <a:lnSpc>
                <a:spcPct val="90000"/>
              </a:lnSpc>
            </a:pPr>
            <a:r>
              <a:rPr lang="fi-FI" sz="2000" dirty="0" smtClean="0"/>
              <a:t>Esim. ääni</a:t>
            </a:r>
            <a:endParaRPr lang="fi-FI" sz="2000" dirty="0"/>
          </a:p>
          <a:p>
            <a:pPr>
              <a:lnSpc>
                <a:spcPct val="90000"/>
              </a:lnSpc>
            </a:pPr>
            <a:endParaRPr lang="fi-FI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-100013"/>
            <a:ext cx="4546600" cy="1143001"/>
          </a:xfrm>
        </p:spPr>
        <p:txBody>
          <a:bodyPr/>
          <a:lstStyle/>
          <a:p>
            <a:pPr algn="l"/>
            <a:r>
              <a:rPr lang="fi-FI" sz="3200"/>
              <a:t>Poikittainen aaltoliike:</a:t>
            </a:r>
          </a:p>
        </p:txBody>
      </p:sp>
      <p:pic>
        <p:nvPicPr>
          <p:cNvPr id="18435" name="Picture 4" descr="HztZ1NZfVDwgLjBFUwfyHQRQKRQRVtbGGZEFsL5GCiujmmEhAOULs8Phdho1EBM8LkoWw08_DTgVUrhPaHxyeaHZb1-9svz0qoLlZkMLM_JEhffWw5nssm-1l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692150"/>
            <a:ext cx="720090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5" descr="OTY6YAnvieS3mmC8v5qRDqQNl5Gva_O2PJ_Np3ataDvwNdLkgv-vTO_UnjcKbOa6zXyUv2S7lwAsETVY36ep7DvBJb_Q9dAUaNaE-euhMRQW6I0Wwkd4evVv7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494088"/>
            <a:ext cx="7704137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468313" y="28622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eaLnBrk="0" hangingPunct="0"/>
            <a:r>
              <a:rPr lang="fi-FI" sz="3200">
                <a:latin typeface="Calibri" pitchFamily="-84" charset="0"/>
              </a:rPr>
              <a:t>Pitkittäinen aaltoliike: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i-FI"/>
              <a:t>Laskuesimerkki 1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pitchFamily="-84" charset="0"/>
              <a:buNone/>
            </a:pPr>
            <a:r>
              <a:rPr lang="fi-FI" sz="2400" dirty="0"/>
              <a:t>	Erään hyönteislajin siipien lyöntitaajuus on lennossa 300 Hz. Kuinka monta kertaa hyönteisen siivet lyövät</a:t>
            </a:r>
          </a:p>
          <a:p>
            <a:pPr>
              <a:lnSpc>
                <a:spcPct val="90000"/>
              </a:lnSpc>
            </a:pPr>
            <a:endParaRPr lang="fi-FI" sz="2400" dirty="0"/>
          </a:p>
          <a:p>
            <a:pPr>
              <a:lnSpc>
                <a:spcPct val="90000"/>
              </a:lnSpc>
              <a:buFont typeface="Arial" pitchFamily="-84" charset="0"/>
              <a:buNone/>
            </a:pPr>
            <a:r>
              <a:rPr lang="fi-FI" sz="2400" dirty="0"/>
              <a:t>a) 1 sekunnin aikana?</a:t>
            </a:r>
          </a:p>
          <a:p>
            <a:pPr>
              <a:lnSpc>
                <a:spcPct val="90000"/>
              </a:lnSpc>
              <a:buFont typeface="Arial" pitchFamily="-84" charset="0"/>
              <a:buNone/>
            </a:pPr>
            <a:r>
              <a:rPr lang="fi-FI" sz="2400" dirty="0"/>
              <a:t>b) 1 minuutin aikana?</a:t>
            </a:r>
          </a:p>
          <a:p>
            <a:pPr>
              <a:lnSpc>
                <a:spcPct val="90000"/>
              </a:lnSpc>
            </a:pPr>
            <a:endParaRPr lang="fi-FI" sz="2400" dirty="0"/>
          </a:p>
          <a:p>
            <a:pPr>
              <a:lnSpc>
                <a:spcPct val="90000"/>
              </a:lnSpc>
              <a:buFont typeface="Arial" pitchFamily="-84" charset="0"/>
              <a:buNone/>
            </a:pPr>
            <a:r>
              <a:rPr lang="fi-FI" sz="2400" dirty="0"/>
              <a:t>Ratkaisu: Kootaan ensin tehtävän tiedot:</a:t>
            </a:r>
          </a:p>
          <a:p>
            <a:pPr>
              <a:lnSpc>
                <a:spcPct val="90000"/>
              </a:lnSpc>
            </a:pPr>
            <a:endParaRPr lang="fi-FI" sz="2400" dirty="0"/>
          </a:p>
          <a:p>
            <a:pPr>
              <a:lnSpc>
                <a:spcPct val="90000"/>
              </a:lnSpc>
              <a:buFont typeface="Arial" pitchFamily="-84" charset="0"/>
              <a:buNone/>
            </a:pPr>
            <a:r>
              <a:rPr lang="fi-FI" sz="2400" dirty="0"/>
              <a:t>taajuus =  300 Hz</a:t>
            </a:r>
          </a:p>
          <a:p>
            <a:pPr>
              <a:lnSpc>
                <a:spcPct val="90000"/>
              </a:lnSpc>
              <a:buFont typeface="Arial" pitchFamily="-84" charset="0"/>
              <a:buNone/>
            </a:pPr>
            <a:r>
              <a:rPr lang="fi-FI" sz="2400" dirty="0"/>
              <a:t>a) aika = 1 s</a:t>
            </a:r>
          </a:p>
          <a:p>
            <a:pPr>
              <a:lnSpc>
                <a:spcPct val="90000"/>
              </a:lnSpc>
              <a:buFont typeface="Arial" pitchFamily="-84" charset="0"/>
              <a:buNone/>
            </a:pPr>
            <a:r>
              <a:rPr lang="fi-FI" sz="2400" dirty="0"/>
              <a:t>b) aika = 1 min = 60 s</a:t>
            </a:r>
          </a:p>
          <a:p>
            <a:pPr>
              <a:lnSpc>
                <a:spcPct val="90000"/>
              </a:lnSpc>
            </a:pPr>
            <a:endParaRPr 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pitchFamily="-84" charset="0"/>
              <a:buNone/>
            </a:pPr>
            <a:r>
              <a:rPr lang="fi-FI" sz="2800" dirty="0"/>
              <a:t>a) Koska taajuus kuvaa värähdysliikkeiden määrän yhdessä sekunnissa, on vastaus 300 kertaa sekunnissa.</a:t>
            </a:r>
            <a:endParaRPr lang="fi-FI" sz="2800" b="1" dirty="0"/>
          </a:p>
          <a:p>
            <a:pPr>
              <a:lnSpc>
                <a:spcPct val="90000"/>
              </a:lnSpc>
              <a:buFont typeface="Arial" pitchFamily="-84" charset="0"/>
              <a:buNone/>
            </a:pPr>
            <a:endParaRPr lang="fi-FI" sz="2800" b="1" dirty="0"/>
          </a:p>
          <a:p>
            <a:pPr>
              <a:lnSpc>
                <a:spcPct val="90000"/>
              </a:lnSpc>
              <a:buFont typeface="Arial" pitchFamily="-84" charset="0"/>
              <a:buNone/>
            </a:pPr>
            <a:r>
              <a:rPr lang="fi-FI" sz="2800" b="1" dirty="0"/>
              <a:t>Vastaus:</a:t>
            </a:r>
            <a:r>
              <a:rPr lang="fi-FI" sz="2800" dirty="0"/>
              <a:t> Siivet lyövät 300 kertaa sekunnissa.</a:t>
            </a:r>
          </a:p>
          <a:p>
            <a:pPr>
              <a:lnSpc>
                <a:spcPct val="90000"/>
              </a:lnSpc>
              <a:buFont typeface="Arial" pitchFamily="-84" charset="0"/>
              <a:buNone/>
            </a:pPr>
            <a:endParaRPr lang="fi-FI" sz="2800" dirty="0"/>
          </a:p>
          <a:p>
            <a:pPr>
              <a:lnSpc>
                <a:spcPct val="90000"/>
              </a:lnSpc>
              <a:buFont typeface="Arial" pitchFamily="-84" charset="0"/>
              <a:buNone/>
            </a:pPr>
            <a:r>
              <a:rPr lang="fi-FI" sz="2800" dirty="0"/>
              <a:t>b) Koska minuutissa on 60 sekuntia, yhden minuutin aikana siivet lyövät 60·300=18 000kertaa.</a:t>
            </a:r>
          </a:p>
          <a:p>
            <a:pPr>
              <a:lnSpc>
                <a:spcPct val="90000"/>
              </a:lnSpc>
              <a:buFont typeface="Arial" pitchFamily="-84" charset="0"/>
              <a:buNone/>
            </a:pPr>
            <a:endParaRPr lang="fi-FI" sz="2800" b="1" dirty="0"/>
          </a:p>
          <a:p>
            <a:pPr>
              <a:lnSpc>
                <a:spcPct val="90000"/>
              </a:lnSpc>
              <a:buFont typeface="Arial" pitchFamily="-84" charset="0"/>
              <a:buNone/>
            </a:pPr>
            <a:r>
              <a:rPr lang="fi-FI" sz="2800" b="1" dirty="0"/>
              <a:t>Vastaus:</a:t>
            </a:r>
            <a:r>
              <a:rPr lang="fi-FI" sz="2800" dirty="0"/>
              <a:t> Siivet lyövät 18 000 kertaa minuutissa.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i-FI"/>
              <a:t>Laskuesimerkki 2</a:t>
            </a:r>
          </a:p>
        </p:txBody>
      </p:sp>
      <p:sp>
        <p:nvSpPr>
          <p:cNvPr id="21508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147050" cy="4525963"/>
          </a:xfrm>
        </p:spPr>
        <p:txBody>
          <a:bodyPr/>
          <a:lstStyle/>
          <a:p>
            <a:r>
              <a:rPr lang="fi-FI" sz="2800" dirty="0"/>
              <a:t>Fysiikan tunnilla tehdyssä jousitutkimuksessa jousi värähteli 10 kertaa 6,0 sekunnin aikana. Laske jousen värähdysaika ja taajuus.</a:t>
            </a:r>
          </a:p>
          <a:p>
            <a:endParaRPr lang="fi-FI" sz="2800" dirty="0"/>
          </a:p>
          <a:p>
            <a:r>
              <a:rPr lang="fi-FI" sz="2800" dirty="0"/>
              <a:t>Ratkaisu:</a:t>
            </a:r>
          </a:p>
          <a:p>
            <a:r>
              <a:rPr lang="fi-FI" sz="2800" dirty="0"/>
              <a:t>aika = 6,0 s</a:t>
            </a:r>
          </a:p>
          <a:p>
            <a:r>
              <a:rPr lang="fi-FI" sz="2800" dirty="0"/>
              <a:t>lukumäärä = 10 </a:t>
            </a:r>
          </a:p>
          <a:p>
            <a:r>
              <a:rPr lang="fi-FI" sz="2800" dirty="0"/>
              <a:t>värähdysaika = ?</a:t>
            </a:r>
          </a:p>
          <a:p>
            <a:r>
              <a:rPr lang="fi-FI" sz="2800" dirty="0"/>
              <a:t>taajuus = ?</a:t>
            </a:r>
          </a:p>
          <a:p>
            <a:endParaRPr lang="fi-FI" sz="2800" dirty="0"/>
          </a:p>
        </p:txBody>
      </p:sp>
      <p:graphicFrame>
        <p:nvGraphicFramePr>
          <p:cNvPr id="21506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356100" y="4508500"/>
          <a:ext cx="36004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Kaava" r:id="rId3" imgW="1790640" imgH="393480" progId="Equation.3">
                  <p:embed/>
                </p:oleObj>
              </mc:Choice>
              <mc:Fallback>
                <p:oleObj name="Kaava" r:id="rId3" imgW="17906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4508500"/>
                        <a:ext cx="3600450" cy="79216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2532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endParaRPr lang="fi-FI" sz="2800" dirty="0"/>
          </a:p>
          <a:p>
            <a:endParaRPr lang="fi-FI" sz="2800" dirty="0"/>
          </a:p>
          <a:p>
            <a:endParaRPr lang="fi-FI" sz="2800" dirty="0"/>
          </a:p>
          <a:p>
            <a:r>
              <a:rPr lang="fi-FI" sz="2800" dirty="0"/>
              <a:t>Vastaus: Värähdysaika on 0,60 sekuntia ja taajuus on 1,7 hertsiä</a:t>
            </a:r>
          </a:p>
          <a:p>
            <a:endParaRPr lang="fi-FI" sz="2800" dirty="0"/>
          </a:p>
        </p:txBody>
      </p:sp>
      <p:graphicFrame>
        <p:nvGraphicFramePr>
          <p:cNvPr id="22530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547813" y="1773238"/>
          <a:ext cx="496887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Kaava" r:id="rId3" imgW="2197080" imgH="419040" progId="Equation.3">
                  <p:embed/>
                </p:oleObj>
              </mc:Choice>
              <mc:Fallback>
                <p:oleObj name="Kaava" r:id="rId3" imgW="21970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773238"/>
                        <a:ext cx="4968875" cy="94773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n numeron paikkamerkki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B465299C-B1BC-6E4D-9CF5-5857A8109C30}" type="slidenum">
              <a:rPr lang="fi-FI" smtClean="0"/>
              <a:pPr>
                <a:defRPr/>
              </a:pPr>
              <a:t>9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9588</TotalTime>
  <Words>217</Words>
  <Application>Microsoft Office PowerPoint</Application>
  <PresentationFormat>Näytössä katseltava diaesitys (4:3)</PresentationFormat>
  <Paragraphs>55</Paragraphs>
  <Slides>9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Mukautettu suunnittelumalli</vt:lpstr>
      <vt:lpstr>Kaava</vt:lpstr>
      <vt:lpstr>Värähdysliike on säännöllistä liikettä</vt:lpstr>
      <vt:lpstr>Aaltoliike ja värähdysliike</vt:lpstr>
      <vt:lpstr>PowerPoint-esitys</vt:lpstr>
      <vt:lpstr>Poikittainen aaltoliike:</vt:lpstr>
      <vt:lpstr>Laskuesimerkki 1</vt:lpstr>
      <vt:lpstr>PowerPoint-esitys</vt:lpstr>
      <vt:lpstr>Laskuesimerkki 2</vt:lpstr>
      <vt:lpstr>PowerPoint-esitys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Elukka</dc:creator>
  <cp:lastModifiedBy>Kimmo Lehtinen</cp:lastModifiedBy>
  <cp:revision>79</cp:revision>
  <dcterms:created xsi:type="dcterms:W3CDTF">2013-08-21T19:17:23Z</dcterms:created>
  <dcterms:modified xsi:type="dcterms:W3CDTF">2016-01-11T07:17:57Z</dcterms:modified>
</cp:coreProperties>
</file>