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Average" panose="020B0604020202020204" charset="0"/>
      <p:regular r:id="rId29"/>
    </p:embeddedFont>
    <p:embeddedFont>
      <p:font typeface="Oswald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9963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2d8a49e80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2d8a49e80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2d8a49e80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2d8a49e80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227504e9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0227504e9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2d8a49e8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2d8a49e8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2d8a49e80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2d8a49e803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2d8a49e80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2d8a49e80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2d8a49e80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2d8a49e80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2d8a49e80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2d8a49e803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2d8a49e80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2d8a49e803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2d8a49e80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2d8a49e80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d213dd88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d213dd88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2d8a49e80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2d8a49e80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2d8a49e803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2d8a49e803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2d8a49e803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2d8a49e803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2d8a49e803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2d8a49e803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2d8a49e803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2d8a49e803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c431181d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c431181d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2d8a49e80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2d8a49e80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d213dd88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2d213dd88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2d213dd88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2d213dd88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2d213dd8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2d213dd8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2d8a49e80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2d8a49e80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2d213dd88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2d213dd88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fc431181d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fc431181d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2d8a49e80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2d8a49e80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ncient_Roman_pottery" TargetMode="External"/><Relationship Id="rId3" Type="http://schemas.openxmlformats.org/officeDocument/2006/relationships/hyperlink" Target="https://www.creativebloq.com/features/one-point-perspective" TargetMode="External"/><Relationship Id="rId7" Type="http://schemas.openxmlformats.org/officeDocument/2006/relationships/hyperlink" Target="https://www.vivaterra.com/en/home-d%C3%A9cor/home-accents/plants-+-flowers/potted-olive-tree/p/v456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Arch_of_Titus" TargetMode="External"/><Relationship Id="rId5" Type="http://schemas.openxmlformats.org/officeDocument/2006/relationships/hyperlink" Target="https://upload.wikimedia.org/wikipedia/commons/a/ad/1_point_perspective.svg" TargetMode="External"/><Relationship Id="rId10" Type="http://schemas.openxmlformats.org/officeDocument/2006/relationships/hyperlink" Target="https://www.geotech.hr/en/ancient-roman-roads-a-monument-to-history-and-road-construction/" TargetMode="External"/><Relationship Id="rId4" Type="http://schemas.openxmlformats.org/officeDocument/2006/relationships/hyperlink" Target="https://cravepainting.com/blog/one-point-perspective" TargetMode="External"/><Relationship Id="rId9" Type="http://schemas.openxmlformats.org/officeDocument/2006/relationships/hyperlink" Target="https://www.worldhistory.org/image/11248/the-streets-of-pompeii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smv.org/learn/blog/volcano-mount-vesuvius/" TargetMode="External"/><Relationship Id="rId3" Type="http://schemas.openxmlformats.org/officeDocument/2006/relationships/hyperlink" Target="https://www.pinterest.at/pin/386817055470704747/" TargetMode="External"/><Relationship Id="rId7" Type="http://schemas.openxmlformats.org/officeDocument/2006/relationships/hyperlink" Target="https://commons.wikimedia.org/wiki/Acueducto_de_Segovia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ritannica.com/topic/Pantheon-building-Rome-Italy" TargetMode="External"/><Relationship Id="rId5" Type="http://schemas.openxmlformats.org/officeDocument/2006/relationships/hyperlink" Target="https://www.worldhistory.org/column/" TargetMode="External"/><Relationship Id="rId4" Type="http://schemas.openxmlformats.org/officeDocument/2006/relationships/hyperlink" Target="https://fi.pinterest.com/pin/302022718745829215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Antiikin Rooman katukuva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Yhden pakopisteen maisemakuva</a:t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7700" y="4880975"/>
            <a:ext cx="612600" cy="1864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8190300" y="4820288"/>
            <a:ext cx="95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Pinja Herttovuo</a:t>
            </a:r>
            <a:endParaRPr sz="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4">
            <a:alphaModFix/>
          </a:blip>
          <a:srcRect b="57281"/>
          <a:stretch/>
        </p:blipFill>
        <p:spPr>
          <a:xfrm>
            <a:off x="4548375" y="0"/>
            <a:ext cx="4571549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 rotWithShape="1">
          <a:blip r:embed="rId4">
            <a:alphaModFix/>
          </a:blip>
          <a:srcRect b="57281"/>
          <a:stretch/>
        </p:blipFill>
        <p:spPr>
          <a:xfrm>
            <a:off x="-23625" y="0"/>
            <a:ext cx="4571549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4">
            <a:alphaModFix/>
          </a:blip>
          <a:srcRect b="57281"/>
          <a:stretch/>
        </p:blipFill>
        <p:spPr>
          <a:xfrm>
            <a:off x="52575" y="4343400"/>
            <a:ext cx="4571549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4">
            <a:alphaModFix/>
          </a:blip>
          <a:srcRect b="57281"/>
          <a:stretch/>
        </p:blipFill>
        <p:spPr>
          <a:xfrm>
            <a:off x="2863750" y="4345250"/>
            <a:ext cx="4571549" cy="7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462" y="112200"/>
            <a:ext cx="7375076" cy="491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125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Tehtävä: Antiikin Rooman katukuva</a:t>
            </a:r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22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Välineet: 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A4 -vesiväripaperi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Lyijykynä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Kumi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Viivoitin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Vesivärit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Ohuita siveltimiä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Vesikuppi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Maalarinteippiä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9275" y="670500"/>
            <a:ext cx="2826697" cy="3802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Tehtävä: Antiikin Rooman katukuva</a:t>
            </a: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948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Tehtävänanto: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fi"/>
              <a:t>Ota yksi vesiväripaperi, kynä, kumi ja viivoitin.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i"/>
              <a:t>Kirjoita paperin oikeaan alanurkkaan nimesi.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i"/>
              <a:t>Piirrä paperiin horisonttiviiva.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fi"/>
              <a:t>Piirrä horisonttiviivalle pakopiste.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i"/>
              <a:t>Huom! Horistonttiviivan ja pakopisteen paikalla voit vaikuttaa siihen, kuvataanko roomalaista katua ihmisen, linnun tai sammakon näkökulmasta.</a:t>
            </a:r>
            <a:endParaRPr/>
          </a:p>
        </p:txBody>
      </p:sp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8225" y="567523"/>
            <a:ext cx="2854075" cy="400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Tehtävä: Antiikin Rooman katukuva</a:t>
            </a: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4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Tehtävänanto: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 startAt="5"/>
            </a:pPr>
            <a:r>
              <a:rPr lang="fi"/>
              <a:t>Piirrä viivoittimen avulla pakopisteestä viivat paperin kulmiin.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0" name="Google Shape;1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8038" y="555976"/>
            <a:ext cx="2871188" cy="403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Tehtävä: Antiikin Rooman katukuva</a:t>
            </a:r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3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Tehtävänanto: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 startAt="6"/>
            </a:pPr>
            <a:r>
              <a:rPr lang="fi"/>
              <a:t>Ota viivoittimella paperin reunan mukainen suunta.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6"/>
            </a:pPr>
            <a:r>
              <a:rPr lang="fi"/>
              <a:t>Käytä otettua suunta piirtääksesi mallin tapaan talojen seiniä.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7" name="Google Shape;1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7550" y="355513"/>
            <a:ext cx="3164750" cy="443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760575" y="989375"/>
            <a:ext cx="3164750" cy="31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876825" y="677425"/>
            <a:ext cx="3164750" cy="316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Tehtävä: Antiikin Rooman katukuva</a:t>
            </a:r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59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Tehtävänanto: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 startAt="8"/>
            </a:pPr>
            <a:r>
              <a:rPr lang="fi"/>
              <a:t>Lähde tekemään taloista eri kokoisia. Voit myös jättää jostakin kohtaa taloja puuttumaan tai talojen väliin tyhjää tilaa.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8"/>
            </a:pPr>
            <a:r>
              <a:rPr lang="fi"/>
              <a:t>Lisää katukivetys.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8"/>
            </a:pPr>
            <a:r>
              <a:rPr lang="fi"/>
              <a:t>Lisää pilviä.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8"/>
            </a:pPr>
            <a:r>
              <a:rPr lang="fi"/>
              <a:t>Lisää horisonttiin puita tai vuoria.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6860" y="445024"/>
            <a:ext cx="3075439" cy="4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Tehtävä: Antiikin Rooman katukuva</a:t>
            </a:r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59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Tehtävänanto: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 startAt="12"/>
            </a:pPr>
            <a:r>
              <a:rPr lang="fi"/>
              <a:t>Lähde lisäämään katumaisemaan roomalaisen rakennustaiteen merkkejä.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12"/>
            </a:pPr>
            <a:r>
              <a:rPr lang="fi"/>
              <a:t>Voit lisätä työhösi myös muita roomalaisuudesta kertovia esimerkkejä.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3" name="Google Shape;1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0900" y="445025"/>
            <a:ext cx="3081250" cy="43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43139">
            <a:off x="3657700" y="891948"/>
            <a:ext cx="4983775" cy="375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0919">
            <a:off x="434650" y="1538537"/>
            <a:ext cx="2240124" cy="246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6124">
            <a:off x="2292475" y="329325"/>
            <a:ext cx="1928825" cy="219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Oliivipuu, ruukku, voitonkaari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438" y="419000"/>
            <a:ext cx="5663324" cy="37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3421" y="1792275"/>
            <a:ext cx="4433899" cy="293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Tiet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Perspektiivi ja pakopiste</a:t>
            </a:r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1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Tila on yksi taiteen tekemisen peruselementeistä.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Yksi tapa kuvata tilaa taiteessa on </a:t>
            </a:r>
            <a:r>
              <a:rPr lang="fi" b="1"/>
              <a:t>perspektiivi.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Perspektiivi tarkoittaa sitä, että taiteessa pyritään kuvaamaan asioita oikeissa mittasuhteissa. Esimerkiksi lähellä olevat asiat ovat isoja ja kaukana olevat asiat ovat pieniä.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000" y="1355313"/>
            <a:ext cx="2857773" cy="301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2974" y="3152800"/>
            <a:ext cx="984225" cy="1036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450" y="727575"/>
            <a:ext cx="44005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6375" y="1361150"/>
            <a:ext cx="3994475" cy="282149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Seinien materiaait ja värit, katot ja pylväsrivit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500" y="769300"/>
            <a:ext cx="5848350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7303" y="2015646"/>
            <a:ext cx="3505222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Pylväät ja päätykolmiot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502525"/>
            <a:ext cx="4607625" cy="345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Akveduktit ja tulivuoret taustalla</a:t>
            </a:r>
            <a:endParaRPr/>
          </a:p>
        </p:txBody>
      </p:sp>
      <p:pic>
        <p:nvPicPr>
          <p:cNvPr id="209" name="Google Shape;20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0075" y="1311150"/>
            <a:ext cx="3920775" cy="2205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Tehtävä: Antiikin Rooman katukuva</a:t>
            </a:r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59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Tehtävänanto: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 startAt="14"/>
            </a:pPr>
            <a:r>
              <a:rPr lang="fi"/>
              <a:t>Kumita työstä kaikki ylimääräiset viivat.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14"/>
            </a:pPr>
            <a:r>
              <a:rPr lang="fi"/>
              <a:t>Katso huolella, että työhön ei jää yhtään kuminroskaa.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14"/>
            </a:pPr>
            <a:r>
              <a:rPr lang="fi"/>
              <a:t>Kiinnitä työ teipillä alustaan tai pöytään.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14"/>
            </a:pPr>
            <a:r>
              <a:rPr lang="fi"/>
              <a:t>Hae vesivärit, ohut sivellin ja vesikuppi.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14"/>
            </a:pPr>
            <a:r>
              <a:rPr lang="fi"/>
              <a:t>Aloita maalaamaan työ taustasta.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HUOM! Tausta aina ensin!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 startAt="14"/>
            </a:pPr>
            <a:r>
              <a:rPr lang="fi"/>
              <a:t>Maalaa yksityiskohdat viimeisenä.</a:t>
            </a:r>
            <a:endParaRPr/>
          </a:p>
        </p:txBody>
      </p:sp>
      <p:pic>
        <p:nvPicPr>
          <p:cNvPr id="216" name="Google Shape;2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675" y="461363"/>
            <a:ext cx="2984227" cy="422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Tehtävä: Antiikin Rooman katukuva</a:t>
            </a:r>
            <a:endParaRPr/>
          </a:p>
        </p:txBody>
      </p:sp>
      <p:sp>
        <p:nvSpPr>
          <p:cNvPr id="222" name="Google Shape;222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59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Tehtävänanto: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 startAt="20"/>
            </a:pPr>
            <a:r>
              <a:rPr lang="fi"/>
              <a:t>Anna työn kuivua rauhassa.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20"/>
            </a:pPr>
            <a:r>
              <a:rPr lang="fi"/>
              <a:t>Lisää kuivuneeseen työhön yksityiskohdat ja tekstuurit lyijykynällä.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 startAt="20"/>
            </a:pPr>
            <a:r>
              <a:rPr lang="fi"/>
              <a:t>Irrota lopuksi valmis työ varovasti alustasta tai pöydästä.</a:t>
            </a:r>
            <a:endParaRPr/>
          </a:p>
        </p:txBody>
      </p:sp>
      <p:pic>
        <p:nvPicPr>
          <p:cNvPr id="223" name="Google Shape;2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4375" y="445025"/>
            <a:ext cx="3097924" cy="438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Lähteet:</a:t>
            </a:r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Google Creative Commons -kuvahaku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Perspektiivi: </a:t>
            </a:r>
            <a:r>
              <a:rPr lang="fi" u="sng">
                <a:solidFill>
                  <a:schemeClr val="hlink"/>
                </a:solidFill>
                <a:hlinkClick r:id="rId3"/>
              </a:rPr>
              <a:t>https://www.creativebloq.com/features/one-point-perspective</a:t>
            </a:r>
            <a:r>
              <a:rPr lang="fi"/>
              <a:t>. Viitattu 12.4.2023.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Perspektiivi: </a:t>
            </a:r>
            <a:r>
              <a:rPr lang="fi" u="sng">
                <a:solidFill>
                  <a:schemeClr val="hlink"/>
                </a:solidFill>
                <a:hlinkClick r:id="rId4"/>
              </a:rPr>
              <a:t>https://cravepainting.com/blog/one-point-perspective</a:t>
            </a:r>
            <a:r>
              <a:rPr lang="fi"/>
              <a:t>. Viitattu 12.4.2023.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Pakopiste: </a:t>
            </a:r>
            <a:r>
              <a:rPr lang="fi" u="sng">
                <a:solidFill>
                  <a:schemeClr val="hlink"/>
                </a:solidFill>
                <a:hlinkClick r:id="rId5"/>
              </a:rPr>
              <a:t>https://upload.wikimedia.org/wikipedia/commons/a/ad/1_point_perspective.svg</a:t>
            </a:r>
            <a:r>
              <a:rPr lang="fi"/>
              <a:t>. Viitattu 12.4.2023.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Kaari: </a:t>
            </a:r>
            <a:r>
              <a:rPr lang="fi" u="sng">
                <a:solidFill>
                  <a:schemeClr val="hlink"/>
                </a:solidFill>
                <a:hlinkClick r:id="rId6"/>
              </a:rPr>
              <a:t>https://en.wikipedia.org/wiki/Arch_of_Titus</a:t>
            </a:r>
            <a:r>
              <a:rPr lang="fi"/>
              <a:t>. Viitattu 13.4.2023.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Oliivipuu: </a:t>
            </a:r>
            <a:r>
              <a:rPr lang="fi" u="sng">
                <a:solidFill>
                  <a:schemeClr val="hlink"/>
                </a:solidFill>
                <a:hlinkClick r:id="rId7"/>
              </a:rPr>
              <a:t>https://www.vivaterra.com/en/home-d%C3%A9cor/home-accents/plants-%2B-flowers/potted-olive-tree/p/v4562</a:t>
            </a:r>
            <a:r>
              <a:rPr lang="fi"/>
              <a:t>. Viitattu 13.4.2023.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Ruukut: </a:t>
            </a:r>
            <a:r>
              <a:rPr lang="fi" u="sng">
                <a:solidFill>
                  <a:schemeClr val="hlink"/>
                </a:solidFill>
                <a:hlinkClick r:id="rId8"/>
              </a:rPr>
              <a:t>https://en.wikipedia.org/wiki/Ancient_Roman_pottery</a:t>
            </a:r>
            <a:r>
              <a:rPr lang="fi"/>
              <a:t>. Viitattu 13.4.2023.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Tie 1: </a:t>
            </a:r>
            <a:r>
              <a:rPr lang="fi" u="sng">
                <a:solidFill>
                  <a:schemeClr val="hlink"/>
                </a:solidFill>
                <a:hlinkClick r:id="rId9"/>
              </a:rPr>
              <a:t>https://www.worldhistory.org/image/11248/the-streets-of-pompeii/</a:t>
            </a:r>
            <a:r>
              <a:rPr lang="fi"/>
              <a:t>. Viitattu 13.4.2023.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i"/>
              <a:t>Tie 2: </a:t>
            </a:r>
            <a:r>
              <a:rPr lang="fi" u="sng">
                <a:solidFill>
                  <a:schemeClr val="hlink"/>
                </a:solidFill>
                <a:hlinkClick r:id="rId10"/>
              </a:rPr>
              <a:t>https://www.geotech.hr/en/ancient-roman-roads-a-monument-to-history-and-road-construction/</a:t>
            </a:r>
            <a:r>
              <a:rPr lang="fi"/>
              <a:t>. Viitattu 13.4.2023.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Lähteet:</a:t>
            </a:r>
            <a:endParaRPr/>
          </a:p>
        </p:txBody>
      </p:sp>
      <p:sp>
        <p:nvSpPr>
          <p:cNvPr id="235" name="Google Shape;235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Talo 1: </a:t>
            </a:r>
            <a:r>
              <a:rPr lang="fi" u="sng">
                <a:solidFill>
                  <a:schemeClr val="hlink"/>
                </a:solidFill>
                <a:hlinkClick r:id="rId3"/>
              </a:rPr>
              <a:t>https://www.pinterest.at/pin/386817055470704747/</a:t>
            </a:r>
            <a:r>
              <a:rPr lang="fi"/>
              <a:t>. Viitattu 13.4.2023.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Talo 2: </a:t>
            </a:r>
            <a:r>
              <a:rPr lang="fi" u="sng">
                <a:solidFill>
                  <a:schemeClr val="hlink"/>
                </a:solidFill>
                <a:hlinkClick r:id="rId4"/>
              </a:rPr>
              <a:t>https://fi.pinterest.com/pin/302022718745829215/</a:t>
            </a:r>
            <a:r>
              <a:rPr lang="fi"/>
              <a:t>. Viitattu 13.4.2023.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Pylväät: </a:t>
            </a:r>
            <a:r>
              <a:rPr lang="fi" u="sng">
                <a:solidFill>
                  <a:schemeClr val="hlink"/>
                </a:solidFill>
                <a:hlinkClick r:id="rId5"/>
              </a:rPr>
              <a:t>https://www.worldhistory.org/column/</a:t>
            </a:r>
            <a:r>
              <a:rPr lang="fi"/>
              <a:t>. Viitattu 13.4.2023.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Päätykolmio: </a:t>
            </a:r>
            <a:r>
              <a:rPr lang="fi" u="sng">
                <a:solidFill>
                  <a:schemeClr val="hlink"/>
                </a:solidFill>
                <a:hlinkClick r:id="rId6"/>
              </a:rPr>
              <a:t>https://www.britannica.com/topic/Pantheon-building-Rome-Italy</a:t>
            </a:r>
            <a:r>
              <a:rPr lang="fi"/>
              <a:t>. Viitattu 13.4.2023.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Akveduktit: </a:t>
            </a:r>
            <a:r>
              <a:rPr lang="fi" u="sng">
                <a:solidFill>
                  <a:schemeClr val="hlink"/>
                </a:solidFill>
                <a:hlinkClick r:id="rId7"/>
              </a:rPr>
              <a:t>https://commons.wikimedia.org/wiki/Acueducto_de_Segovia</a:t>
            </a:r>
            <a:r>
              <a:rPr lang="fi"/>
              <a:t>. Viitattu 13.4.2023.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i"/>
              <a:t>Vesuvius: </a:t>
            </a:r>
            <a:r>
              <a:rPr lang="fi" u="sng">
                <a:solidFill>
                  <a:schemeClr val="hlink"/>
                </a:solidFill>
                <a:hlinkClick r:id="rId8"/>
              </a:rPr>
              <a:t>https://smv.org/learn/blog/volcano-mount-vesuvius/</a:t>
            </a:r>
            <a:r>
              <a:rPr lang="fi"/>
              <a:t>. Viitattu 13.4.2023.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Perspektiivi ja pakopiste</a:t>
            </a:r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b="1"/>
              <a:t>Pakopisteen</a:t>
            </a:r>
            <a:r>
              <a:rPr lang="fi"/>
              <a:t> avulla voidaan piirtää perspektiivissä olevia kohteita.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Pakopiste on kuvitteellinen piste, joka piirretään horisonttiviivalle.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i"/>
              <a:t>Piirrettävien kohteiden kaikki vaaka- ja pystysuuntaiset viivat ikään kuin pakenevat pakopistessä kohti.</a:t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1425" y="427712"/>
            <a:ext cx="3838750" cy="4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Perspektiivi ja pakopiste</a:t>
            </a: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36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Olet ehkä törmännyt pakopisteeseen piirtäessäsi geometrisia kappaleita.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Jotta kappaleista tulisi symmetrisiä ja aidon näköisiä, tarvitaan pakopistettä.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5826" y="445025"/>
            <a:ext cx="3965450" cy="4345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/>
          <p:nvPr/>
        </p:nvSpPr>
        <p:spPr>
          <a:xfrm>
            <a:off x="4527300" y="1870825"/>
            <a:ext cx="312600" cy="328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0" name="Google Shape;100;p18"/>
          <p:cNvCxnSpPr>
            <a:endCxn id="99" idx="3"/>
          </p:cNvCxnSpPr>
          <p:nvPr/>
        </p:nvCxnSpPr>
        <p:spPr>
          <a:xfrm rot="10800000" flipH="1">
            <a:off x="349079" y="2150961"/>
            <a:ext cx="4224000" cy="1736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18"/>
          <p:cNvCxnSpPr>
            <a:stCxn id="99" idx="5"/>
          </p:cNvCxnSpPr>
          <p:nvPr/>
        </p:nvCxnSpPr>
        <p:spPr>
          <a:xfrm>
            <a:off x="4794121" y="2150961"/>
            <a:ext cx="4462500" cy="2373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8"/>
          <p:cNvCxnSpPr/>
          <p:nvPr/>
        </p:nvCxnSpPr>
        <p:spPr>
          <a:xfrm>
            <a:off x="52100" y="1886475"/>
            <a:ext cx="8973900" cy="17190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650" y="152400"/>
            <a:ext cx="68086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Tehtävä: Antiikin Rooman katukuva</a:t>
            </a:r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8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Työn tavoitteet: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Tutustutaan perspektiivin ja pakopisteen käsitteisiin.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Harjoitellaan katukuvan piirtämistä yhden pakopisteen avulla.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Kerrataan antiikin Rooman arkkitehtuuria.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fi"/>
              <a:t>Opitaan liittämään historiallisia yksityiskohtia oman taiteen tekemiseen. </a:t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300" y="1391800"/>
            <a:ext cx="3537900" cy="2359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950" y="152400"/>
            <a:ext cx="729009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</Words>
  <Application>Microsoft Office PowerPoint</Application>
  <PresentationFormat>Näytössä katseltava esitys (16:9)</PresentationFormat>
  <Paragraphs>91</Paragraphs>
  <Slides>26</Slides>
  <Notes>26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0" baseType="lpstr">
      <vt:lpstr>Arial</vt:lpstr>
      <vt:lpstr>Average</vt:lpstr>
      <vt:lpstr>Oswald</vt:lpstr>
      <vt:lpstr>Slate</vt:lpstr>
      <vt:lpstr>Antiikin Rooman katukuva</vt:lpstr>
      <vt:lpstr>Perspektiivi ja pakopiste</vt:lpstr>
      <vt:lpstr>Perspektiivi ja pakopiste</vt:lpstr>
      <vt:lpstr>Perspektiivi ja pakopiste</vt:lpstr>
      <vt:lpstr>PowerPoint-esitys</vt:lpstr>
      <vt:lpstr>PowerPoint-esitys</vt:lpstr>
      <vt:lpstr>PowerPoint-esitys</vt:lpstr>
      <vt:lpstr>Tehtävä: Antiikin Rooman katukuva</vt:lpstr>
      <vt:lpstr>PowerPoint-esitys</vt:lpstr>
      <vt:lpstr>PowerPoint-esitys</vt:lpstr>
      <vt:lpstr>PowerPoint-esitys</vt:lpstr>
      <vt:lpstr>Tehtävä: Antiikin Rooman katukuva</vt:lpstr>
      <vt:lpstr>Tehtävä: Antiikin Rooman katukuva</vt:lpstr>
      <vt:lpstr>Tehtävä: Antiikin Rooman katukuva</vt:lpstr>
      <vt:lpstr>Tehtävä: Antiikin Rooman katukuva</vt:lpstr>
      <vt:lpstr>Tehtävä: Antiikin Rooman katukuva</vt:lpstr>
      <vt:lpstr>Tehtävä: Antiikin Rooman katukuva</vt:lpstr>
      <vt:lpstr>PowerPoint-esitys</vt:lpstr>
      <vt:lpstr>PowerPoint-esitys</vt:lpstr>
      <vt:lpstr>PowerPoint-esitys</vt:lpstr>
      <vt:lpstr>PowerPoint-esitys</vt:lpstr>
      <vt:lpstr>PowerPoint-esitys</vt:lpstr>
      <vt:lpstr>Tehtävä: Antiikin Rooman katukuva</vt:lpstr>
      <vt:lpstr>Tehtävä: Antiikin Rooman katukuva</vt:lpstr>
      <vt:lpstr>Lähteet:</vt:lpstr>
      <vt:lpstr>Lähteet: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Antiikin Rooman katukuva</dc:title>
  <dc:creator>Taina Hoskari</dc:creator>
  <cp:lastModifiedBy>Taina Hoskari</cp:lastModifiedBy>
  <cp:revision>1</cp:revision>
  <dcterms:modified xsi:type="dcterms:W3CDTF">2026-04-07T07:08:37Z</dcterms:modified>
</cp:coreProperties>
</file>