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64" r:id="rId5"/>
    <p:sldId id="265" r:id="rId6"/>
    <p:sldId id="266" r:id="rId7"/>
    <p:sldId id="258" r:id="rId8"/>
    <p:sldId id="260" r:id="rId9"/>
    <p:sldId id="263" r:id="rId10"/>
    <p:sldId id="261" r:id="rId11"/>
    <p:sldId id="262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F5EA17-545E-4D20-8DF1-6E97CD32956B}" type="datetimeFigureOut">
              <a:rPr lang="fi-FI" smtClean="0"/>
              <a:pPr/>
              <a:t>13.8.2014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19BA73-AA0B-49CF-92F2-F349F19E4FA1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9BA73-AA0B-49CF-92F2-F349F19E4FA1}" type="slidenum">
              <a:rPr lang="fi-FI" smtClean="0"/>
              <a:pPr/>
              <a:t>1</a:t>
            </a:fld>
            <a:endParaRPr lang="fi-FI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9BA73-AA0B-49CF-92F2-F349F19E4FA1}" type="slidenum">
              <a:rPr lang="fi-FI" smtClean="0"/>
              <a:pPr/>
              <a:t>10</a:t>
            </a:fld>
            <a:endParaRPr lang="fi-FI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9BA73-AA0B-49CF-92F2-F349F19E4FA1}" type="slidenum">
              <a:rPr lang="fi-FI" smtClean="0"/>
              <a:pPr/>
              <a:t>11</a:t>
            </a:fld>
            <a:endParaRPr lang="fi-F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9BA73-AA0B-49CF-92F2-F349F19E4FA1}" type="slidenum">
              <a:rPr lang="fi-FI" smtClean="0"/>
              <a:pPr/>
              <a:t>2</a:t>
            </a:fld>
            <a:endParaRPr lang="fi-F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9BA73-AA0B-49CF-92F2-F349F19E4FA1}" type="slidenum">
              <a:rPr lang="fi-FI" smtClean="0"/>
              <a:pPr/>
              <a:t>3</a:t>
            </a:fld>
            <a:endParaRPr lang="fi-F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9BA73-AA0B-49CF-92F2-F349F19E4FA1}" type="slidenum">
              <a:rPr lang="fi-FI" smtClean="0"/>
              <a:pPr/>
              <a:t>4</a:t>
            </a:fld>
            <a:endParaRPr lang="fi-F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046B72-E141-4C86-AE42-423DF34F7D8F}" type="slidenum">
              <a:rPr lang="fi-FI" smtClean="0"/>
              <a:pPr/>
              <a:t>5</a:t>
            </a:fld>
            <a:endParaRPr lang="fi-F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046B72-E141-4C86-AE42-423DF34F7D8F}" type="slidenum">
              <a:rPr lang="fi-FI" smtClean="0"/>
              <a:pPr/>
              <a:t>6</a:t>
            </a:fld>
            <a:endParaRPr lang="fi-FI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9BA73-AA0B-49CF-92F2-F349F19E4FA1}" type="slidenum">
              <a:rPr lang="fi-FI" smtClean="0"/>
              <a:pPr/>
              <a:t>7</a:t>
            </a:fld>
            <a:endParaRPr lang="fi-FI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9BA73-AA0B-49CF-92F2-F349F19E4FA1}" type="slidenum">
              <a:rPr lang="fi-FI" smtClean="0"/>
              <a:pPr/>
              <a:t>8</a:t>
            </a:fld>
            <a:endParaRPr lang="fi-FI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9BA73-AA0B-49CF-92F2-F349F19E4FA1}" type="slidenum">
              <a:rPr lang="fi-FI" smtClean="0"/>
              <a:pPr/>
              <a:t>9</a:t>
            </a:fld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5A21-A11E-4A81-95BD-9802BA2E9454}" type="datetimeFigureOut">
              <a:rPr lang="fi-FI" smtClean="0"/>
              <a:pPr/>
              <a:t>13.8.2014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C2E65-99E4-4EB3-9AE2-75230A29235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5A21-A11E-4A81-95BD-9802BA2E9454}" type="datetimeFigureOut">
              <a:rPr lang="fi-FI" smtClean="0"/>
              <a:pPr/>
              <a:t>13.8.2014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C2E65-99E4-4EB3-9AE2-75230A29235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5A21-A11E-4A81-95BD-9802BA2E9454}" type="datetimeFigureOut">
              <a:rPr lang="fi-FI" smtClean="0"/>
              <a:pPr/>
              <a:t>13.8.2014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C2E65-99E4-4EB3-9AE2-75230A29235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5A21-A11E-4A81-95BD-9802BA2E9454}" type="datetimeFigureOut">
              <a:rPr lang="fi-FI" smtClean="0"/>
              <a:pPr/>
              <a:t>13.8.2014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C2E65-99E4-4EB3-9AE2-75230A29235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5A21-A11E-4A81-95BD-9802BA2E9454}" type="datetimeFigureOut">
              <a:rPr lang="fi-FI" smtClean="0"/>
              <a:pPr/>
              <a:t>13.8.2014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C2E65-99E4-4EB3-9AE2-75230A29235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5A21-A11E-4A81-95BD-9802BA2E9454}" type="datetimeFigureOut">
              <a:rPr lang="fi-FI" smtClean="0"/>
              <a:pPr/>
              <a:t>13.8.2014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C2E65-99E4-4EB3-9AE2-75230A29235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5A21-A11E-4A81-95BD-9802BA2E9454}" type="datetimeFigureOut">
              <a:rPr lang="fi-FI" smtClean="0"/>
              <a:pPr/>
              <a:t>13.8.2014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C2E65-99E4-4EB3-9AE2-75230A29235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5A21-A11E-4A81-95BD-9802BA2E9454}" type="datetimeFigureOut">
              <a:rPr lang="fi-FI" smtClean="0"/>
              <a:pPr/>
              <a:t>13.8.2014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C2E65-99E4-4EB3-9AE2-75230A29235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5A21-A11E-4A81-95BD-9802BA2E9454}" type="datetimeFigureOut">
              <a:rPr lang="fi-FI" smtClean="0"/>
              <a:pPr/>
              <a:t>13.8.2014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C2E65-99E4-4EB3-9AE2-75230A29235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5A21-A11E-4A81-95BD-9802BA2E9454}" type="datetimeFigureOut">
              <a:rPr lang="fi-FI" smtClean="0"/>
              <a:pPr/>
              <a:t>13.8.2014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C2E65-99E4-4EB3-9AE2-75230A29235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5A21-A11E-4A81-95BD-9802BA2E9454}" type="datetimeFigureOut">
              <a:rPr lang="fi-FI" smtClean="0"/>
              <a:pPr/>
              <a:t>13.8.2014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C2E65-99E4-4EB3-9AE2-75230A29235E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25A21-A11E-4A81-95BD-9802BA2E9454}" type="datetimeFigureOut">
              <a:rPr lang="fi-FI" smtClean="0"/>
              <a:pPr/>
              <a:t>13.8.2014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C2E65-99E4-4EB3-9AE2-75230A29235E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1.gif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1. Tietoinen tiedonkäsittely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i-FI" b="1" dirty="0" smtClean="0"/>
              <a:t>	Tietoisuuden ylläpitäminen</a:t>
            </a:r>
          </a:p>
          <a:p>
            <a:r>
              <a:rPr lang="fi-FI" dirty="0" smtClean="0"/>
              <a:t>vaatii sopivan määrän ärsykkeitä </a:t>
            </a:r>
          </a:p>
          <a:p>
            <a:r>
              <a:rPr lang="fi-FI" dirty="0" smtClean="0"/>
              <a:t>tajunnan vääristymät: </a:t>
            </a:r>
          </a:p>
          <a:p>
            <a:pPr>
              <a:buFontTx/>
              <a:buChar char="-"/>
            </a:pPr>
            <a:r>
              <a:rPr lang="fi-FI" dirty="0" smtClean="0"/>
              <a:t>liiallinen aistiärsytys </a:t>
            </a:r>
            <a:r>
              <a:rPr lang="fi-FI" dirty="0" smtClean="0">
                <a:sym typeface="Wingdings" pitchFamily="2" charset="2"/>
              </a:rPr>
              <a:t> </a:t>
            </a:r>
            <a:r>
              <a:rPr lang="fi-FI" dirty="0" smtClean="0"/>
              <a:t>epileptiset kohtaukset</a:t>
            </a:r>
          </a:p>
          <a:p>
            <a:pPr>
              <a:buFontTx/>
              <a:buChar char="-"/>
            </a:pPr>
            <a:r>
              <a:rPr lang="fi-FI" dirty="0" smtClean="0"/>
              <a:t>liian vähäinen aistiärsytys (sensorisen </a:t>
            </a:r>
            <a:r>
              <a:rPr lang="fi-FI" dirty="0" err="1" smtClean="0"/>
              <a:t>deprivaation</a:t>
            </a:r>
            <a:r>
              <a:rPr lang="fi-FI" dirty="0" smtClean="0"/>
              <a:t> kokeet </a:t>
            </a:r>
            <a:r>
              <a:rPr lang="fi-FI" dirty="0" smtClean="0">
                <a:sym typeface="Wingdings" pitchFamily="2" charset="2"/>
              </a:rPr>
              <a:t> ahdistuneisuus, hallusinaatiot</a:t>
            </a:r>
            <a:endParaRPr lang="fi-FI" dirty="0" smtClean="0"/>
          </a:p>
          <a:p>
            <a:pPr>
              <a:buFontTx/>
              <a:buChar char="-"/>
            </a:pPr>
            <a:r>
              <a:rPr lang="fi-FI" dirty="0" smtClean="0"/>
              <a:t>elimistön puutostilat</a:t>
            </a:r>
            <a:r>
              <a:rPr lang="fi-FI" b="1" dirty="0" smtClean="0"/>
              <a:t>	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pPr>
              <a:buNone/>
            </a:pPr>
            <a:r>
              <a:rPr lang="fi-FI" b="1" dirty="0" smtClean="0"/>
              <a:t>Biologinen perusta</a:t>
            </a:r>
          </a:p>
          <a:p>
            <a:r>
              <a:rPr lang="fi-FI" dirty="0" smtClean="0"/>
              <a:t>mikään yksittäinen aivoalue ei vastaa tietoisuudesta</a:t>
            </a:r>
          </a:p>
          <a:p>
            <a:r>
              <a:rPr lang="fi-FI" dirty="0" smtClean="0"/>
              <a:t>esim. otsalohkovaurio heikentää suunnitelmallista toimintaa</a:t>
            </a:r>
          </a:p>
          <a:p>
            <a:r>
              <a:rPr lang="fi-FI" dirty="0" smtClean="0"/>
              <a:t>esim. tuntoaistin laaja-alainen vaurio heikentää </a:t>
            </a:r>
            <a:r>
              <a:rPr lang="fi-FI" dirty="0" err="1" smtClean="0"/>
              <a:t>minäkokemusta</a:t>
            </a:r>
            <a:r>
              <a:rPr lang="fi-FI" dirty="0" smtClean="0"/>
              <a:t> (tapaus Christina)</a:t>
            </a:r>
          </a:p>
          <a:p>
            <a:pPr>
              <a:buNone/>
            </a:pPr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fi-FI" b="1" dirty="0"/>
              <a:t>1. Katso kuvia sivuilla 12–13.</a:t>
            </a:r>
          </a:p>
          <a:p>
            <a:r>
              <a:rPr lang="fi-FI" dirty="0"/>
              <a:t>Miten ihminen eroaa eläimestä?</a:t>
            </a:r>
          </a:p>
          <a:p>
            <a:r>
              <a:rPr lang="fi-FI" dirty="0"/>
              <a:t>Onko eläimellä tietoisuus?</a:t>
            </a:r>
          </a:p>
          <a:p>
            <a:pPr>
              <a:buNone/>
            </a:pPr>
            <a:r>
              <a:rPr lang="fi-FI" b="1" dirty="0"/>
              <a:t>2. Keskustelun aiheita toiminnan </a:t>
            </a:r>
            <a:r>
              <a:rPr lang="fi-FI" b="1" dirty="0" smtClean="0"/>
              <a:t>ohjauksesta</a:t>
            </a:r>
            <a:endParaRPr lang="fi-FI" dirty="0"/>
          </a:p>
          <a:p>
            <a:pPr>
              <a:buNone/>
            </a:pPr>
            <a:r>
              <a:rPr lang="fi-FI" dirty="0"/>
              <a:t>a) Millainen on tajuton ihminen?</a:t>
            </a:r>
          </a:p>
          <a:p>
            <a:pPr>
              <a:buNone/>
            </a:pPr>
            <a:r>
              <a:rPr lang="fi-FI" dirty="0"/>
              <a:t>b) Milloin ihmisellä voi olla tietoisuuden häiriöitä?</a:t>
            </a:r>
          </a:p>
          <a:p>
            <a:pPr>
              <a:buNone/>
            </a:pPr>
            <a:r>
              <a:rPr lang="fi-FI" dirty="0"/>
              <a:t>c) Miten tietoinen toiminnan ohjaus </a:t>
            </a:r>
            <a:r>
              <a:rPr lang="fi-FI" dirty="0" smtClean="0"/>
              <a:t>kehittyy lapselle (kehityspsykologinen </a:t>
            </a:r>
            <a:r>
              <a:rPr lang="fi-FI" dirty="0"/>
              <a:t>näkökulma)?</a:t>
            </a:r>
          </a:p>
        </p:txBody>
      </p:sp>
      <p:sp>
        <p:nvSpPr>
          <p:cNvPr id="4" name="Kuvatekstipilvi 3"/>
          <p:cNvSpPr/>
          <p:nvPr/>
        </p:nvSpPr>
        <p:spPr>
          <a:xfrm>
            <a:off x="1071538" y="500042"/>
            <a:ext cx="914400" cy="61264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Kuvatekstipilvi 5"/>
          <p:cNvSpPr/>
          <p:nvPr/>
        </p:nvSpPr>
        <p:spPr>
          <a:xfrm>
            <a:off x="2500298" y="500042"/>
            <a:ext cx="914400" cy="612648"/>
          </a:xfrm>
          <a:prstGeom prst="cloudCallou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Kuvatekstipilvi 6"/>
          <p:cNvSpPr/>
          <p:nvPr/>
        </p:nvSpPr>
        <p:spPr>
          <a:xfrm>
            <a:off x="4000496" y="571480"/>
            <a:ext cx="914400" cy="612648"/>
          </a:xfrm>
          <a:prstGeom prst="cloudCallou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Kuvatekstipilvi 7"/>
          <p:cNvSpPr/>
          <p:nvPr/>
        </p:nvSpPr>
        <p:spPr>
          <a:xfrm>
            <a:off x="5572132" y="571480"/>
            <a:ext cx="914400" cy="612648"/>
          </a:xfrm>
          <a:prstGeom prst="cloud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i-FI" b="1" dirty="0" smtClean="0"/>
              <a:t>3. </a:t>
            </a:r>
            <a:r>
              <a:rPr lang="fi-FI" b="1" dirty="0"/>
              <a:t>Kuinka tietoinen olet seuraavista tapahtumista tai asioista?</a:t>
            </a:r>
          </a:p>
          <a:p>
            <a:pPr>
              <a:buNone/>
            </a:pPr>
            <a:r>
              <a:rPr lang="fi-FI" dirty="0"/>
              <a:t>Vastaa asteikolla 1–4.</a:t>
            </a:r>
          </a:p>
          <a:p>
            <a:pPr>
              <a:buNone/>
            </a:pPr>
            <a:r>
              <a:rPr lang="fi-FI" dirty="0" smtClean="0"/>
              <a:t>	1 </a:t>
            </a:r>
            <a:r>
              <a:rPr lang="fi-FI" dirty="0"/>
              <a:t>= en lainkaan</a:t>
            </a:r>
          </a:p>
          <a:p>
            <a:pPr>
              <a:buNone/>
            </a:pPr>
            <a:r>
              <a:rPr lang="fi-FI" dirty="0" smtClean="0"/>
              <a:t>	4 </a:t>
            </a:r>
            <a:r>
              <a:rPr lang="fi-FI" dirty="0"/>
              <a:t>= täysin</a:t>
            </a:r>
          </a:p>
          <a:p>
            <a:pPr>
              <a:buNone/>
            </a:pPr>
            <a:r>
              <a:rPr lang="fi-FI" b="1" dirty="0"/>
              <a:t>a) sanojen valinta arkikeskustelussa</a:t>
            </a:r>
          </a:p>
          <a:p>
            <a:pPr>
              <a:buNone/>
            </a:pPr>
            <a:r>
              <a:rPr lang="fi-FI" b="1" dirty="0"/>
              <a:t>b) nukahtamista edeltävät ajatukset</a:t>
            </a:r>
          </a:p>
          <a:p>
            <a:pPr>
              <a:buNone/>
            </a:pPr>
            <a:r>
              <a:rPr lang="fi-FI" b="1" dirty="0"/>
              <a:t>c) muut ihmiset ympärillä</a:t>
            </a:r>
          </a:p>
          <a:p>
            <a:pPr>
              <a:buNone/>
            </a:pPr>
            <a:r>
              <a:rPr lang="fi-FI" b="1" dirty="0"/>
              <a:t>d) ajatusten harhailu</a:t>
            </a:r>
          </a:p>
          <a:p>
            <a:pPr>
              <a:buNone/>
            </a:pPr>
            <a:r>
              <a:rPr lang="fi-FI" b="1" dirty="0"/>
              <a:t>e) kävelemisliikkeet</a:t>
            </a:r>
          </a:p>
          <a:p>
            <a:pPr>
              <a:buNone/>
            </a:pPr>
            <a:r>
              <a:rPr lang="fi-FI" b="1" dirty="0"/>
              <a:t>f) opiskelumotivaatio</a:t>
            </a:r>
          </a:p>
          <a:p>
            <a:pPr>
              <a:buNone/>
            </a:pPr>
            <a:r>
              <a:rPr lang="fi-FI" b="1" dirty="0"/>
              <a:t>g) nälän tunne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i 3"/>
          <p:cNvSpPr/>
          <p:nvPr/>
        </p:nvSpPr>
        <p:spPr>
          <a:xfrm>
            <a:off x="2357422" y="2071678"/>
            <a:ext cx="3000396" cy="300039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2400" b="1" dirty="0" smtClean="0"/>
              <a:t>Kognitio = tiedonkäsittely</a:t>
            </a:r>
            <a:endParaRPr lang="fi-FI" sz="2400" b="1" dirty="0"/>
          </a:p>
        </p:txBody>
      </p:sp>
      <p:sp>
        <p:nvSpPr>
          <p:cNvPr id="5" name="Ellipsi 4"/>
          <p:cNvSpPr/>
          <p:nvPr/>
        </p:nvSpPr>
        <p:spPr>
          <a:xfrm>
            <a:off x="1000100" y="500042"/>
            <a:ext cx="1785950" cy="157163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7" name="Ellipsi 6"/>
          <p:cNvSpPr/>
          <p:nvPr/>
        </p:nvSpPr>
        <p:spPr>
          <a:xfrm>
            <a:off x="214282" y="2357430"/>
            <a:ext cx="1643074" cy="157163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Ellipsi 7"/>
          <p:cNvSpPr/>
          <p:nvPr/>
        </p:nvSpPr>
        <p:spPr>
          <a:xfrm>
            <a:off x="500034" y="4286256"/>
            <a:ext cx="1785950" cy="178595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Ellipsi 8"/>
          <p:cNvSpPr/>
          <p:nvPr/>
        </p:nvSpPr>
        <p:spPr>
          <a:xfrm>
            <a:off x="5000628" y="285728"/>
            <a:ext cx="2071702" cy="21431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0" name="Ellipsi 9"/>
          <p:cNvSpPr/>
          <p:nvPr/>
        </p:nvSpPr>
        <p:spPr>
          <a:xfrm>
            <a:off x="6500826" y="2500306"/>
            <a:ext cx="1857388" cy="192882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Ellipsi 10"/>
          <p:cNvSpPr/>
          <p:nvPr/>
        </p:nvSpPr>
        <p:spPr>
          <a:xfrm>
            <a:off x="4857752" y="4500570"/>
            <a:ext cx="1857388" cy="171451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1026" name="Picture 2" descr="C:\Documents and Settings\Opettaja\Local Settings\Temporary Internet Files\Content.IE5\YTE489RP\MM900236233[1]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01160" y="857232"/>
            <a:ext cx="1081776" cy="857256"/>
          </a:xfrm>
          <a:prstGeom prst="rect">
            <a:avLst/>
          </a:prstGeom>
          <a:noFill/>
        </p:spPr>
      </p:pic>
      <p:pic>
        <p:nvPicPr>
          <p:cNvPr id="1027" name="Picture 3" descr="C:\Documents and Settings\Opettaja\Local Settings\Temporary Internet Files\Content.IE5\STPQ2E1V\MM900282788[1]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2500306"/>
            <a:ext cx="1276350" cy="1219200"/>
          </a:xfrm>
          <a:prstGeom prst="rect">
            <a:avLst/>
          </a:prstGeom>
          <a:noFill/>
        </p:spPr>
      </p:pic>
      <p:pic>
        <p:nvPicPr>
          <p:cNvPr id="1028" name="Picture 4" descr="C:\Documents and Settings\Opettaja\Local Settings\Temporary Internet Files\Content.IE5\GI45X0BB\MM900284013[1]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28662" y="4572008"/>
            <a:ext cx="939802" cy="1143002"/>
          </a:xfrm>
          <a:prstGeom prst="rect">
            <a:avLst/>
          </a:prstGeom>
          <a:noFill/>
        </p:spPr>
      </p:pic>
      <p:pic>
        <p:nvPicPr>
          <p:cNvPr id="1029" name="Picture 5" descr="C:\Documents and Settings\Opettaja\Local Settings\Temporary Internet Files\Content.IE5\HX4D068N\MM900283248[1]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14942" y="4929198"/>
            <a:ext cx="1219200" cy="847725"/>
          </a:xfrm>
          <a:prstGeom prst="rect">
            <a:avLst/>
          </a:prstGeom>
          <a:noFill/>
        </p:spPr>
      </p:pic>
      <p:pic>
        <p:nvPicPr>
          <p:cNvPr id="1030" name="Picture 6" descr="C:\Documents and Settings\Opettaja\Local Settings\Temporary Internet Files\Content.IE5\YTE489RP\MM900395729[1].gif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643702" y="3143248"/>
            <a:ext cx="1644167" cy="728665"/>
          </a:xfrm>
          <a:prstGeom prst="rect">
            <a:avLst/>
          </a:prstGeom>
          <a:noFill/>
        </p:spPr>
      </p:pic>
      <p:pic>
        <p:nvPicPr>
          <p:cNvPr id="1031" name="Picture 7" descr="C:\Documents and Settings\Opettaja\Local Settings\Temporary Internet Files\Content.IE5\HX4D068N\MM900323765[1].gif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357818" y="428604"/>
            <a:ext cx="1357322" cy="14681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Ulrich </a:t>
            </a:r>
            <a:r>
              <a:rPr lang="fi-FI" dirty="0" err="1" smtClean="0"/>
              <a:t>Neisserin</a:t>
            </a:r>
            <a:r>
              <a:rPr lang="fi-FI" dirty="0" smtClean="0"/>
              <a:t> havaintokehä</a:t>
            </a:r>
            <a:endParaRPr lang="fi-FI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1827578"/>
            <a:ext cx="5472608" cy="379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kstikehys 3"/>
          <p:cNvSpPr txBox="1"/>
          <p:nvPr/>
        </p:nvSpPr>
        <p:spPr>
          <a:xfrm>
            <a:off x="285720" y="1357298"/>
            <a:ext cx="41022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>
                <a:solidFill>
                  <a:srgbClr val="FF0000"/>
                </a:solidFill>
              </a:rPr>
              <a:t>Miten ihminen käsittelee tietoa</a:t>
            </a:r>
            <a:endParaRPr lang="fi-FI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Sisäiset mallit kattavat koko elämänpiirimme</a:t>
            </a:r>
          </a:p>
          <a:p>
            <a:r>
              <a:rPr lang="fi-FI" dirty="0" smtClean="0"/>
              <a:t>Tilanne aktivoi sisäisen mallin</a:t>
            </a:r>
          </a:p>
          <a:p>
            <a:r>
              <a:rPr lang="fi-FI" dirty="0" smtClean="0"/>
              <a:t>Mitä tarkempi sisäinen malli on, sitä laadukkaampaa ajattelumme on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smtClean="0"/>
              <a:t/>
            </a:r>
            <a:br>
              <a:rPr lang="fi-FI" b="1" dirty="0" smtClean="0"/>
            </a:br>
            <a:r>
              <a:rPr lang="fi-FI" b="1" dirty="0" smtClean="0"/>
              <a:t>Tietoisuus</a:t>
            </a:r>
            <a:br>
              <a:rPr lang="fi-FI" b="1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i-FI" b="1" dirty="0" smtClean="0"/>
              <a:t>	Määritelmä</a:t>
            </a:r>
            <a:endParaRPr lang="fi-FI" b="1" dirty="0"/>
          </a:p>
          <a:p>
            <a:r>
              <a:rPr lang="fi-FI" dirty="0" smtClean="0"/>
              <a:t>kyky </a:t>
            </a:r>
            <a:r>
              <a:rPr lang="fi-FI" u="sng" dirty="0"/>
              <a:t>havaita</a:t>
            </a:r>
            <a:r>
              <a:rPr lang="fi-FI" dirty="0"/>
              <a:t> itsensä ja ympärillä oleva maailma tietoisesti</a:t>
            </a:r>
          </a:p>
          <a:p>
            <a:r>
              <a:rPr lang="fi-FI" dirty="0" smtClean="0"/>
              <a:t>kyky </a:t>
            </a:r>
            <a:r>
              <a:rPr lang="fi-FI" u="sng" dirty="0"/>
              <a:t>ohjata ja arvioida</a:t>
            </a:r>
            <a:r>
              <a:rPr lang="fi-FI" dirty="0"/>
              <a:t> omaa toimintaansa tietoisesti</a:t>
            </a:r>
          </a:p>
          <a:p>
            <a:pPr>
              <a:buNone/>
            </a:pPr>
            <a:r>
              <a:rPr lang="fi-FI" b="1" dirty="0" smtClean="0"/>
              <a:t>	Tietoisuus </a:t>
            </a:r>
            <a:r>
              <a:rPr lang="fi-FI" b="1" dirty="0"/>
              <a:t>ja evoluutio</a:t>
            </a:r>
          </a:p>
          <a:p>
            <a:r>
              <a:rPr lang="fi-FI" dirty="0" smtClean="0"/>
              <a:t>tärkeä </a:t>
            </a:r>
            <a:r>
              <a:rPr lang="fi-FI" dirty="0"/>
              <a:t>ominaisuus lajin säilymisen </a:t>
            </a:r>
            <a:r>
              <a:rPr lang="fi-FI" dirty="0" smtClean="0"/>
              <a:t>kannalta</a:t>
            </a:r>
          </a:p>
          <a:p>
            <a:pPr>
              <a:buFontTx/>
              <a:buChar char="-"/>
            </a:pPr>
            <a:r>
              <a:rPr lang="fi-FI" dirty="0" smtClean="0"/>
              <a:t>mielen teoria </a:t>
            </a:r>
            <a:r>
              <a:rPr lang="fi-FI" dirty="0" smtClean="0">
                <a:sym typeface="Wingdings" pitchFamily="2" charset="2"/>
              </a:rPr>
              <a:t> empatia</a:t>
            </a:r>
            <a:endParaRPr lang="fi-FI" dirty="0"/>
          </a:p>
          <a:p>
            <a:r>
              <a:rPr lang="fi-FI" dirty="0" smtClean="0"/>
              <a:t>tietoisuuden </a:t>
            </a:r>
            <a:r>
              <a:rPr lang="fi-FI" dirty="0"/>
              <a:t>ja kielen kehitys yhteydessä </a:t>
            </a:r>
            <a:r>
              <a:rPr lang="fi-FI" dirty="0" smtClean="0"/>
              <a:t>toisiinsa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i-FI" b="1" dirty="0" smtClean="0"/>
              <a:t>	Tietoinen ajattelu</a:t>
            </a:r>
          </a:p>
          <a:p>
            <a:r>
              <a:rPr lang="fi-FI" dirty="0" smtClean="0"/>
              <a:t>ilmenee lähinnä kielellisesti</a:t>
            </a:r>
          </a:p>
          <a:p>
            <a:r>
              <a:rPr lang="fi-FI" dirty="0" smtClean="0"/>
              <a:t>aivojen </a:t>
            </a:r>
            <a:r>
              <a:rPr lang="fi-FI" dirty="0" err="1" smtClean="0"/>
              <a:t>lateralisaatio</a:t>
            </a:r>
            <a:r>
              <a:rPr lang="fi-FI" dirty="0" smtClean="0"/>
              <a:t> (erikoistuminen)</a:t>
            </a:r>
          </a:p>
          <a:p>
            <a:pPr>
              <a:buFontTx/>
              <a:buChar char="-"/>
            </a:pPr>
            <a:r>
              <a:rPr lang="fi-FI" dirty="0" err="1" smtClean="0"/>
              <a:t>split-brain-tutkimukset</a:t>
            </a:r>
            <a:endParaRPr lang="fi-FI" dirty="0" smtClean="0"/>
          </a:p>
          <a:p>
            <a:pPr>
              <a:buNone/>
            </a:pPr>
            <a:r>
              <a:rPr lang="fi-FI" dirty="0" smtClean="0">
                <a:sym typeface="Wingdings" pitchFamily="2" charset="2"/>
              </a:rPr>
              <a:t>  aivojen vasemman puolen keskeisyys!</a:t>
            </a:r>
            <a:endParaRPr lang="fi-FI" dirty="0" smtClean="0"/>
          </a:p>
          <a:p>
            <a:r>
              <a:rPr lang="fi-FI" dirty="0" smtClean="0"/>
              <a:t>sisäinen puhe tulkitsee ja selittää toimintaamme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404664"/>
            <a:ext cx="166687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43702" y="4143380"/>
            <a:ext cx="2009775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i-FI" b="1" dirty="0" smtClean="0"/>
              <a:t>Minätietoisuus</a:t>
            </a:r>
          </a:p>
          <a:p>
            <a:r>
              <a:rPr lang="fi-FI" dirty="0" smtClean="0"/>
              <a:t>tunne siitä, että on läsnä kehossaan ja edustaa sitä – </a:t>
            </a:r>
            <a:r>
              <a:rPr lang="fi-FI" dirty="0" err="1" smtClean="0"/>
              <a:t>homeostaasi</a:t>
            </a:r>
            <a:r>
              <a:rPr lang="fi-FI" dirty="0" smtClean="0"/>
              <a:t>! (</a:t>
            </a:r>
            <a:r>
              <a:rPr lang="fi-FI" dirty="0" err="1" smtClean="0"/>
              <a:t>Damasion</a:t>
            </a:r>
            <a:r>
              <a:rPr lang="fi-FI" dirty="0" smtClean="0"/>
              <a:t>)</a:t>
            </a:r>
          </a:p>
          <a:p>
            <a:r>
              <a:rPr lang="fi-FI" dirty="0" smtClean="0"/>
              <a:t>minä = subjekti</a:t>
            </a:r>
          </a:p>
          <a:p>
            <a:r>
              <a:rPr lang="fi-FI" dirty="0" smtClean="0"/>
              <a:t> ympärillä oleva = objekti</a:t>
            </a:r>
          </a:p>
          <a:p>
            <a:r>
              <a:rPr lang="fi-FI" dirty="0" smtClean="0"/>
              <a:t> objekteja kaikki mikä muuttaa oman kehon tuntemuksia</a:t>
            </a:r>
          </a:p>
          <a:p>
            <a:r>
              <a:rPr lang="fi-FI" dirty="0" smtClean="0"/>
              <a:t>minätietoisuus syntyy oman kehon ja siinä tapahtuvien muutosten havaitsemisesta </a:t>
            </a:r>
          </a:p>
          <a:p>
            <a:pPr>
              <a:buNone/>
            </a:pPr>
            <a:r>
              <a:rPr lang="fi-FI" dirty="0" smtClean="0"/>
              <a:t>– vrt. lapsuuden hoiva </a:t>
            </a:r>
            <a:r>
              <a:rPr lang="fi-FI" dirty="0" err="1" smtClean="0"/>
              <a:t>keh</a:t>
            </a:r>
            <a:r>
              <a:rPr lang="fi-FI" dirty="0" smtClean="0"/>
              <a:t>. Psykologiassa</a:t>
            </a:r>
          </a:p>
          <a:p>
            <a:r>
              <a:rPr lang="fi-FI" dirty="0" smtClean="0"/>
              <a:t>Laajennettu tietoisuus yhteydessä muistiin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188</Words>
  <Application>Microsoft Office PowerPoint</Application>
  <PresentationFormat>Näytössä katseltava diaesitys (4:3)</PresentationFormat>
  <Paragraphs>69</Paragraphs>
  <Slides>11</Slides>
  <Notes>11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2" baseType="lpstr">
      <vt:lpstr>Office-teema</vt:lpstr>
      <vt:lpstr>1. Tietoinen tiedonkäsittely</vt:lpstr>
      <vt:lpstr>Dia 2</vt:lpstr>
      <vt:lpstr>Dia 3</vt:lpstr>
      <vt:lpstr>Dia 4</vt:lpstr>
      <vt:lpstr>Ulrich Neisserin havaintokehä</vt:lpstr>
      <vt:lpstr>…</vt:lpstr>
      <vt:lpstr> Tietoisuus </vt:lpstr>
      <vt:lpstr>Dia 8</vt:lpstr>
      <vt:lpstr>Dia 9</vt:lpstr>
      <vt:lpstr>Dia 10</vt:lpstr>
      <vt:lpstr>Dia 11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Tietoinen tiedonkäsittely</dc:title>
  <dc:creator>oppilas</dc:creator>
  <cp:lastModifiedBy> </cp:lastModifiedBy>
  <cp:revision>12</cp:revision>
  <dcterms:created xsi:type="dcterms:W3CDTF">2012-10-04T08:50:46Z</dcterms:created>
  <dcterms:modified xsi:type="dcterms:W3CDTF">2014-08-13T06:52:45Z</dcterms:modified>
</cp:coreProperties>
</file>