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70" r:id="rId5"/>
    <p:sldId id="272" r:id="rId6"/>
    <p:sldId id="273" r:id="rId7"/>
    <p:sldId id="268" r:id="rId8"/>
    <p:sldId id="260" r:id="rId9"/>
    <p:sldId id="261" r:id="rId10"/>
    <p:sldId id="262" r:id="rId11"/>
    <p:sldId id="263" r:id="rId12"/>
    <p:sldId id="258" r:id="rId13"/>
    <p:sldId id="264" r:id="rId14"/>
    <p:sldId id="265" r:id="rId15"/>
    <p:sldId id="267" r:id="rId16"/>
    <p:sldId id="271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41" autoAdjust="0"/>
  </p:normalViewPr>
  <p:slideViewPr>
    <p:cSldViewPr snapToGrid="0" snapToObjects="1">
      <p:cViewPr varScale="1">
        <p:scale>
          <a:sx n="117" d="100"/>
          <a:sy n="117" d="100"/>
        </p:scale>
        <p:origin x="4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PÄÄotsikko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388069"/>
            <a:ext cx="7772400" cy="125073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Tarvittaessa</a:t>
            </a:r>
            <a:r>
              <a:rPr lang="en-US" dirty="0"/>
              <a:t> </a:t>
            </a: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r>
              <a:rPr lang="en-US" dirty="0"/>
              <a:t> tai </a:t>
            </a:r>
            <a:r>
              <a:rPr lang="en-US" dirty="0" err="1"/>
              <a:t>lisäinformaatiota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0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445172"/>
            <a:ext cx="8229600" cy="5036208"/>
          </a:xfrm>
        </p:spPr>
        <p:txBody>
          <a:bodyPr vert="eaVert"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755010"/>
            <a:ext cx="2057400" cy="5673818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755010"/>
            <a:ext cx="6019800" cy="5673818"/>
          </a:xfrm>
        </p:spPr>
        <p:txBody>
          <a:bodyPr vert="eaVert"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4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0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53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06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6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84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8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25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4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63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62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4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3047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err="1"/>
              <a:t>Väliotsikko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506462"/>
            <a:ext cx="7772400" cy="70192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Tarvittaessa lisätietoja, esim. luvun pääotsikko </a:t>
            </a:r>
          </a:p>
          <a:p>
            <a:pPr lvl="0"/>
            <a:r>
              <a:rPr lang="fi-FI" dirty="0"/>
              <a:t>materiaalien jäsentelyn selkeyttämiseksi </a:t>
            </a:r>
          </a:p>
        </p:txBody>
      </p:sp>
    </p:spTree>
    <p:extLst>
      <p:ext uri="{BB962C8B-B14F-4D97-AF65-F5344CB8AC3E}">
        <p14:creationId xmlns:p14="http://schemas.microsoft.com/office/powerpoint/2010/main" val="201004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Otsikko 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1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vertailun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1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6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8069"/>
            <a:ext cx="3008313" cy="6568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578069"/>
            <a:ext cx="5111750" cy="5548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Sisältöä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322552"/>
            <a:ext cx="3008313" cy="4803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Sisältöä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993290"/>
            <a:ext cx="5486400" cy="4195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20446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Kuvaslide</a:t>
            </a:r>
            <a:r>
              <a:rPr lang="en-US" dirty="0"/>
              <a:t>: </a:t>
            </a:r>
            <a:r>
              <a:rPr lang="en-US" dirty="0" err="1"/>
              <a:t>raahaa</a:t>
            </a:r>
            <a:r>
              <a:rPr lang="en-US" dirty="0"/>
              <a:t> </a:t>
            </a:r>
            <a:r>
              <a:rPr lang="en-US" dirty="0" err="1"/>
              <a:t>kuva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ruutuun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561725"/>
            <a:ext cx="5486400" cy="939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Lisätietoja</a:t>
            </a:r>
          </a:p>
        </p:txBody>
      </p:sp>
    </p:spTree>
    <p:extLst>
      <p:ext uri="{BB962C8B-B14F-4D97-AF65-F5344CB8AC3E}">
        <p14:creationId xmlns:p14="http://schemas.microsoft.com/office/powerpoint/2010/main" val="228939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753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6346"/>
            <a:ext cx="8229600" cy="5115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Kuudes taso</a:t>
            </a:r>
          </a:p>
          <a:p>
            <a:pPr lvl="6"/>
            <a:r>
              <a:rPr lang="fi-FI" dirty="0"/>
              <a:t>Seitsemäs taso</a:t>
            </a:r>
            <a:endParaRPr lang="en-US" dirty="0"/>
          </a:p>
          <a:p>
            <a:pPr lvl="7"/>
            <a:r>
              <a:rPr lang="en-US" dirty="0" err="1"/>
              <a:t>Kahdeksas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7"/>
            <a:r>
              <a:rPr lang="en-US" dirty="0" err="1"/>
              <a:t>Kahdeksas</a:t>
            </a:r>
            <a:r>
              <a:rPr lang="en-US" dirty="0"/>
              <a:t> </a:t>
            </a:r>
            <a:r>
              <a:rPr lang="en-US" dirty="0" err="1"/>
              <a:t>toisen</a:t>
            </a:r>
            <a:r>
              <a:rPr lang="en-US" dirty="0"/>
              <a:t> </a:t>
            </a:r>
            <a:r>
              <a:rPr lang="en-US" dirty="0" err="1"/>
              <a:t>kerran</a:t>
            </a:r>
            <a:endParaRPr lang="en-US" dirty="0"/>
          </a:p>
          <a:p>
            <a:pPr lvl="7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8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A75C4-CD47-F640-B909-B9B2DCAAA965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7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2.4. </a:t>
            </a:r>
            <a:r>
              <a:rPr lang="en-US" dirty="0"/>
              <a:t>LUONNONVALINTA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0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Hajottava valinta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Hajottava eli eriyttävä valinta suosii ominaisuuden molempia ääripäitä. Se voi johtaa lajiutumiseen.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3014280"/>
            <a:ext cx="58102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77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>
                <a:solidFill>
                  <a:schemeClr val="accent1">
                    <a:lumMod val="75000"/>
                  </a:schemeClr>
                </a:solidFill>
              </a:rPr>
              <a:t>Valinnan tyypit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23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i-FI" alt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097298"/>
              </p:ext>
            </p:extLst>
          </p:nvPr>
        </p:nvGraphicFramePr>
        <p:xfrm>
          <a:off x="457200" y="1366838"/>
          <a:ext cx="8229600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Luonnonvalinnan tyyppi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Tasapainottava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Suuntaava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Hajottava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Olosuhteet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Vakaat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Muuttuvat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Muuttuvat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Suosii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Keskiarvoyksilöitä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Toista</a:t>
                      </a:r>
                      <a:r>
                        <a:rPr lang="fi-FI" baseline="0" dirty="0" smtClean="0">
                          <a:latin typeface="+mj-lt"/>
                        </a:rPr>
                        <a:t> ääripäätä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Molempia</a:t>
                      </a:r>
                      <a:r>
                        <a:rPr lang="fi-FI" baseline="0" dirty="0" smtClean="0">
                          <a:latin typeface="+mj-lt"/>
                        </a:rPr>
                        <a:t> ääripäitä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Johtaa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Alleelien lukusuhteet eivät muutu, vähentää muuntelua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Mikroevoluutiota: populaation alleelikoostumus muuttuu → aiemmin harvinaiset alleelit yleistyvät. → Keskiarvo siirtyy (esimerkiksi yksilöiden koko kasvaa sukupolvien ketjussa).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Mikroevoluutiota, eri alleelit yleistyvät. Muuntelu lisääntyy.</a:t>
                      </a:r>
                      <a:r>
                        <a:rPr lang="fi-FI" dirty="0" smtClean="0">
                          <a:latin typeface="+mj-lt"/>
                        </a:rPr>
                        <a:t/>
                      </a:r>
                      <a:br>
                        <a:rPr lang="fi-FI" dirty="0" smtClean="0">
                          <a:latin typeface="+mj-lt"/>
                        </a:rPr>
                      </a:br>
                      <a:r>
                        <a:rPr lang="fi-FI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Pitkän ajan kuluessa voi seurata lajiutuminen (ns. </a:t>
                      </a:r>
                      <a:r>
                        <a:rPr lang="fi-FI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sympatrinen</a:t>
                      </a:r>
                      <a:r>
                        <a:rPr lang="fi-FI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lajiutuminen). 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514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Sukupuolivalinta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Sukupuolivalinta on valinnan muoto, jossa sukupuoleen liittyvillä ominaisuuksilla on suuri merkitys.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73" y="3091496"/>
            <a:ext cx="5088722" cy="338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05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Sopeumat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199" y="1366346"/>
            <a:ext cx="8034867" cy="5115034"/>
          </a:xfrm>
        </p:spPr>
        <p:txBody>
          <a:bodyPr/>
          <a:lstStyle/>
          <a:p>
            <a:r>
              <a:rPr lang="fi-FI" sz="2800" dirty="0"/>
              <a:t>Ominaisuuksia, jotka ovat syntyneet luonnonvalinnan avulla ja jotka nostavat yksilön kelpoisuutta, kutsutaan sopeumiksi.</a:t>
            </a:r>
          </a:p>
          <a:p>
            <a:endParaRPr lang="fi-F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5" y="2827867"/>
            <a:ext cx="6513054" cy="382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48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Sattuman vaikutus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Myös sattuma voi vaikuttaa evoluution kulkuun.</a:t>
            </a:r>
          </a:p>
          <a:p>
            <a:pPr lvl="1"/>
            <a:r>
              <a:rPr lang="fi-FI" dirty="0"/>
              <a:t>Pullonkaulailmiössä sattuma vaikuttaa siihen, mitkä yksilöt selviävät katastrofista hengissä.</a:t>
            </a:r>
          </a:p>
          <a:p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08879"/>
            <a:ext cx="762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950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Sattuma: perustajanvaikutus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 dirty="0" smtClean="0"/>
              <a:t>Perustajanvaikutus </a:t>
            </a:r>
            <a:r>
              <a:rPr lang="fi-FI" dirty="0"/>
              <a:t>liittyy populaation muuttoliikkeeseen ja sen satunnaisuuteen.</a:t>
            </a:r>
          </a:p>
          <a:p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50" y="2647348"/>
            <a:ext cx="5722834" cy="317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972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Ihmisen vaikutus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Ihminen voi vaikuttaa luonnonvalintaan ja muokata eliöiden ominaisuuksia esimerkiksi valintajalostuksen avulla.</a:t>
            </a:r>
          </a:p>
          <a:p>
            <a:endParaRPr lang="fi-F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04" y="3047471"/>
            <a:ext cx="76295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69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Luonnonvalinta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Luonnonvalinnassa kelpoisimmat yksilöt jäävät henkiin ja saavat eniten jälkeläisiä.</a:t>
            </a:r>
          </a:p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6" y="2509455"/>
            <a:ext cx="76676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31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Luonnonvalinta ja populaatio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Luonnonvalinta vaikuttaa alleelien lukusuhteisiin populaatiossa.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" y="2500171"/>
            <a:ext cx="5359930" cy="389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42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Ristiriesa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66346"/>
            <a:ext cx="7010400" cy="5115034"/>
          </a:xfrm>
        </p:spPr>
        <p:txBody>
          <a:bodyPr>
            <a:normAutofit/>
          </a:bodyPr>
          <a:lstStyle/>
          <a:p>
            <a:r>
              <a:rPr lang="fi-FI" dirty="0"/>
              <a:t>Yksilön ominaisuudet vaikuttavat toisiinsa ja hyödyllinen ominaisuus voi sulkea pois toisen ominaisuuden: tätä kutsutaan ristiriesaksi eli </a:t>
            </a:r>
            <a:r>
              <a:rPr lang="fi-FI" dirty="0" err="1"/>
              <a:t>trade-offiksi</a:t>
            </a:r>
            <a:r>
              <a:rPr lang="fi-FI" dirty="0" smtClean="0"/>
              <a:t>.</a:t>
            </a:r>
          </a:p>
          <a:p>
            <a:r>
              <a:rPr lang="fi-FI" dirty="0" smtClean="0"/>
              <a:t>Esim. alas </a:t>
            </a:r>
            <a:r>
              <a:rPr lang="fi-FI" dirty="0"/>
              <a:t>laskeutunut kurkunpäämme on mahdollistanut puheentuoton mutta altistaa ruokaan tukehtumiselle. 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56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Ristiriesa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66346"/>
            <a:ext cx="8331200" cy="5115034"/>
          </a:xfrm>
        </p:spPr>
        <p:txBody>
          <a:bodyPr>
            <a:normAutofit/>
          </a:bodyPr>
          <a:lstStyle/>
          <a:p>
            <a:r>
              <a:rPr lang="fi-FI" dirty="0" smtClean="0"/>
              <a:t>Talitiainen pystyisi tuottamaan kerralla enemmän poikasia, mutta se heikentäisi (poikasten ja) emon </a:t>
            </a:r>
            <a:r>
              <a:rPr lang="fi-FI" dirty="0" err="1" smtClean="0"/>
              <a:t>elossasäilyvyyttä</a:t>
            </a:r>
            <a:r>
              <a:rPr lang="fi-FI" dirty="0" smtClean="0"/>
              <a:t>. </a:t>
            </a:r>
            <a:endParaRPr lang="fi-FI" dirty="0"/>
          </a:p>
          <a:p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3594443"/>
            <a:ext cx="4020608" cy="260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979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Altruismi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Altruismilla tarkoitetaan </a:t>
            </a:r>
            <a:r>
              <a:rPr lang="fi-FI" dirty="0" smtClean="0"/>
              <a:t>käyttäytymismallia</a:t>
            </a:r>
            <a:r>
              <a:rPr lang="fi-FI" dirty="0"/>
              <a:t>, joka lisää toisen yksilön menestymistä altruistisen yksilön kustannuksella. 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6" y="3391795"/>
            <a:ext cx="5133975" cy="32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26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Luonnonvalinnan tyypit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Luonnonvalinta voidaan luokitella kolmeen tyyppiin:</a:t>
            </a:r>
          </a:p>
          <a:p>
            <a:pPr lvl="1"/>
            <a:r>
              <a:rPr lang="fi-FI" b="1" dirty="0"/>
              <a:t>Stabiloiva eli tasapainottava valinta</a:t>
            </a:r>
          </a:p>
          <a:p>
            <a:pPr lvl="1"/>
            <a:r>
              <a:rPr lang="fi-FI" b="1" dirty="0"/>
              <a:t>Suuntaava valinta</a:t>
            </a:r>
          </a:p>
          <a:p>
            <a:pPr lvl="1"/>
            <a:r>
              <a:rPr lang="fi-FI" b="1" dirty="0"/>
              <a:t>Hajottava eli eriyttävä valinta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339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Stabiloiva valinta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Stabiloiva eli tasapainottava valinta suosii lähellä keskiarvoa olevia yksilöitä. Se on yleistä vakaissa olosuhteissa.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3090480"/>
            <a:ext cx="60007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6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Suuntaava valinta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Suuntaava valinta suosii tiettyä ominaisuuden ääripäätä. Se on yleistä muuttuvissa olosuhteissa.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3024135"/>
            <a:ext cx="60864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24178"/>
      </p:ext>
    </p:extLst>
  </p:cSld>
  <p:clrMapOvr>
    <a:masterClrMapping/>
  </p:clrMapOvr>
</p:sld>
</file>

<file path=ppt/theme/theme1.xml><?xml version="1.0" encoding="utf-8"?>
<a:theme xmlns:a="http://schemas.openxmlformats.org/drawingml/2006/main" name="e-oppi-pp-master-v1.0.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pohja</Template>
  <TotalTime>142</TotalTime>
  <Words>304</Words>
  <Application>Microsoft Office PowerPoint</Application>
  <PresentationFormat>Näytössä katseltava diaesitys (4:3)</PresentationFormat>
  <Paragraphs>52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e-oppi-pp-master-v1.0. (1)</vt:lpstr>
      <vt:lpstr>Custom Design</vt:lpstr>
      <vt:lpstr>2.4. LUONNONVALINTA</vt:lpstr>
      <vt:lpstr>Luonnonvalinta</vt:lpstr>
      <vt:lpstr>Luonnonvalinta ja populaatio</vt:lpstr>
      <vt:lpstr>Ristiriesa</vt:lpstr>
      <vt:lpstr>Ristiriesa</vt:lpstr>
      <vt:lpstr>Altruismi</vt:lpstr>
      <vt:lpstr>Luonnonvalinnan tyypit</vt:lpstr>
      <vt:lpstr>Stabiloiva valinta</vt:lpstr>
      <vt:lpstr>Suuntaava valinta</vt:lpstr>
      <vt:lpstr>Hajottava valinta</vt:lpstr>
      <vt:lpstr>Valinnan tyypit</vt:lpstr>
      <vt:lpstr>Sukupuolivalinta</vt:lpstr>
      <vt:lpstr>Sopeumat</vt:lpstr>
      <vt:lpstr>Sattuman vaikutus</vt:lpstr>
      <vt:lpstr>Sattuma: perustajanvaikutus</vt:lpstr>
      <vt:lpstr>Ihmisen vaikutus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LUONNONVALINTA</dc:title>
  <dc:creator>attev_000</dc:creator>
  <cp:lastModifiedBy>Opettaja</cp:lastModifiedBy>
  <cp:revision>8</cp:revision>
  <dcterms:created xsi:type="dcterms:W3CDTF">2016-07-22T13:07:57Z</dcterms:created>
  <dcterms:modified xsi:type="dcterms:W3CDTF">2021-09-20T12:49:32Z</dcterms:modified>
</cp:coreProperties>
</file>