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4" r:id="rId7"/>
    <p:sldId id="265" r:id="rId8"/>
    <p:sldId id="260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41" autoAdjust="0"/>
  </p:normalViewPr>
  <p:slideViewPr>
    <p:cSldViewPr snapToGrid="0" snapToObjects="1">
      <p:cViewPr varScale="1">
        <p:scale>
          <a:sx n="117" d="100"/>
          <a:sy n="117" d="100"/>
        </p:scale>
        <p:origin x="4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388069"/>
            <a:ext cx="77724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445172"/>
            <a:ext cx="82296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755010"/>
            <a:ext cx="20574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755010"/>
            <a:ext cx="60198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047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506462"/>
            <a:ext cx="77724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78069"/>
            <a:ext cx="3008313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578069"/>
            <a:ext cx="5111750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322552"/>
            <a:ext cx="3008313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993290"/>
            <a:ext cx="54864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561725"/>
            <a:ext cx="54864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6346"/>
            <a:ext cx="82296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2.3. </a:t>
            </a:r>
            <a:r>
              <a:rPr lang="en-US" dirty="0"/>
              <a:t>MUUNTELU JA KELPOISUUS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Elinkiertotaktiikat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194129"/>
              </p:ext>
            </p:extLst>
          </p:nvPr>
        </p:nvGraphicFramePr>
        <p:xfrm>
          <a:off x="448733" y="1365673"/>
          <a:ext cx="7891780" cy="2560320"/>
        </p:xfrm>
        <a:graphic>
          <a:graphicData uri="http://schemas.openxmlformats.org/drawingml/2006/table">
            <a:tbl>
              <a:tblPr/>
              <a:tblGrid>
                <a:gridCol w="240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b="1" dirty="0">
                          <a:solidFill>
                            <a:srgbClr val="4D4D4D"/>
                          </a:solidFill>
                          <a:effectLst/>
                        </a:rPr>
                        <a:t>Ominaisuus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b="1" dirty="0" smtClean="0">
                          <a:solidFill>
                            <a:srgbClr val="4D4D4D"/>
                          </a:solidFill>
                          <a:effectLst/>
                        </a:rPr>
                        <a:t>Esim. lohi</a:t>
                      </a:r>
                      <a:endParaRPr lang="fi-FI" b="1" dirty="0">
                        <a:solidFill>
                          <a:srgbClr val="4D4D4D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b="1" dirty="0" smtClean="0">
                          <a:solidFill>
                            <a:srgbClr val="4D4D4D"/>
                          </a:solidFill>
                          <a:effectLst/>
                        </a:rPr>
                        <a:t>Esim. norsu</a:t>
                      </a:r>
                      <a:endParaRPr lang="fi-FI" b="1" dirty="0">
                        <a:solidFill>
                          <a:srgbClr val="4D4D4D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dirty="0">
                          <a:effectLst/>
                        </a:rPr>
                        <a:t>Sukusolujen määrä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Suurempi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Pienempi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C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dirty="0">
                          <a:effectLst/>
                        </a:rPr>
                        <a:t>Jälkeläisten määrä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D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Suurempi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D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Pienempi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dirty="0">
                          <a:effectLst/>
                        </a:rPr>
                        <a:t>Jälkeläisten kuolleisuus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Suurempi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C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Pienempi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Jälkeläisten elinikä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C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Lyhyempi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C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Pidempi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C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Jälkeläisten hoitaminen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Ei hoideta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>
                          <a:effectLst/>
                        </a:rPr>
                        <a:t>Hoidetaan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5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fi-FI" dirty="0" smtClean="0">
                          <a:effectLst/>
                        </a:rPr>
                        <a:t>Esimerkkilajeja</a:t>
                      </a:r>
                      <a:endParaRPr lang="fi-FI" dirty="0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dirty="0" smtClean="0">
                          <a:effectLst/>
                        </a:rPr>
                        <a:t>Hiiret</a:t>
                      </a:r>
                      <a:endParaRPr lang="fi-FI" dirty="0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C4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dirty="0" smtClean="0">
                          <a:effectLst/>
                        </a:rPr>
                        <a:t>Ihminen</a:t>
                      </a:r>
                      <a:endParaRPr lang="fi-FI" dirty="0"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C4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934" y="4072128"/>
            <a:ext cx="2742140" cy="209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268" y="4065588"/>
            <a:ext cx="2600112" cy="210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940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Fenotyyppi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6"/>
            <a:ext cx="8229600" cy="2915423"/>
          </a:xfrm>
        </p:spPr>
        <p:txBody>
          <a:bodyPr>
            <a:normAutofit fontScale="92500" lnSpcReduction="10000"/>
          </a:bodyPr>
          <a:lstStyle/>
          <a:p>
            <a:r>
              <a:rPr lang="fi-FI" u="sng" dirty="0"/>
              <a:t>Fenotyypillä</a:t>
            </a:r>
            <a:r>
              <a:rPr lang="fi-FI" dirty="0"/>
              <a:t> tarkoitetaan yksilön ilmiasua eli ulkomuotoa. </a:t>
            </a:r>
            <a:r>
              <a:rPr lang="fi-FI" u="sng" dirty="0"/>
              <a:t>Genotyyppi</a:t>
            </a:r>
            <a:r>
              <a:rPr lang="fi-FI" dirty="0"/>
              <a:t> on yksilön kaikkien geenien muodostama kokonaisuus.</a:t>
            </a:r>
          </a:p>
          <a:p>
            <a:r>
              <a:rPr lang="fi-FI" dirty="0"/>
              <a:t>Fenotyypissä oleva muuntelu aiheutuu sekä perinnöllisistä että ympäristön aiheuttamista eroista.</a:t>
            </a:r>
          </a:p>
          <a:p>
            <a:endParaRPr lang="fi-F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3653119"/>
            <a:ext cx="4288456" cy="286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57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Mutaatiot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8600" y="1366346"/>
            <a:ext cx="4902495" cy="5115034"/>
          </a:xfrm>
        </p:spPr>
        <p:txBody>
          <a:bodyPr>
            <a:normAutofit fontScale="92500" lnSpcReduction="20000"/>
          </a:bodyPr>
          <a:lstStyle/>
          <a:p>
            <a:r>
              <a:rPr lang="fi-FI" u="sng" dirty="0"/>
              <a:t>Mutaatiot</a:t>
            </a:r>
            <a:r>
              <a:rPr lang="fi-FI" dirty="0"/>
              <a:t> tuottavat perinnöllistä muuntelua ja synnyttävät uusia ominaisuuksia.</a:t>
            </a:r>
          </a:p>
          <a:p>
            <a:pPr lvl="1"/>
            <a:r>
              <a:rPr lang="fi-FI" u="sng" dirty="0"/>
              <a:t>Geenimutaatiossa</a:t>
            </a:r>
            <a:r>
              <a:rPr lang="fi-FI" dirty="0"/>
              <a:t> eli pistemutaatiossa yksittäinen geeni muuttuu mutaation seurauksena.</a:t>
            </a:r>
          </a:p>
          <a:p>
            <a:pPr lvl="1"/>
            <a:r>
              <a:rPr lang="fi-FI" u="sng" dirty="0"/>
              <a:t>Kromosomimutaatiossa</a:t>
            </a:r>
            <a:r>
              <a:rPr lang="fi-FI" dirty="0"/>
              <a:t> kromosomin rakenne muuttuu.</a:t>
            </a:r>
          </a:p>
          <a:p>
            <a:pPr lvl="1"/>
            <a:r>
              <a:rPr lang="fi-FI" u="sng" dirty="0"/>
              <a:t>Kromosomistomutaatiossa</a:t>
            </a:r>
            <a:r>
              <a:rPr lang="fi-FI" dirty="0"/>
              <a:t> kromosomien lukumäärä muuttuu.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649" y="1366346"/>
            <a:ext cx="3900753" cy="290794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863" y="4379392"/>
            <a:ext cx="3257164" cy="214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7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Mutaatiot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Suurin osa mutaatioista on haitallisia tai neutraaleja.</a:t>
            </a:r>
          </a:p>
          <a:p>
            <a:r>
              <a:rPr lang="fi-FI" dirty="0"/>
              <a:t>Mutaatiot periytyvät jälkeläisille vain, jos ne tapahtuvat solusoluissa tai niitä muodostavissa soluissa.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172" y="4053541"/>
            <a:ext cx="5533582" cy="24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7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19667"/>
            <a:ext cx="8229600" cy="75324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Suvullinen lisääntyminen luo muuntelua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957" y="1871133"/>
            <a:ext cx="5252241" cy="425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0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19667"/>
            <a:ext cx="8229600" cy="753241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Suvullinen lisääntyminen luo muuntelua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210540"/>
            <a:ext cx="8114242" cy="291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 smtClean="0"/>
              <a:t>Meioosissa tekijäinvaihduntaa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370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Muuntelu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0867" y="1366346"/>
            <a:ext cx="8120008" cy="5115034"/>
          </a:xfrm>
        </p:spPr>
        <p:txBody>
          <a:bodyPr>
            <a:normAutofit/>
          </a:bodyPr>
          <a:lstStyle/>
          <a:p>
            <a:r>
              <a:rPr lang="fi-FI" dirty="0"/>
              <a:t>Ympäristön aiheuttamaa muuntelua sanotaan </a:t>
            </a:r>
            <a:r>
              <a:rPr lang="fi-FI" u="sng" dirty="0"/>
              <a:t>muovautumismuunteluksi</a:t>
            </a:r>
            <a:r>
              <a:rPr lang="fi-FI" dirty="0"/>
              <a:t> eli fenotyyppiseksi joustavuudeksi.</a:t>
            </a:r>
          </a:p>
          <a:p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90" y="2919118"/>
            <a:ext cx="7475968" cy="369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4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508000"/>
            <a:ext cx="9027042" cy="753241"/>
          </a:xfrm>
        </p:spPr>
        <p:txBody>
          <a:bodyPr>
            <a:normAutofit/>
          </a:bodyPr>
          <a:lstStyle/>
          <a:p>
            <a:r>
              <a:rPr lang="fi-FI" sz="3600" dirty="0"/>
              <a:t>Mukautuminen ympäristöolosuhteisiin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366347"/>
            <a:ext cx="8229600" cy="2746910"/>
          </a:xfrm>
        </p:spPr>
        <p:txBody>
          <a:bodyPr>
            <a:normAutofit lnSpcReduction="10000"/>
          </a:bodyPr>
          <a:lstStyle/>
          <a:p>
            <a:r>
              <a:rPr lang="fi-FI" dirty="0"/>
              <a:t>Populaatiossa tietyssä ympäristöolosuhteissa parhaimmat perinnölliset ominaisuudet omaavat yksilöt selviävät hengissä ja pääsevät lisääntymään. Näillä yksilöillä on paras </a:t>
            </a:r>
            <a:r>
              <a:rPr lang="fi-FI" u="sng" dirty="0"/>
              <a:t>kelpoisuus</a:t>
            </a:r>
            <a:r>
              <a:rPr lang="fi-FI" dirty="0"/>
              <a:t> eli </a:t>
            </a:r>
            <a:r>
              <a:rPr lang="fi-FI" dirty="0" err="1"/>
              <a:t>fitness</a:t>
            </a:r>
            <a:r>
              <a:rPr lang="fi-FI" dirty="0"/>
              <a:t>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989" y="4113257"/>
            <a:ext cx="3797063" cy="236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2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Alleelien yleistyminen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Kelpoisimpien yksilöiden alleelit yleistyvät populaatiossa</a:t>
            </a:r>
            <a:r>
              <a:rPr lang="fi-FI" b="1" dirty="0" smtClean="0"/>
              <a:t>.</a:t>
            </a:r>
          </a:p>
          <a:p>
            <a:r>
              <a:rPr lang="fi-FI" b="1" dirty="0"/>
              <a:t>Yksilön kelpoisuuteen vaikuttaa kolme tekijää:</a:t>
            </a:r>
          </a:p>
          <a:p>
            <a:pPr lvl="1"/>
            <a:r>
              <a:rPr lang="fi-FI" b="1" dirty="0"/>
              <a:t>Yksilön kyky säilyä hengissä lisääntymisikään saakka</a:t>
            </a:r>
          </a:p>
          <a:p>
            <a:pPr lvl="1"/>
            <a:r>
              <a:rPr lang="fi-FI" b="1" dirty="0"/>
              <a:t>Yksilön lisääntymistehokkuus</a:t>
            </a:r>
          </a:p>
          <a:p>
            <a:pPr lvl="1"/>
            <a:r>
              <a:rPr lang="fi-FI" b="1" dirty="0"/>
              <a:t>Yksilön jälkeläisten hedelmällisyys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051041"/>
      </p:ext>
    </p:extLst>
  </p:cSld>
  <p:clrMapOvr>
    <a:masterClrMapping/>
  </p:clrMapOvr>
</p:sld>
</file>

<file path=ppt/theme/theme1.xml><?xml version="1.0" encoding="utf-8"?>
<a:theme xmlns:a="http://schemas.openxmlformats.org/drawingml/2006/main" name="e-oppi-pp-master-v1.0.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pohja</Template>
  <TotalTime>28</TotalTime>
  <Words>185</Words>
  <Application>Microsoft Office PowerPoint</Application>
  <PresentationFormat>Näytössä katseltava diaesitys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e-oppi-pp-master-v1.0. (1)</vt:lpstr>
      <vt:lpstr>Custom Design</vt:lpstr>
      <vt:lpstr>2.3. MUUNTELU JA KELPOISUUS</vt:lpstr>
      <vt:lpstr>Fenotyyppi</vt:lpstr>
      <vt:lpstr>Mutaatiot</vt:lpstr>
      <vt:lpstr>Mutaatiot</vt:lpstr>
      <vt:lpstr>Suvullinen lisääntyminen luo muuntelua</vt:lpstr>
      <vt:lpstr>Suvullinen lisääntyminen luo muuntelua</vt:lpstr>
      <vt:lpstr>Muuntelu</vt:lpstr>
      <vt:lpstr>Mukautuminen ympäristöolosuhteisiin</vt:lpstr>
      <vt:lpstr>Alleelien yleistyminen</vt:lpstr>
      <vt:lpstr>Elinkiertotaktiikat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MUUNTELU JA KELPOISUUS</dc:title>
  <dc:creator>attev_000</dc:creator>
  <cp:lastModifiedBy>Opettaja</cp:lastModifiedBy>
  <cp:revision>5</cp:revision>
  <dcterms:created xsi:type="dcterms:W3CDTF">2016-07-22T12:52:47Z</dcterms:created>
  <dcterms:modified xsi:type="dcterms:W3CDTF">2021-09-06T10:50:04Z</dcterms:modified>
</cp:coreProperties>
</file>