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8" r:id="rId6"/>
    <p:sldId id="259" r:id="rId7"/>
    <p:sldId id="261" r:id="rId8"/>
    <p:sldId id="262" r:id="rId9"/>
    <p:sldId id="269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1C5D-C0F1-4FCC-ADCA-B678ABEEE673}" type="datetimeFigureOut">
              <a:rPr lang="fi-FI" smtClean="0"/>
              <a:t>16.8.2021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884B-D2B9-41B1-8539-21E6442B4B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253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1C5D-C0F1-4FCC-ADCA-B678ABEEE673}" type="datetimeFigureOut">
              <a:rPr lang="fi-FI" smtClean="0"/>
              <a:t>16.8.2021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884B-D2B9-41B1-8539-21E6442B4B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57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1C5D-C0F1-4FCC-ADCA-B678ABEEE673}" type="datetimeFigureOut">
              <a:rPr lang="fi-FI" smtClean="0"/>
              <a:t>16.8.2021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884B-D2B9-41B1-8539-21E6442B4B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903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1C5D-C0F1-4FCC-ADCA-B678ABEEE673}" type="datetimeFigureOut">
              <a:rPr lang="fi-FI" smtClean="0"/>
              <a:t>16.8.2021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884B-D2B9-41B1-8539-21E6442B4B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4630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1C5D-C0F1-4FCC-ADCA-B678ABEEE673}" type="datetimeFigureOut">
              <a:rPr lang="fi-FI" smtClean="0"/>
              <a:t>16.8.2021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884B-D2B9-41B1-8539-21E6442B4B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715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1C5D-C0F1-4FCC-ADCA-B678ABEEE673}" type="datetimeFigureOut">
              <a:rPr lang="fi-FI" smtClean="0"/>
              <a:t>16.8.2021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884B-D2B9-41B1-8539-21E6442B4B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5017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1C5D-C0F1-4FCC-ADCA-B678ABEEE673}" type="datetimeFigureOut">
              <a:rPr lang="fi-FI" smtClean="0"/>
              <a:t>16.8.2021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884B-D2B9-41B1-8539-21E6442B4B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756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1C5D-C0F1-4FCC-ADCA-B678ABEEE673}" type="datetimeFigureOut">
              <a:rPr lang="fi-FI" smtClean="0"/>
              <a:t>16.8.2021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884B-D2B9-41B1-8539-21E6442B4B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3303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1C5D-C0F1-4FCC-ADCA-B678ABEEE673}" type="datetimeFigureOut">
              <a:rPr lang="fi-FI" smtClean="0"/>
              <a:t>16.8.2021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884B-D2B9-41B1-8539-21E6442B4B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0573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1C5D-C0F1-4FCC-ADCA-B678ABEEE673}" type="datetimeFigureOut">
              <a:rPr lang="fi-FI" smtClean="0"/>
              <a:t>16.8.2021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884B-D2B9-41B1-8539-21E6442B4B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2327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1C5D-C0F1-4FCC-ADCA-B678ABEEE673}" type="datetimeFigureOut">
              <a:rPr lang="fi-FI" smtClean="0"/>
              <a:t>16.8.2021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884B-D2B9-41B1-8539-21E6442B4B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934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51C5D-C0F1-4FCC-ADCA-B678ABEEE673}" type="datetimeFigureOut">
              <a:rPr lang="fi-FI" smtClean="0"/>
              <a:t>16.8.2021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A884B-D2B9-41B1-8539-21E6442B4B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160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pinkansa.fi/virustutkija-matti-jalasvuori-luettelee-syita-miks/87435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8846008" cy="668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99592" y="836712"/>
            <a:ext cx="7772400" cy="1470025"/>
          </a:xfrm>
        </p:spPr>
        <p:txBody>
          <a:bodyPr>
            <a:normAutofit/>
          </a:bodyPr>
          <a:lstStyle/>
          <a:p>
            <a:r>
              <a:rPr lang="fi-FI" sz="5400" b="1" dirty="0"/>
              <a:t>MITÄ BIOLOGIA ON?</a:t>
            </a:r>
          </a:p>
        </p:txBody>
      </p:sp>
      <p:sp>
        <p:nvSpPr>
          <p:cNvPr id="5" name="Suorakulmio 4"/>
          <p:cNvSpPr/>
          <p:nvPr/>
        </p:nvSpPr>
        <p:spPr>
          <a:xfrm>
            <a:off x="392979" y="6200515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https://docplayer.fi/61520654-Opettaja-mika-sipura.html</a:t>
            </a:r>
          </a:p>
        </p:txBody>
      </p:sp>
    </p:spTree>
    <p:extLst>
      <p:ext uri="{BB962C8B-B14F-4D97-AF65-F5344CB8AC3E}">
        <p14:creationId xmlns:p14="http://schemas.microsoft.com/office/powerpoint/2010/main" val="34473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fi-FI" dirty="0"/>
              <a:t>1700-1800 –luvut</a:t>
            </a:r>
          </a:p>
          <a:p>
            <a:pPr lvl="1"/>
            <a:r>
              <a:rPr lang="fi-FI" dirty="0"/>
              <a:t>Carl von </a:t>
            </a:r>
            <a:r>
              <a:rPr lang="fi-FI" dirty="0" err="1"/>
              <a:t>Linne</a:t>
            </a:r>
            <a:r>
              <a:rPr lang="fi-FI" dirty="0"/>
              <a:t>: eliökunnan tieteellinen luokittelu</a:t>
            </a:r>
          </a:p>
          <a:p>
            <a:pPr lvl="1"/>
            <a:r>
              <a:rPr lang="fi-FI" dirty="0" err="1"/>
              <a:t>Lazzaro</a:t>
            </a:r>
            <a:r>
              <a:rPr lang="fi-FI" dirty="0"/>
              <a:t> </a:t>
            </a:r>
            <a:r>
              <a:rPr lang="fi-FI" dirty="0" err="1"/>
              <a:t>Spallanzani</a:t>
            </a:r>
            <a:r>
              <a:rPr lang="fi-FI" dirty="0"/>
              <a:t>: yksilön syntymiseen tarvitaan siittiö ja munasolu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852936"/>
            <a:ext cx="3105673" cy="376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027" y="2852936"/>
            <a:ext cx="4993081" cy="374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230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rmAutofit/>
          </a:bodyPr>
          <a:lstStyle/>
          <a:p>
            <a:r>
              <a:rPr lang="fi-FI" dirty="0"/>
              <a:t>1800-1900 –luvut</a:t>
            </a:r>
          </a:p>
          <a:p>
            <a:pPr lvl="1"/>
            <a:r>
              <a:rPr lang="fi-FI" dirty="0"/>
              <a:t>Keskeisten biologisten oivallusten aika</a:t>
            </a:r>
          </a:p>
          <a:p>
            <a:pPr lvl="1"/>
            <a:r>
              <a:rPr lang="fi-FI" dirty="0"/>
              <a:t>Jean </a:t>
            </a:r>
            <a:r>
              <a:rPr lang="fi-FI" dirty="0" err="1"/>
              <a:t>Babtiste</a:t>
            </a:r>
            <a:r>
              <a:rPr lang="fi-FI" dirty="0"/>
              <a:t> </a:t>
            </a:r>
            <a:r>
              <a:rPr lang="fi-FI" dirty="0" err="1"/>
              <a:t>Lamarck</a:t>
            </a:r>
            <a:r>
              <a:rPr lang="fi-FI" dirty="0"/>
              <a:t>: evoluutioteoria</a:t>
            </a:r>
          </a:p>
          <a:p>
            <a:pPr lvl="1"/>
            <a:r>
              <a:rPr lang="fi-FI" dirty="0" err="1"/>
              <a:t>Matthias</a:t>
            </a:r>
            <a:r>
              <a:rPr lang="fi-FI" dirty="0"/>
              <a:t> </a:t>
            </a:r>
            <a:r>
              <a:rPr lang="fi-FI" dirty="0" err="1"/>
              <a:t>Schleiden</a:t>
            </a:r>
            <a:r>
              <a:rPr lang="fi-FI" dirty="0"/>
              <a:t> ja Theodor </a:t>
            </a:r>
            <a:r>
              <a:rPr lang="fi-FI" dirty="0" err="1"/>
              <a:t>Schwann</a:t>
            </a:r>
            <a:r>
              <a:rPr lang="fi-FI" dirty="0"/>
              <a:t>: soluteoria, jonka mukaan kaikki eliöt koostuvat soluista</a:t>
            </a:r>
          </a:p>
          <a:p>
            <a:pPr lvl="1"/>
            <a:r>
              <a:rPr lang="fi-FI" dirty="0"/>
              <a:t>Charles R. Darwin ja Alfred Wallace: </a:t>
            </a:r>
            <a:r>
              <a:rPr lang="fi-FI" u="sng" dirty="0"/>
              <a:t>evoluutioteoria</a:t>
            </a:r>
            <a:r>
              <a:rPr lang="fi-FI" dirty="0"/>
              <a:t> (1858)</a:t>
            </a:r>
          </a:p>
          <a:p>
            <a:pPr lvl="1"/>
            <a:r>
              <a:rPr lang="fi-FI" dirty="0"/>
              <a:t>Gregor </a:t>
            </a:r>
            <a:r>
              <a:rPr lang="fi-FI" dirty="0" err="1"/>
              <a:t>Mendel</a:t>
            </a:r>
            <a:r>
              <a:rPr lang="fi-FI" dirty="0"/>
              <a:t>: tutkimukset hernekasveilla </a:t>
            </a:r>
            <a:r>
              <a:rPr lang="fi-FI" dirty="0">
                <a:sym typeface="Wingdings" panose="05000000000000000000" pitchFamily="2" charset="2"/>
              </a:rPr>
              <a:t> perusta perinnöllisyystieteelle (1865)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Louis Pasteur: bakteerit aiheuttavat tauteja  rokotteen kehittäminen (1880)</a:t>
            </a:r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9168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fi-FI" dirty="0"/>
              <a:t>1900-1950-luvut</a:t>
            </a:r>
          </a:p>
          <a:p>
            <a:pPr lvl="1"/>
            <a:r>
              <a:rPr lang="fi-FI" dirty="0"/>
              <a:t>Karl </a:t>
            </a:r>
            <a:r>
              <a:rPr lang="fi-FI" dirty="0" err="1"/>
              <a:t>Landsteiner</a:t>
            </a:r>
            <a:r>
              <a:rPr lang="fi-FI" dirty="0"/>
              <a:t>: </a:t>
            </a:r>
            <a:r>
              <a:rPr lang="fi-FI" dirty="0" err="1"/>
              <a:t>ABO-veriryhmät</a:t>
            </a:r>
            <a:endParaRPr lang="fi-FI" dirty="0"/>
          </a:p>
          <a:p>
            <a:pPr lvl="1"/>
            <a:r>
              <a:rPr lang="fi-FI" dirty="0"/>
              <a:t>Alexander Fleming: penisilliini (1928)</a:t>
            </a:r>
          </a:p>
        </p:txBody>
      </p:sp>
    </p:spTree>
    <p:extLst>
      <p:ext uri="{BB962C8B-B14F-4D97-AF65-F5344CB8AC3E}">
        <p14:creationId xmlns:p14="http://schemas.microsoft.com/office/powerpoint/2010/main" val="1751310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fi-FI" dirty="0"/>
              <a:t>1950-2000 –luvut</a:t>
            </a:r>
          </a:p>
          <a:p>
            <a:pPr lvl="1"/>
            <a:r>
              <a:rPr lang="fi-FI" dirty="0"/>
              <a:t>James Watson ja Francis Crick: DNA on rakenteeltaan kaksoiskierre ja geneettistä materiaalia (1953)</a:t>
            </a:r>
          </a:p>
          <a:p>
            <a:pPr lvl="1"/>
            <a:r>
              <a:rPr lang="fi-FI" dirty="0"/>
              <a:t>Isorokko julistetaan hävitetyksi koko maailmasta (1979)</a:t>
            </a:r>
          </a:p>
          <a:p>
            <a:pPr lvl="1"/>
            <a:r>
              <a:rPr lang="fi-FI" dirty="0"/>
              <a:t>Alex </a:t>
            </a:r>
            <a:r>
              <a:rPr lang="fi-FI" dirty="0" err="1"/>
              <a:t>Jeffreys</a:t>
            </a:r>
            <a:r>
              <a:rPr lang="fi-FI" dirty="0"/>
              <a:t>: DNA-profilointi, geneettinen sormenjälkitekniikka (1984)</a:t>
            </a:r>
          </a:p>
          <a:p>
            <a:pPr lvl="1"/>
            <a:r>
              <a:rPr lang="fi-FI" dirty="0"/>
              <a:t>Dolly-lampaan kloonaus (1997)</a:t>
            </a:r>
          </a:p>
        </p:txBody>
      </p:sp>
    </p:spTree>
    <p:extLst>
      <p:ext uri="{BB962C8B-B14F-4D97-AF65-F5344CB8AC3E}">
        <p14:creationId xmlns:p14="http://schemas.microsoft.com/office/powerpoint/2010/main" val="2243441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fi-FI" dirty="0"/>
              <a:t>2000-luku</a:t>
            </a:r>
          </a:p>
          <a:p>
            <a:pPr lvl="1"/>
            <a:r>
              <a:rPr lang="fi-FI" dirty="0"/>
              <a:t>Human </a:t>
            </a:r>
            <a:r>
              <a:rPr lang="fi-FI" dirty="0" err="1"/>
              <a:t>Genome</a:t>
            </a:r>
            <a:r>
              <a:rPr lang="fi-FI" dirty="0"/>
              <a:t> Project eli ihmisen geeniperimän selvittämishanke valmiiksi (2003)</a:t>
            </a:r>
          </a:p>
          <a:p>
            <a:pPr lvl="1"/>
            <a:r>
              <a:rPr lang="fi-FI" dirty="0"/>
              <a:t>HIV-rokote (2009)</a:t>
            </a:r>
          </a:p>
          <a:p>
            <a:pPr lvl="1"/>
            <a:r>
              <a:rPr lang="fi-FI" dirty="0"/>
              <a:t>Afrikasta ja Euraasiasta löydettyjen fossiilien perusteella ihmisen varhaiset esi-isät ovat eri puolella maapalloa samaa lajia (2013)</a:t>
            </a:r>
          </a:p>
        </p:txBody>
      </p:sp>
    </p:spTree>
    <p:extLst>
      <p:ext uri="{BB962C8B-B14F-4D97-AF65-F5344CB8AC3E}">
        <p14:creationId xmlns:p14="http://schemas.microsoft.com/office/powerpoint/2010/main" val="3215493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BIOLOGIA ON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Havainnointiin ja tutkimukseen perustuva tieteenala</a:t>
            </a:r>
          </a:p>
          <a:p>
            <a:r>
              <a:rPr lang="fi-FI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Bios</a:t>
            </a:r>
            <a:r>
              <a:rPr lang="fi-FI" dirty="0"/>
              <a:t> = elämä, </a:t>
            </a:r>
            <a:r>
              <a:rPr lang="fi-FI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logos</a:t>
            </a:r>
            <a:r>
              <a:rPr lang="fi-FI" dirty="0"/>
              <a:t> = oppi </a:t>
            </a:r>
            <a:r>
              <a:rPr lang="fi-FI" dirty="0">
                <a:sym typeface="Wingdings" panose="05000000000000000000" pitchFamily="2" charset="2"/>
              </a:rPr>
              <a:t> Biologia on oppi elämästä</a:t>
            </a:r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3384376" cy="271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196" y="3861048"/>
            <a:ext cx="4072702" cy="271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140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ELÄMÄN TUTKIMINEN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Biologian opiskelun ja tutkimuksen avulla ymmärretään ja saadaan uutta tietoa </a:t>
            </a:r>
            <a:r>
              <a:rPr lang="fi-FI" i="1" dirty="0"/>
              <a:t>elollisen</a:t>
            </a:r>
            <a:r>
              <a:rPr lang="fi-FI" dirty="0"/>
              <a:t> luonnon monimuotoisuudesta ja sen säilyttämisestä.</a:t>
            </a:r>
          </a:p>
          <a:p>
            <a:pPr marL="0" indent="0">
              <a:buNone/>
            </a:pPr>
            <a:r>
              <a:rPr lang="fi-FI" dirty="0"/>
              <a:t>	- Opitaan ympäristövastuullista 	käyttäytymistä ja edistetään kestävää 	kehitystä</a:t>
            </a:r>
          </a:p>
        </p:txBody>
      </p:sp>
    </p:spTree>
    <p:extLst>
      <p:ext uri="{BB962C8B-B14F-4D97-AF65-F5344CB8AC3E}">
        <p14:creationId xmlns:p14="http://schemas.microsoft.com/office/powerpoint/2010/main" val="1227318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BIOLOGIAN ALOJA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Biologia koostuu useista eri tieteenaloista, joita ovat esimerkiksi evoluutiobiologia, molekyylibiologia, perinnöllisyystiede, solubiologia, fysiologia ja ekologia.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17032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33079"/>
            <a:ext cx="2971031" cy="222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95463"/>
            <a:ext cx="3154716" cy="177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689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Biologia ja muut tieteet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b="1" dirty="0"/>
              <a:t>Biologiassa tarvitaan myös muiden tieteiden tuottamaa tietoa.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2689051"/>
            <a:ext cx="55435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488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BIOLOGIAN ORGANISAATIOTASOT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424408"/>
            <a:ext cx="5184575" cy="515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64088" y="1600200"/>
            <a:ext cx="3322712" cy="4525963"/>
          </a:xfrm>
        </p:spPr>
        <p:txBody>
          <a:bodyPr/>
          <a:lstStyle/>
          <a:p>
            <a:r>
              <a:rPr lang="fi-FI" dirty="0"/>
              <a:t>Kuvaa elämän järjestystä ja biologista hierarkiaa.</a:t>
            </a:r>
          </a:p>
          <a:p>
            <a:r>
              <a:rPr lang="fi-FI" dirty="0"/>
              <a:t>Ylemmän tason ominaisuuksia ei löydy alemmilta tasoilta</a:t>
            </a:r>
          </a:p>
        </p:txBody>
      </p:sp>
    </p:spTree>
    <p:extLst>
      <p:ext uri="{BB962C8B-B14F-4D97-AF65-F5344CB8AC3E}">
        <p14:creationId xmlns:p14="http://schemas.microsoft.com/office/powerpoint/2010/main" val="1198812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Vi­rus­tut­ki­ja Matti Ja­las­vuo­ri luet­te­lee syitä, miksi korona levisi: Kiinan ruo­ka­kult­tuu­ri, oi­reet­to­mat kan­ta­jat, heikko va­rau­tu­mi­nen – toista aaltoa vaikea estää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>
                <a:hlinkClick r:id="rId2"/>
              </a:rPr>
              <a:t>https://www.lapinkansa.fi/virustutkija-matti-jalasvuori-luettelee-syita-miks/874358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3756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BIOLOGIAN HISTORIAA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ANTIIKIN BIOLOGIT</a:t>
            </a:r>
          </a:p>
          <a:p>
            <a:pPr lvl="1"/>
            <a:r>
              <a:rPr lang="fi-FI" dirty="0"/>
              <a:t>Aristoteles</a:t>
            </a:r>
          </a:p>
          <a:p>
            <a:pPr lvl="2"/>
            <a:r>
              <a:rPr lang="fi-FI" dirty="0"/>
              <a:t>Vertailevaa tutkimusta eläinten toiminnasta</a:t>
            </a:r>
          </a:p>
          <a:p>
            <a:r>
              <a:rPr lang="fi-FI" dirty="0"/>
              <a:t>1500-1700 –luvut</a:t>
            </a:r>
          </a:p>
          <a:p>
            <a:pPr lvl="1"/>
            <a:r>
              <a:rPr lang="fi-FI" dirty="0"/>
              <a:t>Tiedon kerääminen, uudet havainnot ja löydöt</a:t>
            </a:r>
          </a:p>
          <a:p>
            <a:pPr lvl="1"/>
            <a:r>
              <a:rPr lang="fi-FI" dirty="0"/>
              <a:t>Kokeellisen tutkimuksen alku</a:t>
            </a:r>
          </a:p>
          <a:p>
            <a:pPr lvl="1"/>
            <a:r>
              <a:rPr lang="fi-FI" dirty="0"/>
              <a:t>Mikroskoopit 1600-1700 -luvuilla</a:t>
            </a:r>
          </a:p>
          <a:p>
            <a:pPr lvl="1"/>
            <a:r>
              <a:rPr lang="fi-FI" dirty="0"/>
              <a:t>Francesco Redi: kärpästutkimukset</a:t>
            </a:r>
          </a:p>
        </p:txBody>
      </p:sp>
    </p:spTree>
    <p:extLst>
      <p:ext uri="{BB962C8B-B14F-4D97-AF65-F5344CB8AC3E}">
        <p14:creationId xmlns:p14="http://schemas.microsoft.com/office/powerpoint/2010/main" val="3895468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näyttökuva, sisä&#10;&#10;Kuvaus luotu automaattisesti">
            <a:extLst>
              <a:ext uri="{FF2B5EF4-FFF2-40B4-BE49-F238E27FC236}">
                <a16:creationId xmlns:a16="http://schemas.microsoft.com/office/drawing/2014/main" id="{28CDC3F3-A27A-433C-8A58-DA00CC90AB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8" t="23400" r="18500" b="5642"/>
          <a:stretch/>
        </p:blipFill>
        <p:spPr>
          <a:xfrm>
            <a:off x="179511" y="414323"/>
            <a:ext cx="8946049" cy="546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59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389</Words>
  <Application>Microsoft Office PowerPoint</Application>
  <PresentationFormat>Näytössä katseltava diaesitys (4:3)</PresentationFormat>
  <Paragraphs>49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Office-teema</vt:lpstr>
      <vt:lpstr>MITÄ BIOLOGIA ON?</vt:lpstr>
      <vt:lpstr>BIOLOGIA ON</vt:lpstr>
      <vt:lpstr>ELÄMÄN TUTKIMINEN</vt:lpstr>
      <vt:lpstr>BIOLOGIAN ALOJA</vt:lpstr>
      <vt:lpstr>Biologia ja muut tieteet</vt:lpstr>
      <vt:lpstr>BIOLOGIAN ORGANISAATIOTASOT</vt:lpstr>
      <vt:lpstr>PowerPoint-esitys</vt:lpstr>
      <vt:lpstr>BIOLOGIAN HISTORIAA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MITÄ BIOLOGIA ON?</dc:title>
  <dc:creator>Jenni</dc:creator>
  <cp:lastModifiedBy>Jenni Savolainen</cp:lastModifiedBy>
  <cp:revision>8</cp:revision>
  <dcterms:created xsi:type="dcterms:W3CDTF">2020-08-16T19:34:58Z</dcterms:created>
  <dcterms:modified xsi:type="dcterms:W3CDTF">2021-08-16T20:14:11Z</dcterms:modified>
</cp:coreProperties>
</file>