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92" r:id="rId2"/>
    <p:sldId id="293" r:id="rId3"/>
    <p:sldId id="294" r:id="rId4"/>
    <p:sldId id="275" r:id="rId5"/>
    <p:sldId id="260" r:id="rId6"/>
    <p:sldId id="284" r:id="rId7"/>
    <p:sldId id="276" r:id="rId8"/>
    <p:sldId id="280" r:id="rId9"/>
    <p:sldId id="279" r:id="rId10"/>
    <p:sldId id="278" r:id="rId11"/>
    <p:sldId id="277" r:id="rId12"/>
    <p:sldId id="291" r:id="rId13"/>
    <p:sldId id="270" r:id="rId14"/>
    <p:sldId id="271" r:id="rId15"/>
    <p:sldId id="290" r:id="rId16"/>
    <p:sldId id="286" r:id="rId17"/>
  </p:sldIdLst>
  <p:sldSz cx="9144000" cy="6858000" type="screen4x3"/>
  <p:notesSz cx="6669088" cy="9928225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C"/>
    <a:srgbClr val="B5D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5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3E412ECF-C5B6-C48F-73A3-669D973F10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D63D861-F978-409A-A103-4BF1EC022B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59698D9-1CBF-4ACC-BA87-34DC330E8CF7}" type="datetimeFigureOut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0BB0D9A-34FF-4AC4-1265-EE6DB87840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C9B0BA6-296D-F5BD-6ECB-56523D8B5A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9F5433D-8E88-47C6-903D-6023A8FAB72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E21D3A15-B845-23F1-59CC-6DB3E1386151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A3F8337-4D3A-E1C5-09A8-0DBA6DB76741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F7552B17-3A63-49AA-B2EC-021E540D5B84}" type="datetime1">
              <a:rPr lang="fi-FI"/>
              <a:pPr>
                <a:defRPr/>
              </a:pPr>
              <a:t>7.9.2026</a:t>
            </a:fld>
            <a:endParaRPr/>
          </a:p>
        </p:txBody>
      </p:sp>
      <p:sp>
        <p:nvSpPr>
          <p:cNvPr id="2052" name="Dian kuvan paikkamerkki 3">
            <a:extLst>
              <a:ext uri="{FF2B5EF4-FFF2-40B4-BE49-F238E27FC236}">
                <a16:creationId xmlns:a16="http://schemas.microsoft.com/office/drawing/2014/main" id="{EC2E1397-00B1-4304-E6AD-0967451480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01725" y="1241425"/>
            <a:ext cx="4465638" cy="3349625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Huomautusten paikkamerkki 4">
            <a:extLst>
              <a:ext uri="{FF2B5EF4-FFF2-40B4-BE49-F238E27FC236}">
                <a16:creationId xmlns:a16="http://schemas.microsoft.com/office/drawing/2014/main" id="{6C0BE4BA-4A44-D02F-11FA-0297CCBF699A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66A68A5-373F-887F-F4A3-8A7CA5A896F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4D848F8-E773-1435-3DDB-121E2427EC4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0DB114A-91A4-4BCC-9B56-24D2C43A356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fi-FI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fi-FI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fi-FI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fi-FI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fi-FI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9E6A066C-D485-B3E3-5922-D7646B6A82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BAB822C4-C4FD-4D2C-9958-AD12A4301F2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i-FI">
              <a:latin typeface="Calibri" panose="020F050202020403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5E136B63-AA40-F454-59E9-D9DD07F7C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9429750"/>
            <a:ext cx="2889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274CA424-9BEB-49DD-A6DA-CBFEE64D8232}" type="slidenum">
              <a:rPr lang="fi-FI" altLang="fi-FI" sz="1200">
                <a:solidFill>
                  <a:srgbClr val="000000"/>
                </a:solidFill>
              </a:rPr>
              <a:pPr algn="r" eaLnBrk="1" hangingPunct="1"/>
              <a:t>5</a:t>
            </a:fld>
            <a:endParaRPr lang="fi-FI" altLang="fi-FI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587C52B1-5637-0292-6967-ABAF4B4BF9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ABB4E32C-362A-A997-20F6-77D91912F1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i-FI">
              <a:latin typeface="Calibri" panose="020F0502020204030204" pitchFamily="34" charset="0"/>
            </a:endParaRP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D8687960-78EE-0BD6-42D8-EE47CCD46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9429750"/>
            <a:ext cx="2889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6278EA2C-1A24-46A1-8D40-3E7E8C9767D0}" type="slidenum">
              <a:rPr lang="fi-FI" altLang="fi-FI" sz="1200">
                <a:solidFill>
                  <a:srgbClr val="000000"/>
                </a:solidFill>
              </a:rPr>
              <a:pPr algn="r" eaLnBrk="1" hangingPunct="1"/>
              <a:t>7</a:t>
            </a:fld>
            <a:endParaRPr lang="fi-FI" altLang="fi-FI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01BA0D76-9F81-452B-E851-045952D0BD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AD866A3F-3688-DC1B-FB99-DC72671C657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i-FI">
              <a:latin typeface="Calibri" panose="020F0502020204030204" pitchFamily="34" charset="0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47FD7B5-FAA7-9B8A-36B5-5FECC1D60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9429750"/>
            <a:ext cx="2889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8492DE70-8482-4879-94B3-35F818A28612}" type="slidenum">
              <a:rPr lang="fi-FI" altLang="fi-FI" sz="1200">
                <a:solidFill>
                  <a:srgbClr val="000000"/>
                </a:solidFill>
              </a:rPr>
              <a:pPr algn="r" eaLnBrk="1" hangingPunct="1"/>
              <a:t>8</a:t>
            </a:fld>
            <a:endParaRPr lang="fi-FI" altLang="fi-FI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C8EE177E-49D0-3670-D443-B0A99D4AD0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1B874680-FBAA-633A-DCD2-C2F17BAE3B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i-FI">
              <a:latin typeface="Calibri" panose="020F0502020204030204" pitchFamily="34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73047399-F510-B8A7-6E40-1FCB76E07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9429750"/>
            <a:ext cx="2889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322256F0-0949-492A-9DDA-CCC35C681E28}" type="slidenum">
              <a:rPr lang="fi-FI" altLang="fi-FI" sz="1200">
                <a:solidFill>
                  <a:srgbClr val="000000"/>
                </a:solidFill>
              </a:rPr>
              <a:pPr algn="r" eaLnBrk="1" hangingPunct="1"/>
              <a:t>9</a:t>
            </a:fld>
            <a:endParaRPr lang="fi-FI" altLang="fi-FI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E3F83B55-1763-E113-19B1-08A9159845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DC67C8A6-24A2-F63F-FE99-A9EE19FC241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i-FI">
              <a:latin typeface="Calibri" panose="020F050202020403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D310D7A6-4C57-FCA4-F24D-30D350CEE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9429750"/>
            <a:ext cx="2889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42692987-0E41-429E-A74D-71E66E175714}" type="slidenum">
              <a:rPr lang="fi-FI" altLang="fi-FI" sz="1200">
                <a:solidFill>
                  <a:srgbClr val="000000"/>
                </a:solidFill>
              </a:rPr>
              <a:pPr algn="r" eaLnBrk="1" hangingPunct="1"/>
              <a:t>10</a:t>
            </a:fld>
            <a:endParaRPr lang="fi-FI" altLang="fi-FI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D74D92A-18B0-7238-E281-768087B6A4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CB1BDB1-E8FB-88D1-7B69-ED48662767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i-FI">
              <a:latin typeface="Calibri" panose="020F0502020204030204" pitchFamily="34" charset="0"/>
            </a:endParaRP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B53D6D9F-A5F8-6B99-FA91-F6C4081CA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9429750"/>
            <a:ext cx="2889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923B0890-7C84-48BA-89EC-0860483C7343}" type="slidenum">
              <a:rPr lang="fi-FI" altLang="fi-FI" sz="1200">
                <a:solidFill>
                  <a:srgbClr val="000000"/>
                </a:solidFill>
              </a:rPr>
              <a:pPr algn="r" eaLnBrk="1" hangingPunct="1"/>
              <a:t>11</a:t>
            </a:fld>
            <a:endParaRPr lang="fi-FI" altLang="fi-FI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n kuvan paikkamerkki 1">
            <a:extLst>
              <a:ext uri="{FF2B5EF4-FFF2-40B4-BE49-F238E27FC236}">
                <a16:creationId xmlns:a16="http://schemas.microsoft.com/office/drawing/2014/main" id="{7AAB736E-5589-F4CE-1B24-8F154BB30F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Huomautusten paikkamerkki 2">
            <a:extLst>
              <a:ext uri="{FF2B5EF4-FFF2-40B4-BE49-F238E27FC236}">
                <a16:creationId xmlns:a16="http://schemas.microsoft.com/office/drawing/2014/main" id="{E817005A-66C6-EF3C-C4EB-06EEB0F664F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i-FI">
              <a:latin typeface="Calibri" panose="020F0502020204030204" pitchFamily="34" charset="0"/>
            </a:endParaRPr>
          </a:p>
        </p:txBody>
      </p:sp>
      <p:sp>
        <p:nvSpPr>
          <p:cNvPr id="23556" name="Dian numeron paikkamerkki 3">
            <a:extLst>
              <a:ext uri="{FF2B5EF4-FFF2-40B4-BE49-F238E27FC236}">
                <a16:creationId xmlns:a16="http://schemas.microsoft.com/office/drawing/2014/main" id="{E0A9387A-74D4-C05F-9C32-7AF0340A8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9429750"/>
            <a:ext cx="28892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1A0B2FA1-C2D4-4D64-B983-CBC642D5AD17}" type="slidenum">
              <a:rPr lang="fi-FI" altLang="fi-FI" sz="1200">
                <a:solidFill>
                  <a:srgbClr val="000000"/>
                </a:solidFill>
              </a:rPr>
              <a:pPr algn="r" eaLnBrk="1" hangingPunct="1"/>
              <a:t>13</a:t>
            </a:fld>
            <a:endParaRPr lang="fi-FI" altLang="fi-FI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20D00-6AB7-655B-BA9A-FE1BCA57D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3EA29-6344-4703-BB82-FAAE23684201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C3EBD-2318-E836-0394-AC7AE9DF3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8CB19-6FF6-85F0-C561-CDF2A9F5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BACF3-0788-42BC-93F7-F4E4B8A975C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5605252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2E241-5FAB-62B4-6CB3-C2AF94C57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FFBCE-6C14-4471-BCCC-EEFDB6A697B3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4CC60-B8C1-22CC-B833-8ADB82078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C7848-E37A-7384-6EE6-AFC2F72AC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FF7B5-870B-42CB-816C-CE6918A35F4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7753264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CE39D-3579-1518-E67B-B75A91BE8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232EA-375C-46CD-8DCF-469718038F73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D7012-FCD6-3E1C-E2BF-714D6987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E4A19-0E13-414C-680B-643080C38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A899F-2757-45D7-A6DA-4DFFA7ED551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5421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D538FD-4AC8-EDE6-2EA6-B5B0E4873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A4383-3446-4673-B4E1-A93E7977370E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5D3411-9CDF-A6F4-CF4D-856117C99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2C2A43-B519-B1C6-7E59-E8F9E69D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46758-B3EF-4721-92AC-88479FC22C7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0282314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2A91EC6-5E1F-4C19-64BB-97B181DB0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FF728-5880-4191-A4F3-E8A6663D6DC1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3359224-D25A-649C-C57D-057787B42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4C8E62-28D7-5C91-74CD-6988E7F00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1DEAC-A0EB-403E-8FCD-F6A995F70C8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50918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7F5251E-67FB-EBC9-B56D-F1F6AE02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8B560-CA15-44FD-BF29-2298859FCBD3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8DBAF74-5161-8DD9-B8CD-C5BF8B1AD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ACE05C-3CFF-4B27-1AEC-B4B81B20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1D027-B47D-4AA7-AF60-5F830DB7852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2854303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52F6143-7DF8-6C21-8A3E-E406921F4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F5628-2558-4AE2-9055-44E43BC9CDE2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BFD98DB-6A48-77B8-EE95-6539E0ABB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8E11B89-A327-8A49-7356-EB092B317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CC960-F458-45BF-89FD-6A49F8D0939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9020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125BCB-617E-1765-BA20-9531F7B0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49FA5-85D9-47A3-8626-450CAF429B6C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35DCFF4-5000-71C8-4C59-45D0285C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1A6EDF-73B4-6E8E-CD4F-5F946C443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DDE4C-7E0E-4BEF-841F-D15FE3F7EA9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6794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4F2AAB-5EFD-83B1-0976-0676533D0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7DA5A-000D-4A94-8C68-3FFE47C5B9B9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859277-128F-7CE9-B012-88D718716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B69464-0540-216A-20D6-83362130C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8BE5D-C448-4331-A5E0-643CAD3210B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674792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75A22-168A-BA6E-BA4F-44DEC5F81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869B2-49F5-48BD-9A89-39C06AEBA8E7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71103-4010-0CFE-765F-363A6E0E0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2F132-EA15-F575-4619-45CAC7A99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D2BE8-7116-4C46-B4A2-45A488D4D2E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8585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46B49-3635-7A5A-3D3D-C5B864A54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F6630-E800-468C-AD30-94490D11A2D7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8AB22-B824-748C-5F4A-CE18CD2C2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AED74-2F28-D48C-BA80-5292D0F32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E7F50-662E-4D96-9794-0F15B40D09F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88803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3EF65D3-AA1C-D64B-B7A8-4BFF336098A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  <a:endParaRPr lang="en-US" altLang="fi-FI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315684E-2BFD-884C-5F74-EA5CDA191F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  <a:endParaRPr lang="en-US" alt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8118E-07F6-4DF4-1D58-06AEBD55C0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467076-B6FD-448A-A279-1306DAE2C6FF}" type="datetime1">
              <a:rPr lang="fi-FI"/>
              <a:pPr>
                <a:defRPr/>
              </a:pPr>
              <a:t>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FEF6B-E655-5A0B-28FC-A3730E5D7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4361B-FB88-F874-90A9-A6F2E3206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3E5AAE3-EF60-4F4B-9679-E53D88E6603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eda.net/tervola/lapinniemen-koulu/luokat-7-9/oppiaineet/terveystieto/7a-2020-212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tsikko 1">
            <a:extLst>
              <a:ext uri="{FF2B5EF4-FFF2-40B4-BE49-F238E27FC236}">
                <a16:creationId xmlns:a16="http://schemas.microsoft.com/office/drawing/2014/main" id="{3D417CC6-AEE0-5ED4-73FD-9CA18F81D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9238" y="349250"/>
            <a:ext cx="6842125" cy="2103438"/>
          </a:xfrm>
        </p:spPr>
        <p:txBody>
          <a:bodyPr/>
          <a:lstStyle/>
          <a:p>
            <a:r>
              <a:rPr lang="fi-FI" altLang="fi-FI" sz="6600"/>
              <a:t>7B läksyn tarkistus </a:t>
            </a:r>
          </a:p>
        </p:txBody>
      </p:sp>
      <p:sp>
        <p:nvSpPr>
          <p:cNvPr id="4099" name="Alaotsikko 2">
            <a:extLst>
              <a:ext uri="{FF2B5EF4-FFF2-40B4-BE49-F238E27FC236}">
                <a16:creationId xmlns:a16="http://schemas.microsoft.com/office/drawing/2014/main" id="{5B47993F-6AA5-41FE-24B2-B61352738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9688" y="2584450"/>
            <a:ext cx="5102225" cy="3771900"/>
          </a:xfrm>
        </p:spPr>
        <p:txBody>
          <a:bodyPr/>
          <a:lstStyle/>
          <a:p>
            <a:pPr algn="l"/>
            <a:r>
              <a:rPr lang="fi-FI" altLang="fi-FI" sz="3600"/>
              <a:t>Läksy 1: </a:t>
            </a:r>
          </a:p>
          <a:p>
            <a:pPr algn="l"/>
            <a:r>
              <a:rPr lang="fi-FI" altLang="fi-FI" sz="3600"/>
              <a:t>lue tai kuuntele sivut 10-14 ja tee sivulta 14 tehtävä 3abc pedanettiin tai vihkoon</a:t>
            </a:r>
          </a:p>
          <a:p>
            <a:pPr algn="l"/>
            <a:r>
              <a:rPr lang="fi-FI" altLang="fi-FI" sz="2000">
                <a:hlinkClick r:id="rId2"/>
              </a:rPr>
              <a:t>linkki pedaan</a:t>
            </a:r>
            <a:endParaRPr lang="fi-FI" altLang="fi-FI" sz="2000"/>
          </a:p>
        </p:txBody>
      </p:sp>
      <p:sp>
        <p:nvSpPr>
          <p:cNvPr id="4100" name="Dian numeron paikkamerkki 1">
            <a:extLst>
              <a:ext uri="{FF2B5EF4-FFF2-40B4-BE49-F238E27FC236}">
                <a16:creationId xmlns:a16="http://schemas.microsoft.com/office/drawing/2014/main" id="{8215595D-7479-D62B-B358-8095D215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163B3B6-B104-43D4-98C0-4E2BDF936454}" type="slidenum">
              <a:rPr lang="fi-FI" altLang="fi-FI" sz="1200">
                <a:latin typeface="Calibri" panose="020F0502020204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fi-FI" altLang="fi-FI" sz="1200">
              <a:latin typeface="Calibri" panose="020F0502020204030204" pitchFamily="34" charset="0"/>
            </a:endParaRPr>
          </a:p>
        </p:txBody>
      </p:sp>
      <p:pic>
        <p:nvPicPr>
          <p:cNvPr id="4101" name="Kuva 3">
            <a:extLst>
              <a:ext uri="{FF2B5EF4-FFF2-40B4-BE49-F238E27FC236}">
                <a16:creationId xmlns:a16="http://schemas.microsoft.com/office/drawing/2014/main" id="{66E6FCFF-2547-C688-D808-FAC5E3B58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300" y="1997075"/>
            <a:ext cx="4764088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D30A25-911A-616A-3D9D-15A436D74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47713"/>
            <a:ext cx="9144000" cy="599916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AutoNum type="alphaLcPeriod"/>
              <a:defRPr/>
            </a:pPr>
            <a:r>
              <a:rPr lang="fi-FI" sz="2000" dirty="0"/>
              <a:t>Ryhmittele kysymykset sen mukaan, mittaavatko ne mielestäsi fyysistä, psyykkistä vai sosiaalista terveyttä.</a:t>
            </a:r>
          </a:p>
          <a:p>
            <a:pPr>
              <a:defRPr/>
            </a:pPr>
            <a:r>
              <a:rPr lang="fi-FI" sz="2000" dirty="0"/>
              <a:t>Mitä mieltä olet terveydentilastasi? </a:t>
            </a:r>
            <a:r>
              <a:rPr lang="fi-FI" sz="2000" dirty="0">
                <a:solidFill>
                  <a:srgbClr val="3F969F"/>
                </a:solidFill>
              </a:rPr>
              <a:t>fyysistä, psyykkistä ja sosiaalista terveyttä</a:t>
            </a:r>
          </a:p>
          <a:p>
            <a:pPr>
              <a:defRPr/>
            </a:pPr>
            <a:r>
              <a:rPr lang="fi-FI" sz="2000" dirty="0"/>
              <a:t>Miten tulet toimeen perheenjäsentesi kanssa? </a:t>
            </a:r>
            <a:r>
              <a:rPr lang="fi-FI" sz="2000" dirty="0">
                <a:solidFill>
                  <a:srgbClr val="3F969F"/>
                </a:solidFill>
              </a:rPr>
              <a:t>sosiaalista ja psyykkistä terveyttä</a:t>
            </a:r>
          </a:p>
          <a:p>
            <a:pPr>
              <a:defRPr/>
            </a:pPr>
            <a:r>
              <a:rPr lang="fi-FI" sz="2000" dirty="0"/>
              <a:t>Mitä mieltä olet painostasi? </a:t>
            </a:r>
            <a:r>
              <a:rPr lang="fi-FI" sz="2000" dirty="0">
                <a:solidFill>
                  <a:srgbClr val="3F969F"/>
                </a:solidFill>
              </a:rPr>
              <a:t>fyysistä ja psyykkistä terveyttä</a:t>
            </a:r>
          </a:p>
          <a:p>
            <a:pPr>
              <a:defRPr/>
            </a:pPr>
            <a:r>
              <a:rPr lang="fi-FI" sz="2000" dirty="0"/>
              <a:t>Kuinka monta ystävää sinulla on? </a:t>
            </a:r>
            <a:r>
              <a:rPr lang="fi-FI" sz="2000" dirty="0">
                <a:solidFill>
                  <a:srgbClr val="3F969F"/>
                </a:solidFill>
              </a:rPr>
              <a:t>sosiaalista ja psyykkistä terveyttä</a:t>
            </a:r>
          </a:p>
          <a:p>
            <a:pPr>
              <a:defRPr/>
            </a:pPr>
            <a:r>
              <a:rPr lang="fi-FI" sz="2000" dirty="0"/>
              <a:t>Kuinka usein sinulla on viimeisen puolen vuoden aikana ollut</a:t>
            </a:r>
            <a:br>
              <a:rPr lang="fi-FI" sz="2000" dirty="0"/>
            </a:br>
            <a:r>
              <a:rPr lang="fi-FI" sz="2000" dirty="0"/>
              <a:t>– niska- tai hartiakipuja </a:t>
            </a:r>
            <a:r>
              <a:rPr lang="fi-FI" sz="2000" dirty="0">
                <a:solidFill>
                  <a:srgbClr val="3F969F"/>
                </a:solidFill>
              </a:rPr>
              <a:t>fyysistä terveyttä (psykosomaattinen?)</a:t>
            </a:r>
            <a:br>
              <a:rPr lang="fi-FI" sz="2000" dirty="0"/>
            </a:br>
            <a:r>
              <a:rPr lang="fi-FI" sz="2000" dirty="0"/>
              <a:t>– vatsakipuja </a:t>
            </a:r>
            <a:r>
              <a:rPr lang="fi-FI" sz="2000" dirty="0">
                <a:solidFill>
                  <a:srgbClr val="3F969F"/>
                </a:solidFill>
              </a:rPr>
              <a:t>fyysistä ja psyykkistä terveyttä (psykosomaattinen?)</a:t>
            </a:r>
            <a:br>
              <a:rPr lang="fi-FI" sz="2000" dirty="0"/>
            </a:br>
            <a:r>
              <a:rPr lang="fi-FI" sz="2000" dirty="0"/>
              <a:t>– jännittyneisyyttä tai hermostuneisuutta </a:t>
            </a:r>
            <a:r>
              <a:rPr lang="fi-FI" sz="2000" dirty="0">
                <a:solidFill>
                  <a:srgbClr val="3F969F"/>
                </a:solidFill>
              </a:rPr>
              <a:t>psyykkistä ja sosiaalista terveyttä</a:t>
            </a:r>
            <a:br>
              <a:rPr lang="fi-FI" sz="2000" dirty="0">
                <a:solidFill>
                  <a:srgbClr val="3F969F"/>
                </a:solidFill>
              </a:rPr>
            </a:br>
            <a:r>
              <a:rPr lang="fi-FI" sz="2000" dirty="0"/>
              <a:t>– ärtyneisyyttä tai kiukunpurkauksia </a:t>
            </a:r>
            <a:r>
              <a:rPr lang="fi-FI" sz="2000" dirty="0">
                <a:solidFill>
                  <a:srgbClr val="3F969F"/>
                </a:solidFill>
              </a:rPr>
              <a:t>psyykkistä ja sosiaalista terveyttä</a:t>
            </a:r>
            <a:br>
              <a:rPr lang="fi-FI" sz="2000" dirty="0"/>
            </a:br>
            <a:r>
              <a:rPr lang="fi-FI" sz="2000" dirty="0"/>
              <a:t>– vaikeuksia saada unta tai heräilemistä öisin </a:t>
            </a:r>
            <a:r>
              <a:rPr lang="fi-FI" sz="2000" dirty="0">
                <a:solidFill>
                  <a:srgbClr val="3F969F"/>
                </a:solidFill>
              </a:rPr>
              <a:t>fyysistä, psyykkistä ja sosiaalista terveyttä</a:t>
            </a:r>
            <a:br>
              <a:rPr lang="fi-FI" sz="2000" dirty="0"/>
            </a:br>
            <a:r>
              <a:rPr lang="fi-FI" sz="2000" dirty="0"/>
              <a:t>– päänsärkyä </a:t>
            </a:r>
            <a:r>
              <a:rPr lang="fi-FI" sz="2000" dirty="0">
                <a:solidFill>
                  <a:srgbClr val="3F969F"/>
                </a:solidFill>
              </a:rPr>
              <a:t>fyysistä ja psyykkistä terveyttä (psykosomaattinen)</a:t>
            </a:r>
            <a:br>
              <a:rPr lang="fi-FI" sz="2000" dirty="0"/>
            </a:br>
            <a:r>
              <a:rPr lang="fi-FI" sz="2000" dirty="0"/>
              <a:t>– väsymystä tai heikotusta? </a:t>
            </a:r>
            <a:r>
              <a:rPr lang="fi-FI" sz="2000" dirty="0">
                <a:solidFill>
                  <a:srgbClr val="3F969F"/>
                </a:solidFill>
              </a:rPr>
              <a:t>fyysistä ja psyykkistä terveyttä</a:t>
            </a:r>
          </a:p>
        </p:txBody>
      </p:sp>
      <p:sp>
        <p:nvSpPr>
          <p:cNvPr id="5123" name="Otsikko 3">
            <a:extLst>
              <a:ext uri="{FF2B5EF4-FFF2-40B4-BE49-F238E27FC236}">
                <a16:creationId xmlns:a16="http://schemas.microsoft.com/office/drawing/2014/main" id="{6DB4B434-6064-C417-6A8C-74E7F6B9F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0"/>
            <a:ext cx="6686550" cy="857250"/>
          </a:xfrm>
        </p:spPr>
        <p:txBody>
          <a:bodyPr/>
          <a:lstStyle/>
          <a:p>
            <a:r>
              <a:rPr lang="fi-FI" altLang="fi-FI"/>
              <a:t>Läksyn tarkastelua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B86542-F27D-8E94-5CF8-9D3BFA1DE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875" y="1223963"/>
            <a:ext cx="8767763" cy="5186362"/>
          </a:xfrm>
        </p:spPr>
        <p:txBody>
          <a:bodyPr/>
          <a:lstStyle/>
          <a:p>
            <a:pPr marL="457200" indent="-457200">
              <a:buFont typeface="+mj-lt"/>
              <a:buAutoNum type="alphaLcPeriod" startAt="2"/>
              <a:defRPr/>
            </a:pPr>
            <a:r>
              <a:rPr lang="fi-FI" dirty="0">
                <a:latin typeface="Cambria" panose="02040503050406030204" pitchFamily="18" charset="0"/>
              </a:rPr>
              <a:t>Mitkä kysymyksistä voivat mitata useaa terveyden osa-aluetta? Perustele.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i-FI" dirty="0">
                <a:solidFill>
                  <a:srgbClr val="3F969F"/>
                </a:solidFill>
                <a:latin typeface="Cambria" panose="02040503050406030204" pitchFamily="18" charset="0"/>
              </a:rPr>
              <a:t>Esimerkiksi psyykkiset syyt voivat aiheuttaa fyysisiä oireita, kuten pääkipua tai vatsakipuja. Sosiaaliset ongelmat saattavat heijastua erilaisina psyykkisinä oireina, kuten jännittämisenä.</a:t>
            </a:r>
          </a:p>
          <a:p>
            <a:pPr marL="457200" indent="-457200">
              <a:buFont typeface="+mj-lt"/>
              <a:buAutoNum type="alphaLcPeriod" startAt="3"/>
              <a:defRPr/>
            </a:pPr>
            <a:r>
              <a:rPr lang="fi-FI" dirty="0">
                <a:latin typeface="Cambria" panose="02040503050406030204" pitchFamily="18" charset="0"/>
              </a:rPr>
              <a:t>Miten itse vastaat kysymyksiin?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fi-FI" dirty="0">
                <a:solidFill>
                  <a:srgbClr val="3F969F"/>
                </a:solidFill>
                <a:latin typeface="Cambria" panose="02040503050406030204" pitchFamily="18" charset="0"/>
              </a:rPr>
              <a:t>Jos on huolissaan omasta terveydestään tai hyvinvoinnistaan, asiaa ei kannata jäädä miettimään yksin. Juttele vanhempiesi tai </a:t>
            </a:r>
            <a:r>
              <a:rPr lang="fi-FI">
                <a:solidFill>
                  <a:srgbClr val="3F969F"/>
                </a:solidFill>
                <a:latin typeface="Cambria" panose="02040503050406030204" pitchFamily="18" charset="0"/>
              </a:rPr>
              <a:t>terveydenhoitaja Arjan </a:t>
            </a:r>
            <a:r>
              <a:rPr lang="fi-FI" dirty="0">
                <a:solidFill>
                  <a:srgbClr val="3F969F"/>
                </a:solidFill>
                <a:latin typeface="Cambria" panose="02040503050406030204" pitchFamily="18" charset="0"/>
              </a:rPr>
              <a:t>kanssa</a:t>
            </a:r>
            <a:r>
              <a:rPr lang="fi-FI" dirty="0">
                <a:solidFill>
                  <a:srgbClr val="3F969F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.</a:t>
            </a:r>
            <a:endParaRPr lang="fi-FI" dirty="0">
              <a:solidFill>
                <a:srgbClr val="3F969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tsikko 1">
            <a:extLst>
              <a:ext uri="{FF2B5EF4-FFF2-40B4-BE49-F238E27FC236}">
                <a16:creationId xmlns:a16="http://schemas.microsoft.com/office/drawing/2014/main" id="{0E5E1976-BCD9-7B48-87AB-F173344F1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250" y="206375"/>
            <a:ext cx="7908925" cy="1839913"/>
          </a:xfrm>
        </p:spPr>
        <p:txBody>
          <a:bodyPr/>
          <a:lstStyle/>
          <a:p>
            <a:pPr eaLnBrk="1" hangingPunct="1"/>
            <a:r>
              <a:rPr lang="fi-FI" altLang="fi-FI" sz="4800" b="1"/>
              <a:t>   2. Terveyteen </a:t>
            </a:r>
            <a:br>
              <a:rPr lang="fi-FI" altLang="fi-FI" sz="4800" b="1"/>
            </a:br>
            <a:r>
              <a:rPr lang="fi-FI" altLang="fi-FI" sz="4800" b="1"/>
              <a:t>vaikuttavat tekijät </a:t>
            </a:r>
            <a:r>
              <a:rPr lang="fi-FI" altLang="fi-FI" sz="3200" b="1"/>
              <a:t>s.15-20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F8C389-AE28-47BD-8ACA-254F92076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2046288"/>
            <a:ext cx="8274050" cy="4130675"/>
          </a:xfrm>
        </p:spPr>
        <p:txBody>
          <a:bodyPr/>
          <a:lstStyle/>
          <a:p>
            <a:pPr eaLnBrk="1" hangingPunct="1"/>
            <a:r>
              <a:rPr lang="fi-FI" altLang="fi-FI" sz="3600" b="1"/>
              <a:t>Tavoitteet </a:t>
            </a:r>
          </a:p>
          <a:p>
            <a:pPr eaLnBrk="1" hangingPunct="1"/>
            <a:r>
              <a:rPr lang="fi-FI" altLang="fi-FI"/>
              <a:t>Osata kertoa, mitkä tekijät vaikuttavat terveyteen ja antaa niistä esimerkkejä.</a:t>
            </a:r>
          </a:p>
          <a:p>
            <a:pPr eaLnBrk="1" hangingPunct="1"/>
            <a:r>
              <a:rPr lang="fi-FI" altLang="fi-FI"/>
              <a:t>Tunnistaa, mitkä tekijät omissa elintavoissa tukevat ja kuluttavat terveyttä.</a:t>
            </a:r>
          </a:p>
          <a:p>
            <a:pPr eaLnBrk="1" hangingPunct="1"/>
            <a:r>
              <a:rPr lang="fi-FI" altLang="fi-FI"/>
              <a:t>Osata arvioida oman lähiympäristön myönteisiä ja kielteisiä terveysvaikutuksia.</a:t>
            </a:r>
          </a:p>
          <a:p>
            <a:pPr eaLnBrk="1" hangingPunct="1"/>
            <a:r>
              <a:rPr lang="fi-FI" altLang="fi-FI"/>
              <a:t>Ymmärtää, miten sosiaalinen ympäristö voi tukea tai kuluttaa terveyttä, ja osata vaikuttaa siihen myös itse.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tsikko 1">
            <a:extLst>
              <a:ext uri="{FF2B5EF4-FFF2-40B4-BE49-F238E27FC236}">
                <a16:creationId xmlns:a16="http://schemas.microsoft.com/office/drawing/2014/main" id="{AE542E62-1905-F561-7D04-108233112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938" y="98425"/>
            <a:ext cx="7015162" cy="1246188"/>
          </a:xfrm>
        </p:spPr>
        <p:txBody>
          <a:bodyPr/>
          <a:lstStyle/>
          <a:p>
            <a:pPr eaLnBrk="1" hangingPunct="1"/>
            <a:r>
              <a:rPr lang="fi-FI" altLang="fi-FI" sz="3600" b="1">
                <a:solidFill>
                  <a:srgbClr val="00ADBC"/>
                </a:solidFill>
              </a:rPr>
              <a:t>Terveyteen vaikuttavat tekijät = KÄSI! 5 ASIAA</a:t>
            </a:r>
            <a:r>
              <a:rPr lang="fi-FI" altLang="fi-FI" sz="3600" b="1">
                <a:solidFill>
                  <a:srgbClr val="00ADBC"/>
                </a:solidFill>
                <a:sym typeface="Wingdings" panose="05000000000000000000" pitchFamily="2" charset="2"/>
              </a:rPr>
              <a:t></a:t>
            </a:r>
            <a:endParaRPr lang="fi-FI" altLang="fi-FI" sz="3600" b="1">
              <a:solidFill>
                <a:srgbClr val="00ADBC"/>
              </a:solidFill>
            </a:endParaRPr>
          </a:p>
        </p:txBody>
      </p:sp>
      <p:sp>
        <p:nvSpPr>
          <p:cNvPr id="8195" name="Dian numeron paikkamerkki 3">
            <a:extLst>
              <a:ext uri="{FF2B5EF4-FFF2-40B4-BE49-F238E27FC236}">
                <a16:creationId xmlns:a16="http://schemas.microsoft.com/office/drawing/2014/main" id="{EED515AC-1716-34B3-FF03-DCB067448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6453188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1E15EC-1E16-48EF-8912-7F500B2FFC7D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8196" name="Kuva 4">
            <a:extLst>
              <a:ext uri="{FF2B5EF4-FFF2-40B4-BE49-F238E27FC236}">
                <a16:creationId xmlns:a16="http://schemas.microsoft.com/office/drawing/2014/main" id="{B1FD03C6-F570-CFAF-4B01-070D2F96F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2563"/>
            <a:ext cx="8328025" cy="527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tsikko 4">
            <a:extLst>
              <a:ext uri="{FF2B5EF4-FFF2-40B4-BE49-F238E27FC236}">
                <a16:creationId xmlns:a16="http://schemas.microsoft.com/office/drawing/2014/main" id="{420AB41E-7C49-7532-BAB8-F2A24CB9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-220663"/>
            <a:ext cx="7192963" cy="1784351"/>
          </a:xfrm>
        </p:spPr>
        <p:txBody>
          <a:bodyPr/>
          <a:lstStyle/>
          <a:p>
            <a:pPr eaLnBrk="1" hangingPunct="1"/>
            <a:r>
              <a:rPr lang="fi-FI" altLang="fi-FI" sz="3200" b="1">
                <a:solidFill>
                  <a:srgbClr val="00ADBC"/>
                </a:solidFill>
              </a:rPr>
              <a:t>Terveyteen vaikuttavat tekijöitä…</a:t>
            </a:r>
            <a:br>
              <a:rPr lang="fi-FI" altLang="fi-FI" sz="3200" b="1">
                <a:solidFill>
                  <a:srgbClr val="00ADBC"/>
                </a:solidFill>
              </a:rPr>
            </a:br>
            <a:br>
              <a:rPr lang="fi-FI" altLang="fi-FI" sz="3200" b="1">
                <a:solidFill>
                  <a:srgbClr val="00ADBC"/>
                </a:solidFill>
              </a:rPr>
            </a:br>
            <a:r>
              <a:rPr lang="fi-FI" altLang="fi-FI" sz="3200" b="1">
                <a:solidFill>
                  <a:srgbClr val="00ADBC"/>
                </a:solidFill>
              </a:rPr>
              <a:t>-&gt; Voiko niihin vaikuttaa itse?</a:t>
            </a:r>
          </a:p>
        </p:txBody>
      </p:sp>
      <p:sp>
        <p:nvSpPr>
          <p:cNvPr id="3" name="Sisällön paikkamerkki 5">
            <a:extLst>
              <a:ext uri="{FF2B5EF4-FFF2-40B4-BE49-F238E27FC236}">
                <a16:creationId xmlns:a16="http://schemas.microsoft.com/office/drawing/2014/main" id="{6B35E934-6232-3E0F-643E-04F6370A6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82588" y="1563688"/>
            <a:ext cx="9228138" cy="5175250"/>
          </a:xfrm>
        </p:spPr>
        <p:txBody>
          <a:bodyPr/>
          <a:lstStyle/>
          <a:p>
            <a:pPr marL="971550" lvl="1" indent="-514350" eaLnBrk="1" hangingPunct="1">
              <a:lnSpc>
                <a:spcPct val="150000"/>
              </a:lnSpc>
              <a:buFont typeface="Arial" panose="020B0604020202020204" pitchFamily="34" charset="0"/>
              <a:buAutoNum type="arabicPeriod"/>
              <a:defRPr/>
            </a:pPr>
            <a:r>
              <a:rPr lang="fi-FI" altLang="fi-FI" sz="2800" b="1" dirty="0"/>
              <a:t>Perimä-&gt; </a:t>
            </a:r>
            <a:r>
              <a:rPr lang="fi-FI" altLang="fi-FI" u="sng" dirty="0"/>
              <a:t>ei voi itse vaikuttaa</a:t>
            </a:r>
            <a:r>
              <a:rPr lang="fi-FI" altLang="fi-FI" dirty="0"/>
              <a:t> s. 16</a:t>
            </a:r>
          </a:p>
          <a:p>
            <a:pPr marL="457200" lvl="1" indent="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fi-FI" altLang="fi-FI" sz="2800" b="1" dirty="0"/>
              <a:t>2. Elintavat-&gt; </a:t>
            </a:r>
            <a:r>
              <a:rPr lang="fi-FI" altLang="fi-FI" u="sng" dirty="0"/>
              <a:t>voi itse vaikuttaa TOSI PALJON </a:t>
            </a:r>
            <a:r>
              <a:rPr lang="fi-FI" altLang="fi-FI" dirty="0"/>
              <a:t>s. 17</a:t>
            </a:r>
          </a:p>
          <a:p>
            <a:pPr marL="457200" lvl="1" indent="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fi-FI" altLang="fi-FI" sz="2800" b="1" dirty="0"/>
              <a:t>3. Elinympäristö-&gt; </a:t>
            </a:r>
            <a:r>
              <a:rPr lang="fi-FI" altLang="fi-FI" u="sng" dirty="0"/>
              <a:t>voi </a:t>
            </a:r>
            <a:r>
              <a:rPr lang="fi-FI" altLang="fi-FI" u="sng" dirty="0" err="1"/>
              <a:t>jonkinverran</a:t>
            </a:r>
            <a:r>
              <a:rPr lang="fi-FI" altLang="fi-FI" u="sng" dirty="0"/>
              <a:t> vaikuttaa </a:t>
            </a:r>
            <a:r>
              <a:rPr lang="fi-FI" altLang="fi-FI" dirty="0"/>
              <a:t>s. 18</a:t>
            </a:r>
          </a:p>
          <a:p>
            <a:pPr marL="457200" lvl="1" indent="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fi-FI" altLang="fi-FI" sz="2800" b="1" dirty="0"/>
              <a:t>4. Toiset ihmiset-&gt; </a:t>
            </a:r>
            <a:r>
              <a:rPr lang="fi-FI" altLang="fi-FI" u="sng" dirty="0"/>
              <a:t>voiko itse vaikuttaa? </a:t>
            </a:r>
            <a:r>
              <a:rPr lang="fi-FI" altLang="fi-FI" dirty="0"/>
              <a:t>s. 19</a:t>
            </a:r>
          </a:p>
          <a:p>
            <a:pPr marL="457200" lvl="1" indent="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fi-FI" altLang="fi-FI" sz="2800" b="1" dirty="0"/>
              <a:t>5. Sattuma-&gt; </a:t>
            </a:r>
            <a:r>
              <a:rPr lang="fi-FI" altLang="fi-FI" u="sng" dirty="0"/>
              <a:t>voi varautua muttei aina estää </a:t>
            </a:r>
            <a:r>
              <a:rPr lang="fi-FI" altLang="fi-FI" dirty="0"/>
              <a:t> s. 19</a:t>
            </a:r>
          </a:p>
        </p:txBody>
      </p:sp>
      <p:sp>
        <p:nvSpPr>
          <p:cNvPr id="10244" name="Dian numeron paikkamerkki 3">
            <a:extLst>
              <a:ext uri="{FF2B5EF4-FFF2-40B4-BE49-F238E27FC236}">
                <a16:creationId xmlns:a16="http://schemas.microsoft.com/office/drawing/2014/main" id="{7E8CB140-9AE5-3603-230E-37990397E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3" y="6464300"/>
            <a:ext cx="2057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A86DFFA0-2C45-44B4-A1E7-4DE72D2E8486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tsikko 1">
            <a:extLst>
              <a:ext uri="{FF2B5EF4-FFF2-40B4-BE49-F238E27FC236}">
                <a16:creationId xmlns:a16="http://schemas.microsoft.com/office/drawing/2014/main" id="{8A0A6BC3-110C-A209-B94D-7587D0AB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306" y="114301"/>
            <a:ext cx="6652044" cy="896816"/>
          </a:xfrm>
        </p:spPr>
        <p:txBody>
          <a:bodyPr/>
          <a:lstStyle/>
          <a:p>
            <a:pPr eaLnBrk="1" hangingPunct="1"/>
            <a:r>
              <a:rPr lang="fi-FI" altLang="fi-FI" sz="3600" b="1" dirty="0">
                <a:solidFill>
                  <a:srgbClr val="00ADBC"/>
                </a:solidFill>
              </a:rPr>
              <a:t>Terveyteen vaikuttavat tekijät: PERIMÄ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10AC392-2CE9-868B-45FE-3D919ECE95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B308E2-6819-C5E0-E231-87929FA04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59933" y="1164566"/>
            <a:ext cx="4884068" cy="5012397"/>
          </a:xfrm>
        </p:spPr>
        <p:txBody>
          <a:bodyPr/>
          <a:lstStyle/>
          <a:p>
            <a:r>
              <a:rPr lang="fi-FI" dirty="0"/>
              <a:t>EI VOI VAIKUTTAA</a:t>
            </a:r>
          </a:p>
          <a:p>
            <a:r>
              <a:rPr lang="fi-FI" dirty="0"/>
              <a:t>GEENIT SUOJAA TERVEYTTÄ </a:t>
            </a:r>
          </a:p>
          <a:p>
            <a:r>
              <a:rPr lang="fi-FI" dirty="0"/>
              <a:t>GEENIT LISÄÄ RISKIÄ ELI ALTTIUTTA SAIRASTUA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11267" name="Dian numeron paikkamerkki 3">
            <a:extLst>
              <a:ext uri="{FF2B5EF4-FFF2-40B4-BE49-F238E27FC236}">
                <a16:creationId xmlns:a16="http://schemas.microsoft.com/office/drawing/2014/main" id="{E347DA64-B7D7-6259-82A2-06868F4E7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64690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D0E72F70-8556-4155-8493-1372D4C31749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Kuva 5" descr="downtyttö.jpg">
            <a:extLst>
              <a:ext uri="{FF2B5EF4-FFF2-40B4-BE49-F238E27FC236}">
                <a16:creationId xmlns:a16="http://schemas.microsoft.com/office/drawing/2014/main" id="{FC14D02B-4C83-C14F-00D8-709237D18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512" y="3888582"/>
            <a:ext cx="2320564" cy="285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Kuva 3">
            <a:extLst>
              <a:ext uri="{FF2B5EF4-FFF2-40B4-BE49-F238E27FC236}">
                <a16:creationId xmlns:a16="http://schemas.microsoft.com/office/drawing/2014/main" id="{B69881B1-4CEA-F305-0901-63822E9B3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8" y="1011116"/>
            <a:ext cx="4151064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uva 6" descr="neuvola.jpg">
            <a:extLst>
              <a:ext uri="{FF2B5EF4-FFF2-40B4-BE49-F238E27FC236}">
                <a16:creationId xmlns:a16="http://schemas.microsoft.com/office/drawing/2014/main" id="{D09DAACE-FF06-7F89-1A4C-6B3AD4F5AB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229" y="4382219"/>
            <a:ext cx="3427412" cy="245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49E1841A-E74D-209F-5A91-B3CD0A572AD6}"/>
              </a:ext>
            </a:extLst>
          </p:cNvPr>
          <p:cNvSpPr/>
          <p:nvPr/>
        </p:nvSpPr>
        <p:spPr>
          <a:xfrm>
            <a:off x="368300" y="2527726"/>
            <a:ext cx="1262063" cy="1360856"/>
          </a:xfrm>
          <a:prstGeom prst="ellipse">
            <a:avLst/>
          </a:prstGeom>
          <a:noFill/>
          <a:ln>
            <a:solidFill>
              <a:srgbClr val="00AD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tsikko 1">
            <a:extLst>
              <a:ext uri="{FF2B5EF4-FFF2-40B4-BE49-F238E27FC236}">
                <a16:creationId xmlns:a16="http://schemas.microsoft.com/office/drawing/2014/main" id="{35AE1116-2FD2-250A-1A49-F43F23089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0180" y="1"/>
            <a:ext cx="5831457" cy="1323636"/>
          </a:xfrm>
        </p:spPr>
        <p:txBody>
          <a:bodyPr/>
          <a:lstStyle/>
          <a:p>
            <a:pPr eaLnBrk="1" hangingPunct="1"/>
            <a:r>
              <a:rPr lang="fi-FI" altLang="fi-FI" sz="3600" b="1" dirty="0">
                <a:solidFill>
                  <a:srgbClr val="00ADBC"/>
                </a:solidFill>
                <a:latin typeface="Cambria" panose="02040503050406030204" pitchFamily="18" charset="0"/>
              </a:rPr>
              <a:t>Terveyteen vaikuttavat tekijät: SATTUMA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6CC398E-0B82-4D55-4500-9A5C80910D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BEA21F-3686-01EE-ECE9-0368BC781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3042" y="1138687"/>
            <a:ext cx="4759892" cy="5330376"/>
          </a:xfrm>
        </p:spPr>
        <p:txBody>
          <a:bodyPr/>
          <a:lstStyle/>
          <a:p>
            <a:r>
              <a:rPr lang="fi-FI" dirty="0"/>
              <a:t>EI VOI ENNAKOIDA</a:t>
            </a:r>
          </a:p>
          <a:p>
            <a:r>
              <a:rPr lang="fi-FI" dirty="0"/>
              <a:t>VOISKO VAIKUTTAA?</a:t>
            </a:r>
          </a:p>
          <a:p>
            <a:pPr lvl="1"/>
            <a:r>
              <a:rPr lang="fi-FI" dirty="0"/>
              <a:t>RISKIENHALLINTA?</a:t>
            </a:r>
          </a:p>
          <a:p>
            <a:pPr lvl="1"/>
            <a:r>
              <a:rPr lang="fi-FI" dirty="0"/>
              <a:t>TURVALLISUUSOHJEET?</a:t>
            </a:r>
          </a:p>
          <a:p>
            <a:pPr lvl="1"/>
            <a:r>
              <a:rPr lang="fi-FI" dirty="0"/>
              <a:t>TURVAVARUSTEET?</a:t>
            </a:r>
          </a:p>
          <a:p>
            <a:pPr lvl="1"/>
            <a:r>
              <a:rPr lang="fi-FI" dirty="0"/>
              <a:t>VAROVAISUUS?</a:t>
            </a:r>
          </a:p>
          <a:p>
            <a:r>
              <a:rPr lang="fi-FI" dirty="0"/>
              <a:t>MYÖNTEINEN ASENNE VASTOINKÄYMISIIN</a:t>
            </a:r>
          </a:p>
          <a:p>
            <a:r>
              <a:rPr lang="fi-FI" dirty="0"/>
              <a:t>STRESSIN VÄHENTÄMINEN</a:t>
            </a:r>
          </a:p>
        </p:txBody>
      </p:sp>
      <p:sp>
        <p:nvSpPr>
          <p:cNvPr id="13315" name="Dian numeron paikkamerkki 3">
            <a:extLst>
              <a:ext uri="{FF2B5EF4-FFF2-40B4-BE49-F238E27FC236}">
                <a16:creationId xmlns:a16="http://schemas.microsoft.com/office/drawing/2014/main" id="{0F44B02F-0A36-CF15-CACC-A4246E0F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64690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CB843A4-5CE1-4085-8761-9BBE9F0F7313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3316" name="Kuva 3">
            <a:extLst>
              <a:ext uri="{FF2B5EF4-FFF2-40B4-BE49-F238E27FC236}">
                <a16:creationId xmlns:a16="http://schemas.microsoft.com/office/drawing/2014/main" id="{E77FBBCC-D72E-5CFE-8D3C-37960278F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264" y="0"/>
            <a:ext cx="4226943" cy="49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1B54255A-DF81-9079-A07D-769E3634AB3B}"/>
              </a:ext>
            </a:extLst>
          </p:cNvPr>
          <p:cNvSpPr/>
          <p:nvPr/>
        </p:nvSpPr>
        <p:spPr>
          <a:xfrm>
            <a:off x="19020" y="3429000"/>
            <a:ext cx="2008187" cy="1001713"/>
          </a:xfrm>
          <a:prstGeom prst="ellipse">
            <a:avLst/>
          </a:prstGeom>
          <a:noFill/>
          <a:ln>
            <a:solidFill>
              <a:srgbClr val="00AD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pic>
        <p:nvPicPr>
          <p:cNvPr id="9" name="Kuva 9" descr="moottoripyöräkolari.jpg">
            <a:extLst>
              <a:ext uri="{FF2B5EF4-FFF2-40B4-BE49-F238E27FC236}">
                <a16:creationId xmlns:a16="http://schemas.microsoft.com/office/drawing/2014/main" id="{61611689-CDEE-3720-208A-08673CC0A8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4883">
            <a:off x="3049530" y="5322094"/>
            <a:ext cx="2592387" cy="170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uva 10" descr="pyöräilijä_ei_kypärää_shutterstock_hires.JPG">
            <a:extLst>
              <a:ext uri="{FF2B5EF4-FFF2-40B4-BE49-F238E27FC236}">
                <a16:creationId xmlns:a16="http://schemas.microsoft.com/office/drawing/2014/main" id="{060BC26B-D733-5CB5-045A-95BBEC216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067" y="4934405"/>
            <a:ext cx="3095625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tsikko 1">
            <a:extLst>
              <a:ext uri="{FF2B5EF4-FFF2-40B4-BE49-F238E27FC236}">
                <a16:creationId xmlns:a16="http://schemas.microsoft.com/office/drawing/2014/main" id="{51A336D3-668D-7EAF-2789-AD3937323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325" y="0"/>
            <a:ext cx="7927675" cy="1052424"/>
          </a:xfrm>
        </p:spPr>
        <p:txBody>
          <a:bodyPr/>
          <a:lstStyle/>
          <a:p>
            <a:pPr eaLnBrk="1" hangingPunct="1"/>
            <a:r>
              <a:rPr lang="fi-FI" altLang="fi-FI" sz="2800" b="1" dirty="0">
                <a:solidFill>
                  <a:srgbClr val="00ADBC"/>
                </a:solidFill>
                <a:latin typeface="Comic Sans MS" panose="030F0702030302020204" pitchFamily="66" charset="0"/>
              </a:rPr>
              <a:t>Terveyteen vaikuttavat tekijät: </a:t>
            </a:r>
            <a:r>
              <a:rPr lang="fi-FI" altLang="fi-FI" sz="3600" b="1" dirty="0">
                <a:solidFill>
                  <a:srgbClr val="00ADBC"/>
                </a:solidFill>
                <a:latin typeface="Comic Sans MS" panose="030F0702030302020204" pitchFamily="66" charset="0"/>
              </a:rPr>
              <a:t>SOSIAALINEN ELINYMPÄRISTÖ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FD0D6B6-DBEA-7AB8-219B-51434626EC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1F17982-374E-2310-056A-1ACCAF6BA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14850" y="1121434"/>
            <a:ext cx="4629150" cy="5055529"/>
          </a:xfrm>
        </p:spPr>
        <p:txBody>
          <a:bodyPr/>
          <a:lstStyle/>
          <a:p>
            <a:r>
              <a:rPr lang="fi-FI" dirty="0"/>
              <a:t>ITSE VOI JONKIN VERRAN VAIKUTTAA </a:t>
            </a:r>
          </a:p>
          <a:p>
            <a:r>
              <a:rPr lang="fi-FI" dirty="0"/>
              <a:t>LÄHEISET IHMISET, PERHE, YSTÄVÄT, HYVÄ LUOKKA  VOI EDISTÄÄ TERVEYTTÄ</a:t>
            </a:r>
          </a:p>
          <a:p>
            <a:r>
              <a:rPr lang="fi-FI" dirty="0"/>
              <a:t>JOS RIITOJA TAI HUONOJA TAPOJA NIIN SAIRASTUMIS-RISKI KASVAA</a:t>
            </a:r>
          </a:p>
          <a:p>
            <a:r>
              <a:rPr lang="fi-FI" dirty="0"/>
              <a:t>? MILLAINEN ITSE OLET TOISILLE?</a:t>
            </a:r>
          </a:p>
        </p:txBody>
      </p:sp>
      <p:sp>
        <p:nvSpPr>
          <p:cNvPr id="15363" name="Dian numeron paikkamerkki 3">
            <a:extLst>
              <a:ext uri="{FF2B5EF4-FFF2-40B4-BE49-F238E27FC236}">
                <a16:creationId xmlns:a16="http://schemas.microsoft.com/office/drawing/2014/main" id="{F0BAC4B9-FAE1-6BA6-FFE4-7397BB269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64690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4E957D1-54D2-492F-83BF-738F0BBEDAA9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5364" name="Kuva 3">
            <a:extLst>
              <a:ext uri="{FF2B5EF4-FFF2-40B4-BE49-F238E27FC236}">
                <a16:creationId xmlns:a16="http://schemas.microsoft.com/office/drawing/2014/main" id="{32650306-54D6-FE66-4DFB-6A3528500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79" y="902268"/>
            <a:ext cx="3746821" cy="4575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3436EC5B-ABCD-3FFD-6D89-2337ACFEF7EF}"/>
              </a:ext>
            </a:extLst>
          </p:cNvPr>
          <p:cNvSpPr/>
          <p:nvPr/>
        </p:nvSpPr>
        <p:spPr>
          <a:xfrm>
            <a:off x="727075" y="1506538"/>
            <a:ext cx="1457325" cy="962819"/>
          </a:xfrm>
          <a:prstGeom prst="ellipse">
            <a:avLst/>
          </a:prstGeom>
          <a:noFill/>
          <a:ln>
            <a:solidFill>
              <a:srgbClr val="00AD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3429CD9-0C35-DB62-AD70-5A54DB290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929" y="4378414"/>
            <a:ext cx="19573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1D03D83-EAA9-D2C5-CDE3-2B60B5F52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3" y="1586527"/>
            <a:ext cx="1785937" cy="497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tsikko 1">
            <a:extLst>
              <a:ext uri="{FF2B5EF4-FFF2-40B4-BE49-F238E27FC236}">
                <a16:creationId xmlns:a16="http://schemas.microsoft.com/office/drawing/2014/main" id="{9D638BE9-A3B2-FE47-8058-18CA36775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399" y="365125"/>
            <a:ext cx="6856083" cy="369057"/>
          </a:xfrm>
        </p:spPr>
        <p:txBody>
          <a:bodyPr/>
          <a:lstStyle/>
          <a:p>
            <a:pPr eaLnBrk="1" hangingPunct="1"/>
            <a:r>
              <a:rPr lang="fi-FI" altLang="fi-FI" sz="3600" b="1" dirty="0">
                <a:solidFill>
                  <a:srgbClr val="00ADBC"/>
                </a:solidFill>
              </a:rPr>
              <a:t>Terveyteen vaikuttavat tekijät: ELINYMPÄRISTÖ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EF7346BB-A542-0E64-9E25-616F3D996E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E112A6-D2BE-F26B-929A-4EF0596A4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7713" y="1117534"/>
            <a:ext cx="4796287" cy="5059429"/>
          </a:xfrm>
        </p:spPr>
        <p:txBody>
          <a:bodyPr/>
          <a:lstStyle/>
          <a:p>
            <a:r>
              <a:rPr lang="fi-FI" dirty="0"/>
              <a:t>VOIKO VAIKUTTAA?</a:t>
            </a:r>
          </a:p>
          <a:p>
            <a:r>
              <a:rPr lang="fi-FI" dirty="0"/>
              <a:t>YMPÄRISTÖ-&gt;</a:t>
            </a:r>
          </a:p>
          <a:p>
            <a:pPr lvl="1"/>
            <a:r>
              <a:rPr lang="fi-FI" dirty="0"/>
              <a:t>VIIHTYISYYS, PUHTAUS, ILMANLAATU, MELU, SÄÄ</a:t>
            </a:r>
          </a:p>
          <a:p>
            <a:r>
              <a:rPr lang="fi-FI" dirty="0"/>
              <a:t>YHTEISKUNTA-&gt;</a:t>
            </a:r>
          </a:p>
          <a:p>
            <a:pPr lvl="1"/>
            <a:r>
              <a:rPr lang="fi-FI" dirty="0"/>
              <a:t>ILMAINEN KOULU, OPETUS, KOULURUOKA, LIIKUNTAPAIKAT, LIIKENNE, NEUVOLAT, ROKOTUKSET</a:t>
            </a:r>
          </a:p>
          <a:p>
            <a:pPr lvl="1"/>
            <a:r>
              <a:rPr lang="fi-FI" dirty="0"/>
              <a:t>LAINSÄÄDÄNTÖ</a:t>
            </a:r>
          </a:p>
        </p:txBody>
      </p:sp>
      <p:sp>
        <p:nvSpPr>
          <p:cNvPr id="17411" name="Dian numeron paikkamerkki 3">
            <a:extLst>
              <a:ext uri="{FF2B5EF4-FFF2-40B4-BE49-F238E27FC236}">
                <a16:creationId xmlns:a16="http://schemas.microsoft.com/office/drawing/2014/main" id="{534E7277-022B-0442-7381-BDAC5C6E2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64690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C6C8D3FA-69F7-4ACA-9442-8286750F9A80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7412" name="Kuva 3">
            <a:extLst>
              <a:ext uri="{FF2B5EF4-FFF2-40B4-BE49-F238E27FC236}">
                <a16:creationId xmlns:a16="http://schemas.microsoft.com/office/drawing/2014/main" id="{49E5BAF0-87E7-DB2C-04B3-C70B211F0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49" y="0"/>
            <a:ext cx="4012122" cy="5004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F8C9AD53-40B4-A5C9-0F2C-511F9C5DBF42}"/>
              </a:ext>
            </a:extLst>
          </p:cNvPr>
          <p:cNvSpPr/>
          <p:nvPr/>
        </p:nvSpPr>
        <p:spPr>
          <a:xfrm>
            <a:off x="2537963" y="2928143"/>
            <a:ext cx="1514475" cy="1001713"/>
          </a:xfrm>
          <a:prstGeom prst="ellipse">
            <a:avLst/>
          </a:prstGeom>
          <a:noFill/>
          <a:ln>
            <a:solidFill>
              <a:srgbClr val="00AD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pic>
        <p:nvPicPr>
          <p:cNvPr id="11" name="Kuva 9" descr="syke7_taitto1 11.jpg">
            <a:extLst>
              <a:ext uri="{FF2B5EF4-FFF2-40B4-BE49-F238E27FC236}">
                <a16:creationId xmlns:a16="http://schemas.microsoft.com/office/drawing/2014/main" id="{2E36CC95-52D7-129D-0686-3C828CB12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7" y="4313208"/>
            <a:ext cx="1998827" cy="243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Kuva 10" descr="liikenneruuhka_bangok_shutterstock_hires.JPG">
            <a:extLst>
              <a:ext uri="{FF2B5EF4-FFF2-40B4-BE49-F238E27FC236}">
                <a16:creationId xmlns:a16="http://schemas.microsoft.com/office/drawing/2014/main" id="{1A7C358B-357B-8FA2-4A0C-BF05596725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8043"/>
            <a:ext cx="3062287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tsikko 1">
            <a:extLst>
              <a:ext uri="{FF2B5EF4-FFF2-40B4-BE49-F238E27FC236}">
                <a16:creationId xmlns:a16="http://schemas.microsoft.com/office/drawing/2014/main" id="{268693FB-8A44-09E1-690C-4AB20891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434" y="114301"/>
            <a:ext cx="5609566" cy="995744"/>
          </a:xfrm>
        </p:spPr>
        <p:txBody>
          <a:bodyPr/>
          <a:lstStyle/>
          <a:p>
            <a:pPr eaLnBrk="1" hangingPunct="1"/>
            <a:r>
              <a:rPr lang="fi-FI" altLang="fi-FI" sz="3600" b="1" dirty="0">
                <a:solidFill>
                  <a:srgbClr val="00ADBC"/>
                </a:solidFill>
              </a:rPr>
              <a:t>Terveyteen vaikuttavat tekijät: ELINTAVAT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9EE75DFE-DEF3-1BA1-0526-CB950A48B1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E9E47A-95B3-F301-5DE4-8B5274DE7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85072" y="1268083"/>
            <a:ext cx="5531928" cy="4908880"/>
          </a:xfrm>
        </p:spPr>
        <p:txBody>
          <a:bodyPr/>
          <a:lstStyle/>
          <a:p>
            <a:r>
              <a:rPr lang="fi-FI" dirty="0"/>
              <a:t>VOI VAIKUTTAA ITSE!</a:t>
            </a:r>
          </a:p>
          <a:p>
            <a:r>
              <a:rPr lang="fi-FI" dirty="0"/>
              <a:t>EKA 20 VUOTTA TÄRKEINTÄ</a:t>
            </a:r>
          </a:p>
          <a:p>
            <a:r>
              <a:rPr lang="fi-FI" dirty="0"/>
              <a:t>ENITEN MERKITYSTÄ; ON MAHTAVAA VAIKUTTAA OMAAN TERVEYTEEN!!</a:t>
            </a:r>
          </a:p>
          <a:p>
            <a:pPr lvl="1"/>
            <a:r>
              <a:rPr lang="fi-FI" dirty="0"/>
              <a:t>TERVELLINEN RAVINTO</a:t>
            </a:r>
          </a:p>
          <a:p>
            <a:pPr lvl="1"/>
            <a:r>
              <a:rPr lang="fi-FI" dirty="0"/>
              <a:t>SÄÄNNÖLLINEN LIIKUNTA</a:t>
            </a:r>
          </a:p>
          <a:p>
            <a:pPr lvl="1"/>
            <a:r>
              <a:rPr lang="fi-FI" dirty="0"/>
              <a:t>RIITTÄVÄ UNI JA LEPO</a:t>
            </a:r>
          </a:p>
          <a:p>
            <a:pPr lvl="1"/>
            <a:r>
              <a:rPr lang="fi-FI" dirty="0"/>
              <a:t>PÄIHTEETTÖMYYS</a:t>
            </a:r>
          </a:p>
          <a:p>
            <a:pPr lvl="1"/>
            <a:r>
              <a:rPr lang="fi-FI" dirty="0"/>
              <a:t>TASAPAINOINEN ARKIRYTMI</a:t>
            </a:r>
          </a:p>
          <a:p>
            <a:pPr lvl="1"/>
            <a:r>
              <a:rPr lang="fi-FI" dirty="0"/>
              <a:t>ITSESTÄ HUOLEHTIMINEN</a:t>
            </a:r>
          </a:p>
        </p:txBody>
      </p:sp>
      <p:sp>
        <p:nvSpPr>
          <p:cNvPr id="19459" name="Dian numeron paikkamerkki 3">
            <a:extLst>
              <a:ext uri="{FF2B5EF4-FFF2-40B4-BE49-F238E27FC236}">
                <a16:creationId xmlns:a16="http://schemas.microsoft.com/office/drawing/2014/main" id="{E72128F1-8B62-CD15-EE75-B28E7B5C2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64690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E452EAE-7330-49F4-9C7B-5BFCA8E1399C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9460" name="Kuva 3">
            <a:extLst>
              <a:ext uri="{FF2B5EF4-FFF2-40B4-BE49-F238E27FC236}">
                <a16:creationId xmlns:a16="http://schemas.microsoft.com/office/drawing/2014/main" id="{36AE2419-7CC1-A647-A23D-D0E4A74AE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1" y="114300"/>
            <a:ext cx="3452962" cy="4729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BE8E3D02-D7EF-2BDC-B9ED-BB2372792743}"/>
              </a:ext>
            </a:extLst>
          </p:cNvPr>
          <p:cNvSpPr/>
          <p:nvPr/>
        </p:nvSpPr>
        <p:spPr>
          <a:xfrm>
            <a:off x="2284682" y="1110045"/>
            <a:ext cx="1639888" cy="1201737"/>
          </a:xfrm>
          <a:prstGeom prst="ellipse">
            <a:avLst/>
          </a:prstGeom>
          <a:noFill/>
          <a:ln>
            <a:solidFill>
              <a:srgbClr val="00AD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pic>
        <p:nvPicPr>
          <p:cNvPr id="9" name="Kuva 7" descr="sipsipussi.jpg">
            <a:extLst>
              <a:ext uri="{FF2B5EF4-FFF2-40B4-BE49-F238E27FC236}">
                <a16:creationId xmlns:a16="http://schemas.microsoft.com/office/drawing/2014/main" id="{9289661F-66C7-A690-5FA6-8416DED09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532" y="3986669"/>
            <a:ext cx="1568091" cy="283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uva 8" descr="hedelmät_ja_kasvikset_shutterstock_hires.JPG">
            <a:extLst>
              <a:ext uri="{FF2B5EF4-FFF2-40B4-BE49-F238E27FC236}">
                <a16:creationId xmlns:a16="http://schemas.microsoft.com/office/drawing/2014/main" id="{278E0D4D-756F-0F8F-EC7F-F961A00F0B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83" y="5053904"/>
            <a:ext cx="2345965" cy="1773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Kuva 4">
            <a:extLst>
              <a:ext uri="{FF2B5EF4-FFF2-40B4-BE49-F238E27FC236}">
                <a16:creationId xmlns:a16="http://schemas.microsoft.com/office/drawing/2014/main" id="{8F7D6CCC-020C-7035-B9C6-C5E89541C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292100"/>
            <a:ext cx="723900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an numeron paikkamerkki 3">
            <a:extLst>
              <a:ext uri="{FF2B5EF4-FFF2-40B4-BE49-F238E27FC236}">
                <a16:creationId xmlns:a16="http://schemas.microsoft.com/office/drawing/2014/main" id="{27A9D082-05B9-4DB1-34B9-DB92E16FEAEE}"/>
              </a:ext>
            </a:extLst>
          </p:cNvPr>
          <p:cNvSpPr txBox="1"/>
          <p:nvPr/>
        </p:nvSpPr>
        <p:spPr>
          <a:xfrm>
            <a:off x="169863" y="6464300"/>
            <a:ext cx="2057400" cy="274638"/>
          </a:xfrm>
          <a:prstGeom prst="rect">
            <a:avLst/>
          </a:prstGeom>
          <a:noFill/>
          <a:ln cap="flat">
            <a:noFill/>
          </a:ln>
        </p:spPr>
        <p:txBody>
          <a:bodyPr lIns="68580" tIns="34290" rIns="68580" bIns="3429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1200" kern="0" dirty="0">
                <a:solidFill>
                  <a:srgbClr val="000000"/>
                </a:solidFill>
                <a:latin typeface="Calibri" pitchFamily="34"/>
              </a:rPr>
              <a:t>13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Kuva 6">
            <a:extLst>
              <a:ext uri="{FF2B5EF4-FFF2-40B4-BE49-F238E27FC236}">
                <a16:creationId xmlns:a16="http://schemas.microsoft.com/office/drawing/2014/main" id="{5F0EF473-AA0A-581B-3759-55AFE3200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1401763"/>
            <a:ext cx="638651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Dian numeron paikkamerkki 4">
            <a:extLst>
              <a:ext uri="{FF2B5EF4-FFF2-40B4-BE49-F238E27FC236}">
                <a16:creationId xmlns:a16="http://schemas.microsoft.com/office/drawing/2014/main" id="{25DB4A6E-ABA5-5718-7C96-69E565E9D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6434138"/>
            <a:ext cx="3762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 anchorCtr="1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1CB369F5-95B0-49A7-AC0D-2F343FABFE7B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Ellipsi 8">
            <a:extLst>
              <a:ext uri="{FF2B5EF4-FFF2-40B4-BE49-F238E27FC236}">
                <a16:creationId xmlns:a16="http://schemas.microsoft.com/office/drawing/2014/main" id="{06452950-AFE0-5664-19E8-F8B2858DB741}"/>
              </a:ext>
            </a:extLst>
          </p:cNvPr>
          <p:cNvSpPr/>
          <p:nvPr/>
        </p:nvSpPr>
        <p:spPr>
          <a:xfrm>
            <a:off x="192088" y="4362450"/>
            <a:ext cx="1993900" cy="242411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5DDE1"/>
          </a:solidFill>
          <a:ln w="12701" cap="flat">
            <a:noFill/>
            <a:prstDash val="solid"/>
            <a:miter/>
          </a:ln>
        </p:spPr>
        <p:txBody>
          <a:bodyPr lIns="68580" tIns="34290" rIns="68580" bIns="34290" anchor="ctr" anchorCtr="1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2400" kern="0" dirty="0">
                <a:solidFill>
                  <a:srgbClr val="000000"/>
                </a:solidFill>
                <a:latin typeface="Cambria" panose="02040503050406030204" pitchFamily="18" charset="0"/>
              </a:rPr>
              <a:t>Mitä terveyttä edistäviä tekijöitä</a:t>
            </a:r>
            <a:br>
              <a:rPr lang="fi-FI" sz="2400" kern="0" dirty="0">
                <a:solidFill>
                  <a:srgbClr val="000000"/>
                </a:solidFill>
                <a:latin typeface="Cambria" panose="02040503050406030204" pitchFamily="18" charset="0"/>
              </a:rPr>
            </a:br>
            <a:r>
              <a:rPr lang="fi-FI" sz="2400" kern="0" dirty="0">
                <a:solidFill>
                  <a:srgbClr val="000000"/>
                </a:solidFill>
                <a:latin typeface="Cambria" panose="02040503050406030204" pitchFamily="18" charset="0"/>
              </a:rPr>
              <a:t>kuvasta löytyy? </a:t>
            </a:r>
            <a:endParaRPr lang="fi-FI" sz="2400" i="1" kern="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Ellipsi 9">
            <a:extLst>
              <a:ext uri="{FF2B5EF4-FFF2-40B4-BE49-F238E27FC236}">
                <a16:creationId xmlns:a16="http://schemas.microsoft.com/office/drawing/2014/main" id="{EEDDF5B6-8BDA-1877-2E82-42E08AEB2C44}"/>
              </a:ext>
            </a:extLst>
          </p:cNvPr>
          <p:cNvSpPr/>
          <p:nvPr/>
        </p:nvSpPr>
        <p:spPr>
          <a:xfrm>
            <a:off x="2366963" y="92075"/>
            <a:ext cx="4352925" cy="176212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5DDE1"/>
          </a:solidFill>
          <a:ln w="12701" cap="flat">
            <a:noFill/>
            <a:prstDash val="solid"/>
            <a:miter/>
          </a:ln>
        </p:spPr>
        <p:txBody>
          <a:bodyPr lIns="68580" tIns="34290" rIns="68580" bIns="34290" anchor="ctr" anchorCtr="1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2400" kern="0" dirty="0">
                <a:solidFill>
                  <a:srgbClr val="000000"/>
                </a:solidFill>
                <a:latin typeface="Cambria" panose="02040503050406030204" pitchFamily="18" charset="0"/>
              </a:rPr>
              <a:t>Mitä terveysriskejä</a:t>
            </a:r>
            <a:br>
              <a:rPr lang="fi-FI" sz="2400" kern="0" dirty="0">
                <a:solidFill>
                  <a:srgbClr val="000000"/>
                </a:solidFill>
                <a:latin typeface="Cambria" panose="02040503050406030204" pitchFamily="18" charset="0"/>
              </a:rPr>
            </a:br>
            <a:r>
              <a:rPr lang="fi-FI" sz="2400" kern="0" dirty="0">
                <a:solidFill>
                  <a:srgbClr val="000000"/>
                </a:solidFill>
                <a:latin typeface="Cambria" panose="02040503050406030204" pitchFamily="18" charset="0"/>
              </a:rPr>
              <a:t>tilanteeseen voi liittyä?</a:t>
            </a:r>
            <a:endParaRPr lang="fi-FI" sz="2400" i="1" kern="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309C88B-DE1F-E239-68B1-D4A985B1B1E5}"/>
              </a:ext>
            </a:extLst>
          </p:cNvPr>
          <p:cNvSpPr/>
          <p:nvPr/>
        </p:nvSpPr>
        <p:spPr>
          <a:xfrm>
            <a:off x="6719889" y="1211263"/>
            <a:ext cx="2424112" cy="390683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5DDE1"/>
          </a:solidFill>
          <a:ln w="12701" cap="flat">
            <a:noFill/>
            <a:prstDash val="solid"/>
            <a:miter/>
          </a:ln>
        </p:spPr>
        <p:txBody>
          <a:bodyPr lIns="68580" tIns="34290" rIns="68580" bIns="34290" anchor="ctr" anchorCtr="1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2000" kern="0" dirty="0">
                <a:solidFill>
                  <a:srgbClr val="000000"/>
                </a:solidFill>
                <a:latin typeface="Cambria" panose="02040503050406030204" pitchFamily="18" charset="0"/>
              </a:rPr>
              <a:t>Miten terveysriskejä voidaan ehkäistä?</a:t>
            </a:r>
            <a:endParaRPr lang="fi-FI" sz="2000" i="1" kern="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tsikko 4">
            <a:extLst>
              <a:ext uri="{FF2B5EF4-FFF2-40B4-BE49-F238E27FC236}">
                <a16:creationId xmlns:a16="http://schemas.microsoft.com/office/drawing/2014/main" id="{C0D47693-71D8-1D44-C455-13F7E2177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738" y="287338"/>
            <a:ext cx="6616700" cy="739775"/>
          </a:xfrm>
        </p:spPr>
        <p:txBody>
          <a:bodyPr/>
          <a:lstStyle/>
          <a:p>
            <a:pPr eaLnBrk="1" hangingPunct="1"/>
            <a:r>
              <a:rPr lang="fi-FI" altLang="fi-FI" sz="4000" b="1">
                <a:solidFill>
                  <a:srgbClr val="00ADBC"/>
                </a:solidFill>
                <a:latin typeface="Cambria" panose="02040503050406030204" pitchFamily="18" charset="0"/>
              </a:rPr>
              <a:t>  </a:t>
            </a:r>
          </a:p>
        </p:txBody>
      </p:sp>
      <p:pic>
        <p:nvPicPr>
          <p:cNvPr id="24579" name="Kuva 3">
            <a:extLst>
              <a:ext uri="{FF2B5EF4-FFF2-40B4-BE49-F238E27FC236}">
                <a16:creationId xmlns:a16="http://schemas.microsoft.com/office/drawing/2014/main" id="{4B67067C-8A9E-7205-93F7-0A27F74E2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63500"/>
            <a:ext cx="7996237" cy="622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an numeron paikkamerkki 3">
            <a:extLst>
              <a:ext uri="{FF2B5EF4-FFF2-40B4-BE49-F238E27FC236}">
                <a16:creationId xmlns:a16="http://schemas.microsoft.com/office/drawing/2014/main" id="{BE52F990-5BB9-3FC6-40AF-82453A8D74BB}"/>
              </a:ext>
            </a:extLst>
          </p:cNvPr>
          <p:cNvSpPr txBox="1"/>
          <p:nvPr/>
        </p:nvSpPr>
        <p:spPr>
          <a:xfrm>
            <a:off x="169863" y="6464300"/>
            <a:ext cx="2057400" cy="274638"/>
          </a:xfrm>
          <a:prstGeom prst="rect">
            <a:avLst/>
          </a:prstGeom>
          <a:noFill/>
          <a:ln cap="flat">
            <a:noFill/>
          </a:ln>
        </p:spPr>
        <p:txBody>
          <a:bodyPr lIns="68580" tIns="34290" rIns="68580" bIns="3429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1200" kern="0" dirty="0">
                <a:solidFill>
                  <a:srgbClr val="000000"/>
                </a:solidFill>
                <a:latin typeface="Calibri" pitchFamily="34"/>
              </a:rPr>
              <a:t>15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tsikko 2">
            <a:extLst>
              <a:ext uri="{FF2B5EF4-FFF2-40B4-BE49-F238E27FC236}">
                <a16:creationId xmlns:a16="http://schemas.microsoft.com/office/drawing/2014/main" id="{7E55E9B6-07A8-8DF9-B2E6-595BA20EC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6991350" cy="1325563"/>
          </a:xfrm>
        </p:spPr>
        <p:txBody>
          <a:bodyPr/>
          <a:lstStyle/>
          <a:p>
            <a:r>
              <a:rPr lang="fi-FI" altLang="fi-FI"/>
              <a:t>Läksy 3: s. 21-25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0E3233D-84DF-32AB-84BF-F83DEBB51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825" y="2290763"/>
            <a:ext cx="7886700" cy="4351337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fi-FI" dirty="0"/>
              <a:t>Läksy 3: lue tai kuuntele sivut 21-25 </a:t>
            </a:r>
          </a:p>
          <a:p>
            <a:pPr>
              <a:buFont typeface="Arial" charset="0"/>
              <a:buChar char="•"/>
              <a:defRPr/>
            </a:pPr>
            <a:r>
              <a:rPr lang="fi-FI" dirty="0"/>
              <a:t>Tehtävä 3 Yläkouluopiskelun terveysosaaminen eli vastaa </a:t>
            </a:r>
            <a:r>
              <a:rPr lang="fi-FI" dirty="0" err="1"/>
              <a:t>pedaan</a:t>
            </a:r>
            <a:r>
              <a:rPr lang="fi-FI" dirty="0"/>
              <a:t> tai vihkoon, että</a:t>
            </a:r>
          </a:p>
          <a:p>
            <a:pPr marL="0" indent="0">
              <a:buFont typeface="Arial" charset="0"/>
              <a:buNone/>
              <a:defRPr/>
            </a:pPr>
            <a:r>
              <a:rPr lang="fi-FI" dirty="0"/>
              <a:t>Mitä/ minkälaista terveysosaamista yläkoulussa opiskelu vaatii?</a:t>
            </a:r>
          </a:p>
          <a:p>
            <a:pPr marL="0" indent="0">
              <a:buFont typeface="Arial" charset="0"/>
              <a:buNone/>
              <a:defRPr/>
            </a:pPr>
            <a:r>
              <a:rPr lang="fi-FI" dirty="0"/>
              <a:t>Huomioi terveysosaamisen 5 osa-aluetta?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6D0FEF-550F-4A92-DE11-50BF7F28B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0" y="592138"/>
            <a:ext cx="6548438" cy="1150937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sz="2400">
              <a:latin typeface="Cambria" panose="02040503050406030204" pitchFamily="18" charset="0"/>
            </a:endParaRPr>
          </a:p>
        </p:txBody>
      </p:sp>
      <p:sp>
        <p:nvSpPr>
          <p:cNvPr id="26627" name="Dian numeron paikkamerkki 3">
            <a:extLst>
              <a:ext uri="{FF2B5EF4-FFF2-40B4-BE49-F238E27FC236}">
                <a16:creationId xmlns:a16="http://schemas.microsoft.com/office/drawing/2014/main" id="{36BB36A9-4BA7-2C7E-0861-4DFA1DB84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6429375"/>
            <a:ext cx="20574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0DE15B88-109C-4E8A-8A7B-D0586DF03B3C}" type="slidenum">
              <a:rPr lang="fi-FI" altLang="fi-FI" sz="120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fi-FI" altLang="fi-FI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6628" name="Kuva 6">
            <a:extLst>
              <a:ext uri="{FF2B5EF4-FFF2-40B4-BE49-F238E27FC236}">
                <a16:creationId xmlns:a16="http://schemas.microsoft.com/office/drawing/2014/main" id="{52A96775-A15B-D958-20E7-CCB4BFFD3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284163"/>
            <a:ext cx="8928100" cy="641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ukautettu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40035</TotalTime>
  <Words>591</Words>
  <Application>Microsoft Office PowerPoint</Application>
  <PresentationFormat>Näytössä katseltava diaesitys (4:3)</PresentationFormat>
  <Paragraphs>96</Paragraphs>
  <Slides>16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Comic Sans MS</vt:lpstr>
      <vt:lpstr>Wingdings</vt:lpstr>
      <vt:lpstr>Office teema</vt:lpstr>
      <vt:lpstr>7B läksyn tarkistus </vt:lpstr>
      <vt:lpstr>Läksyn tarkastelua</vt:lpstr>
      <vt:lpstr>PowerPoint-esitys</vt:lpstr>
      <vt:lpstr>   2. Terveyteen  vaikuttavat tekijät s.15-20</vt:lpstr>
      <vt:lpstr>Terveyteen vaikuttavat tekijät = KÄSI! 5 ASIAA</vt:lpstr>
      <vt:lpstr>Terveyteen vaikuttavat tekijöitä…  -&gt; Voiko niihin vaikuttaa itse?</vt:lpstr>
      <vt:lpstr>Terveyteen vaikuttavat tekijät: PERIMÄ</vt:lpstr>
      <vt:lpstr>Terveyteen vaikuttavat tekijät: SATTUMA</vt:lpstr>
      <vt:lpstr>Terveyteen vaikuttavat tekijät: SOSIAALINEN ELINYMPÄRISTÖ</vt:lpstr>
      <vt:lpstr>Terveyteen vaikuttavat tekijät: ELINYMPÄRISTÖ</vt:lpstr>
      <vt:lpstr>Terveyteen vaikuttavat tekijät: ELINTAVAT</vt:lpstr>
      <vt:lpstr>PowerPoint-esitys</vt:lpstr>
      <vt:lpstr>PowerPoint-esitys</vt:lpstr>
      <vt:lpstr>  </vt:lpstr>
      <vt:lpstr>Läksy 3: s. 21-25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Terveyteen vaikuttavat tekijät</dc:title>
  <dc:creator>admin</dc:creator>
  <cp:lastModifiedBy>Hanna Hedman</cp:lastModifiedBy>
  <cp:revision>78</cp:revision>
  <cp:lastPrinted>2021-08-31T13:49:36Z</cp:lastPrinted>
  <dcterms:created xsi:type="dcterms:W3CDTF">2016-09-15T08:06:18Z</dcterms:created>
  <dcterms:modified xsi:type="dcterms:W3CDTF">2026-09-10T15:26:58Z</dcterms:modified>
</cp:coreProperties>
</file>