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Amatic SC" panose="020B0604020202020204" charset="-79"/>
      <p:regular r:id="rId20"/>
      <p:bold r:id="rId21"/>
    </p:embeddedFont>
    <p:embeddedFont>
      <p:font typeface="Montserrat" panose="020B0604020202020204" charset="0"/>
      <p:regular r:id="rId22"/>
      <p:bold r:id="rId23"/>
      <p:italic r:id="rId24"/>
      <p:boldItalic r:id="rId25"/>
    </p:embeddedFont>
    <p:embeddedFont>
      <p:font typeface="Montserrat Medium" panose="020B0604020202020204" charset="0"/>
      <p:regular r:id="rId26"/>
      <p:bold r:id="rId27"/>
      <p:italic r:id="rId28"/>
      <p:boldItalic r:id="rId29"/>
    </p:embeddedFont>
    <p:embeddedFont>
      <p:font typeface="Raleway" panose="020B0604020202020204" charset="0"/>
      <p:regular r:id="rId30"/>
      <p:bold r:id="rId31"/>
      <p:italic r:id="rId32"/>
      <p:boldItalic r:id="rId33"/>
    </p:embeddedFont>
    <p:embeddedFont>
      <p:font typeface="Raleway ExtraBold" panose="020B0604020202020204" charset="0"/>
      <p:bold r:id="rId34"/>
      <p:boldItalic r:id="rId35"/>
    </p:embeddedFont>
    <p:embeddedFont>
      <p:font typeface="Raleway Light" panose="020B0604020202020204" charset="0"/>
      <p:regular r:id="rId36"/>
      <p:bold r:id="rId37"/>
      <p:italic r:id="rId38"/>
      <p:boldItalic r:id="rId39"/>
    </p:embeddedFont>
    <p:embeddedFont>
      <p:font typeface="Raleway Medium" panose="020B0604020202020204" charset="0"/>
      <p:regular r:id="rId40"/>
      <p:bold r:id="rId41"/>
      <p:italic r:id="rId42"/>
      <p:boldItalic r:id="rId43"/>
    </p:embeddedFont>
    <p:embeddedFont>
      <p:font typeface="Raleway SemiBold" panose="020B060402020202020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F8CB199-620D-4E1C-9FEF-6F5617EFE1CD}">
  <a:tblStyle styleId="{8F8CB199-620D-4E1C-9FEF-6F5617EFE1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font" Target="fonts/font28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0.fntdata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font" Target="fonts/font2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font" Target="fonts/font2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font" Target="fonts/font27.fntdata"/><Relationship Id="rId20" Type="http://schemas.openxmlformats.org/officeDocument/2006/relationships/font" Target="fonts/font1.fntdata"/><Relationship Id="rId41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fd1948b3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fd1948b3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fd1948b3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fd1948b3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fd1948b3b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fd1948b3b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fbbf000d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5fbbf000d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fd1948b3b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fd1948b3b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5fd1948b3b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5fd1948b3b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fd1948b3b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fd1948b3b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5fd1948b3b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5fd1948b3b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5fd1948b3b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5fd1948b3b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fda16e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fda16e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fd1948b3b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fd1948b3b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fd1948b3b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fd1948b3b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fd1948b3b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fd1948b3b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fd1948b3b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fd1948b3b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fd1948b3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fd1948b3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63B95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3287213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63B953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2726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85800" y="38306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63B953"/>
                </a:solidFill>
              </a:defRPr>
            </a:lvl1pPr>
            <a:lvl2pPr lvl="1" rtl="0">
              <a:buNone/>
              <a:defRPr>
                <a:solidFill>
                  <a:srgbClr val="63B953"/>
                </a:solidFill>
              </a:defRPr>
            </a:lvl2pPr>
            <a:lvl3pPr lvl="2" rtl="0">
              <a:buNone/>
              <a:defRPr>
                <a:solidFill>
                  <a:srgbClr val="63B953"/>
                </a:solidFill>
              </a:defRPr>
            </a:lvl3pPr>
            <a:lvl4pPr lvl="3" rtl="0">
              <a:buNone/>
              <a:defRPr>
                <a:solidFill>
                  <a:srgbClr val="63B953"/>
                </a:solidFill>
              </a:defRPr>
            </a:lvl4pPr>
            <a:lvl5pPr lvl="4" rtl="0">
              <a:buNone/>
              <a:defRPr>
                <a:solidFill>
                  <a:srgbClr val="63B953"/>
                </a:solidFill>
              </a:defRPr>
            </a:lvl5pPr>
            <a:lvl6pPr lvl="5" rtl="0">
              <a:buNone/>
              <a:defRPr>
                <a:solidFill>
                  <a:srgbClr val="63B953"/>
                </a:solidFill>
              </a:defRPr>
            </a:lvl6pPr>
            <a:lvl7pPr lvl="6" rtl="0">
              <a:buNone/>
              <a:defRPr>
                <a:solidFill>
                  <a:srgbClr val="63B953"/>
                </a:solidFill>
              </a:defRPr>
            </a:lvl7pPr>
            <a:lvl8pPr lvl="7" rtl="0">
              <a:buNone/>
              <a:defRPr>
                <a:solidFill>
                  <a:srgbClr val="63B953"/>
                </a:solidFill>
              </a:defRPr>
            </a:lvl8pPr>
            <a:lvl9pPr lvl="8" rtl="0">
              <a:buNone/>
              <a:defRPr>
                <a:solidFill>
                  <a:srgbClr val="63B953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rgbClr val="63B95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 flipH="1"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757200" y="2161800"/>
            <a:ext cx="56298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sz="3000" i="1">
                <a:solidFill>
                  <a:srgbClr val="434343"/>
                </a:solidFill>
              </a:defRPr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sz="3000" i="1">
                <a:solidFill>
                  <a:srgbClr val="434343"/>
                </a:solidFill>
              </a:defRPr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sz="3000" i="1">
                <a:solidFill>
                  <a:srgbClr val="434343"/>
                </a:solidFill>
              </a:defRPr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sz="3000" i="1">
                <a:solidFill>
                  <a:srgbClr val="434343"/>
                </a:solidFill>
              </a:defRPr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sz="3000" i="1">
                <a:solidFill>
                  <a:srgbClr val="434343"/>
                </a:solidFill>
              </a:defRPr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sz="3000" i="1">
                <a:solidFill>
                  <a:srgbClr val="434343"/>
                </a:solidFill>
              </a:defRPr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sz="3000" i="1">
                <a:solidFill>
                  <a:srgbClr val="434343"/>
                </a:solidFill>
              </a:defRPr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sz="3000" i="1">
                <a:solidFill>
                  <a:srgbClr val="434343"/>
                </a:solidFill>
              </a:defRPr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sz="3000" i="1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205550" y="75075"/>
            <a:ext cx="799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120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rgbClr val="F3F3F3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63B95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6873E"/>
              </a:solidFill>
              <a:highlight>
                <a:srgbClr val="E6873E"/>
              </a:highlight>
            </a:endParaRPr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63B953"/>
              </a:buClr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63B953"/>
              </a:buClr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63B953"/>
              </a:buClr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63B953"/>
                </a:solidFill>
              </a:defRPr>
            </a:lvl1pPr>
            <a:lvl2pPr lvl="1">
              <a:buNone/>
              <a:defRPr>
                <a:solidFill>
                  <a:srgbClr val="63B953"/>
                </a:solidFill>
              </a:defRPr>
            </a:lvl2pPr>
            <a:lvl3pPr lvl="2">
              <a:buNone/>
              <a:defRPr>
                <a:solidFill>
                  <a:srgbClr val="63B953"/>
                </a:solidFill>
              </a:defRPr>
            </a:lvl3pPr>
            <a:lvl4pPr lvl="3">
              <a:buNone/>
              <a:defRPr>
                <a:solidFill>
                  <a:srgbClr val="63B953"/>
                </a:solidFill>
              </a:defRPr>
            </a:lvl4pPr>
            <a:lvl5pPr lvl="4">
              <a:buNone/>
              <a:defRPr>
                <a:solidFill>
                  <a:srgbClr val="63B953"/>
                </a:solidFill>
              </a:defRPr>
            </a:lvl5pPr>
            <a:lvl6pPr lvl="5">
              <a:buNone/>
              <a:defRPr>
                <a:solidFill>
                  <a:srgbClr val="63B953"/>
                </a:solidFill>
              </a:defRPr>
            </a:lvl6pPr>
            <a:lvl7pPr lvl="6">
              <a:buNone/>
              <a:defRPr>
                <a:solidFill>
                  <a:srgbClr val="63B953"/>
                </a:solidFill>
              </a:defRPr>
            </a:lvl7pPr>
            <a:lvl8pPr lvl="7">
              <a:buNone/>
              <a:defRPr>
                <a:solidFill>
                  <a:srgbClr val="63B953"/>
                </a:solidFill>
              </a:defRPr>
            </a:lvl8pPr>
            <a:lvl9pPr lvl="8">
              <a:buNone/>
              <a:defRPr>
                <a:solidFill>
                  <a:srgbClr val="63B953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solidFill>
          <a:srgbClr val="F3F3F3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63B95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922000" y="1887378"/>
            <a:ext cx="3543300" cy="30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63B953"/>
              </a:buClr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63B953"/>
              </a:buClr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63B953"/>
              </a:buClr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4678687" y="1887378"/>
            <a:ext cx="3543300" cy="30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63B953"/>
              </a:buClr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63B953"/>
              </a:buClr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63B953"/>
              </a:buClr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63B953"/>
                </a:solidFill>
              </a:defRPr>
            </a:lvl1pPr>
            <a:lvl2pPr lvl="1">
              <a:buNone/>
              <a:defRPr>
                <a:solidFill>
                  <a:srgbClr val="63B953"/>
                </a:solidFill>
              </a:defRPr>
            </a:lvl2pPr>
            <a:lvl3pPr lvl="2">
              <a:buNone/>
              <a:defRPr>
                <a:solidFill>
                  <a:srgbClr val="63B953"/>
                </a:solidFill>
              </a:defRPr>
            </a:lvl3pPr>
            <a:lvl4pPr lvl="3">
              <a:buNone/>
              <a:defRPr>
                <a:solidFill>
                  <a:srgbClr val="63B953"/>
                </a:solidFill>
              </a:defRPr>
            </a:lvl4pPr>
            <a:lvl5pPr lvl="4">
              <a:buNone/>
              <a:defRPr>
                <a:solidFill>
                  <a:srgbClr val="63B953"/>
                </a:solidFill>
              </a:defRPr>
            </a:lvl5pPr>
            <a:lvl6pPr lvl="5">
              <a:buNone/>
              <a:defRPr>
                <a:solidFill>
                  <a:srgbClr val="63B953"/>
                </a:solidFill>
              </a:defRPr>
            </a:lvl6pPr>
            <a:lvl7pPr lvl="6">
              <a:buNone/>
              <a:defRPr>
                <a:solidFill>
                  <a:srgbClr val="63B953"/>
                </a:solidFill>
              </a:defRPr>
            </a:lvl7pPr>
            <a:lvl8pPr lvl="7">
              <a:buNone/>
              <a:defRPr>
                <a:solidFill>
                  <a:srgbClr val="63B953"/>
                </a:solidFill>
              </a:defRPr>
            </a:lvl8pPr>
            <a:lvl9pPr lvl="8">
              <a:buNone/>
              <a:defRPr>
                <a:solidFill>
                  <a:srgbClr val="63B953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solidFill>
          <a:srgbClr val="F3F3F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63B95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922000" y="1930500"/>
            <a:ext cx="2332200" cy="29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63B953"/>
              </a:buClr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63B953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63B953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3373778" y="1930500"/>
            <a:ext cx="2332200" cy="29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63B953"/>
              </a:buClr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63B953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63B953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3"/>
          </p:nvPr>
        </p:nvSpPr>
        <p:spPr>
          <a:xfrm>
            <a:off x="5825557" y="1930500"/>
            <a:ext cx="2332200" cy="29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63B953"/>
              </a:buClr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63B953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63B953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043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63B953"/>
                </a:solidFill>
              </a:defRPr>
            </a:lvl1pPr>
            <a:lvl2pPr lvl="1">
              <a:buNone/>
              <a:defRPr>
                <a:solidFill>
                  <a:srgbClr val="63B953"/>
                </a:solidFill>
              </a:defRPr>
            </a:lvl2pPr>
            <a:lvl3pPr lvl="2">
              <a:buNone/>
              <a:defRPr>
                <a:solidFill>
                  <a:srgbClr val="63B953"/>
                </a:solidFill>
              </a:defRPr>
            </a:lvl3pPr>
            <a:lvl4pPr lvl="3">
              <a:buNone/>
              <a:defRPr>
                <a:solidFill>
                  <a:srgbClr val="63B953"/>
                </a:solidFill>
              </a:defRPr>
            </a:lvl4pPr>
            <a:lvl5pPr lvl="4">
              <a:buNone/>
              <a:defRPr>
                <a:solidFill>
                  <a:srgbClr val="63B953"/>
                </a:solidFill>
              </a:defRPr>
            </a:lvl5pPr>
            <a:lvl6pPr lvl="5">
              <a:buNone/>
              <a:defRPr>
                <a:solidFill>
                  <a:srgbClr val="63B953"/>
                </a:solidFill>
              </a:defRPr>
            </a:lvl6pPr>
            <a:lvl7pPr lvl="6">
              <a:buNone/>
              <a:defRPr>
                <a:solidFill>
                  <a:srgbClr val="63B953"/>
                </a:solidFill>
              </a:defRPr>
            </a:lvl7pPr>
            <a:lvl8pPr lvl="7">
              <a:buNone/>
              <a:defRPr>
                <a:solidFill>
                  <a:srgbClr val="63B953"/>
                </a:solidFill>
              </a:defRPr>
            </a:lvl8pPr>
            <a:lvl9pPr lvl="8">
              <a:buNone/>
              <a:defRPr>
                <a:solidFill>
                  <a:srgbClr val="63B953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rgbClr val="F3F3F3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63B95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63B953"/>
                </a:solidFill>
              </a:defRPr>
            </a:lvl1pPr>
            <a:lvl2pPr lvl="1">
              <a:buNone/>
              <a:defRPr>
                <a:solidFill>
                  <a:srgbClr val="63B953"/>
                </a:solidFill>
              </a:defRPr>
            </a:lvl2pPr>
            <a:lvl3pPr lvl="2">
              <a:buNone/>
              <a:defRPr>
                <a:solidFill>
                  <a:srgbClr val="63B953"/>
                </a:solidFill>
              </a:defRPr>
            </a:lvl3pPr>
            <a:lvl4pPr lvl="3">
              <a:buNone/>
              <a:defRPr>
                <a:solidFill>
                  <a:srgbClr val="63B953"/>
                </a:solidFill>
              </a:defRPr>
            </a:lvl4pPr>
            <a:lvl5pPr lvl="4">
              <a:buNone/>
              <a:defRPr>
                <a:solidFill>
                  <a:srgbClr val="63B953"/>
                </a:solidFill>
              </a:defRPr>
            </a:lvl5pPr>
            <a:lvl6pPr lvl="5">
              <a:buNone/>
              <a:defRPr>
                <a:solidFill>
                  <a:srgbClr val="63B953"/>
                </a:solidFill>
              </a:defRPr>
            </a:lvl6pPr>
            <a:lvl7pPr lvl="6">
              <a:buNone/>
              <a:defRPr>
                <a:solidFill>
                  <a:srgbClr val="63B953"/>
                </a:solidFill>
              </a:defRPr>
            </a:lvl7pPr>
            <a:lvl8pPr lvl="7">
              <a:buNone/>
              <a:defRPr>
                <a:solidFill>
                  <a:srgbClr val="63B953"/>
                </a:solidFill>
              </a:defRPr>
            </a:lvl8pPr>
            <a:lvl9pPr lvl="8">
              <a:buNone/>
              <a:defRPr>
                <a:solidFill>
                  <a:srgbClr val="63B953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rgbClr val="F3F3F3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63B95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3B953"/>
              </a:solidFill>
            </a:endParaRPr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457200" y="42539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63B953"/>
                </a:solidFill>
              </a:defRPr>
            </a:lvl1pPr>
            <a:lvl2pPr lvl="1">
              <a:buNone/>
              <a:defRPr>
                <a:solidFill>
                  <a:srgbClr val="63B953"/>
                </a:solidFill>
              </a:defRPr>
            </a:lvl2pPr>
            <a:lvl3pPr lvl="2">
              <a:buNone/>
              <a:defRPr>
                <a:solidFill>
                  <a:srgbClr val="63B953"/>
                </a:solidFill>
              </a:defRPr>
            </a:lvl3pPr>
            <a:lvl4pPr lvl="3">
              <a:buNone/>
              <a:defRPr>
                <a:solidFill>
                  <a:srgbClr val="63B953"/>
                </a:solidFill>
              </a:defRPr>
            </a:lvl4pPr>
            <a:lvl5pPr lvl="4">
              <a:buNone/>
              <a:defRPr>
                <a:solidFill>
                  <a:srgbClr val="63B953"/>
                </a:solidFill>
              </a:defRPr>
            </a:lvl5pPr>
            <a:lvl6pPr lvl="5">
              <a:buNone/>
              <a:defRPr>
                <a:solidFill>
                  <a:srgbClr val="63B953"/>
                </a:solidFill>
              </a:defRPr>
            </a:lvl6pPr>
            <a:lvl7pPr lvl="6">
              <a:buNone/>
              <a:defRPr>
                <a:solidFill>
                  <a:srgbClr val="63B953"/>
                </a:solidFill>
              </a:defRPr>
            </a:lvl7pPr>
            <a:lvl8pPr lvl="7">
              <a:buNone/>
              <a:defRPr>
                <a:solidFill>
                  <a:srgbClr val="63B953"/>
                </a:solidFill>
              </a:defRPr>
            </a:lvl8pPr>
            <a:lvl9pPr lvl="8">
              <a:buNone/>
              <a:defRPr>
                <a:solidFill>
                  <a:srgbClr val="63B953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3F3F3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63B953"/>
                </a:solidFill>
              </a:defRPr>
            </a:lvl1pPr>
            <a:lvl2pPr lvl="1">
              <a:buNone/>
              <a:defRPr>
                <a:solidFill>
                  <a:srgbClr val="63B953"/>
                </a:solidFill>
              </a:defRPr>
            </a:lvl2pPr>
            <a:lvl3pPr lvl="2">
              <a:buNone/>
              <a:defRPr>
                <a:solidFill>
                  <a:srgbClr val="63B953"/>
                </a:solidFill>
              </a:defRPr>
            </a:lvl3pPr>
            <a:lvl4pPr lvl="3">
              <a:buNone/>
              <a:defRPr>
                <a:solidFill>
                  <a:srgbClr val="63B953"/>
                </a:solidFill>
              </a:defRPr>
            </a:lvl4pPr>
            <a:lvl5pPr lvl="4">
              <a:buNone/>
              <a:defRPr>
                <a:solidFill>
                  <a:srgbClr val="63B953"/>
                </a:solidFill>
              </a:defRPr>
            </a:lvl5pPr>
            <a:lvl6pPr lvl="5">
              <a:buNone/>
              <a:defRPr>
                <a:solidFill>
                  <a:srgbClr val="63B953"/>
                </a:solidFill>
              </a:defRPr>
            </a:lvl6pPr>
            <a:lvl7pPr lvl="6">
              <a:buNone/>
              <a:defRPr>
                <a:solidFill>
                  <a:srgbClr val="63B953"/>
                </a:solidFill>
              </a:defRPr>
            </a:lvl7pPr>
            <a:lvl8pPr lvl="7">
              <a:buNone/>
              <a:defRPr>
                <a:solidFill>
                  <a:srgbClr val="63B953"/>
                </a:solidFill>
              </a:defRPr>
            </a:lvl8pPr>
            <a:lvl9pPr lvl="8">
              <a:buNone/>
              <a:defRPr>
                <a:solidFill>
                  <a:srgbClr val="63B953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" name="Google Shape;50;p10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63B95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63B953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63B953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63B953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>
                <a:solidFill>
                  <a:srgbClr val="23A5BD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>
              <a:buNone/>
              <a:defRPr sz="1300">
                <a:solidFill>
                  <a:srgbClr val="23A5BD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>
              <a:buNone/>
              <a:defRPr sz="1300">
                <a:solidFill>
                  <a:srgbClr val="23A5BD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>
              <a:buNone/>
              <a:defRPr sz="1300">
                <a:solidFill>
                  <a:srgbClr val="23A5BD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>
              <a:buNone/>
              <a:defRPr sz="1300">
                <a:solidFill>
                  <a:srgbClr val="23A5BD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>
              <a:buNone/>
              <a:defRPr sz="1300">
                <a:solidFill>
                  <a:srgbClr val="23A5BD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>
              <a:buNone/>
              <a:defRPr sz="1300">
                <a:solidFill>
                  <a:srgbClr val="23A5BD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>
              <a:buNone/>
              <a:defRPr sz="1300">
                <a:solidFill>
                  <a:srgbClr val="23A5BD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>
              <a:buNone/>
              <a:defRPr sz="1300">
                <a:solidFill>
                  <a:srgbClr val="23A5BD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4.xml"/><Relationship Id="rId5" Type="http://schemas.openxmlformats.org/officeDocument/2006/relationships/slide" Target="slide6.xml"/><Relationship Id="rId10" Type="http://schemas.openxmlformats.org/officeDocument/2006/relationships/slide" Target="slide13.xml"/><Relationship Id="rId4" Type="http://schemas.openxmlformats.org/officeDocument/2006/relationships/slide" Target="slide5.xml"/><Relationship Id="rId9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/>
          <p:nvPr/>
        </p:nvSpPr>
        <p:spPr>
          <a:xfrm>
            <a:off x="7864646" y="371192"/>
            <a:ext cx="896282" cy="896272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ctrTitle"/>
          </p:nvPr>
        </p:nvSpPr>
        <p:spPr>
          <a:xfrm>
            <a:off x="685800" y="3287213"/>
            <a:ext cx="7772400" cy="11598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Ruotsin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minikielioppi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Montserrat"/>
                <a:ea typeface="Montserrat"/>
                <a:cs typeface="Montserrat"/>
                <a:sym typeface="Montserrat"/>
              </a:rPr>
              <a:t>© Reetta Bizet 2019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" name="Google Shape;149;p21"/>
          <p:cNvGraphicFramePr/>
          <p:nvPr/>
        </p:nvGraphicFramePr>
        <p:xfrm>
          <a:off x="852700" y="2004254"/>
          <a:ext cx="7438600" cy="2209650"/>
        </p:xfrm>
        <a:graphic>
          <a:graphicData uri="http://schemas.openxmlformats.org/drawingml/2006/table">
            <a:tbl>
              <a:tblPr>
                <a:noFill/>
                <a:tableStyleId>{8F8CB199-620D-4E1C-9FEF-6F5617EFE1CD}</a:tableStyleId>
              </a:tblPr>
              <a:tblGrid>
                <a:gridCol w="185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9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minun</a:t>
                      </a:r>
                      <a:endParaRPr sz="17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min, mitt, mina</a:t>
                      </a:r>
                      <a:endParaRPr sz="17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434343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meidän</a:t>
                      </a:r>
                      <a:endParaRPr sz="1700">
                        <a:solidFill>
                          <a:srgbClr val="434343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vår, vårt, våra</a:t>
                      </a:r>
                      <a:endParaRPr sz="17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sinun</a:t>
                      </a:r>
                      <a:endParaRPr sz="17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din, ditt, dina</a:t>
                      </a:r>
                      <a:endParaRPr sz="17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434343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teidän</a:t>
                      </a:r>
                      <a:endParaRPr sz="1700">
                        <a:solidFill>
                          <a:srgbClr val="434343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er, ert, era</a:t>
                      </a:r>
                      <a:endParaRPr sz="17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hänen (pojasta)</a:t>
                      </a:r>
                      <a:endParaRPr sz="17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hans</a:t>
                      </a:r>
                      <a:endParaRPr sz="17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434343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heidän</a:t>
                      </a:r>
                      <a:endParaRPr sz="1700">
                        <a:solidFill>
                          <a:srgbClr val="434343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deras</a:t>
                      </a:r>
                      <a:endParaRPr sz="17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hänen (tytöstä)</a:t>
                      </a:r>
                      <a:endParaRPr sz="17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hennes</a:t>
                      </a:r>
                      <a:endParaRPr sz="17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hänen (neutr.)</a:t>
                      </a:r>
                      <a:endParaRPr sz="17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hens</a:t>
                      </a:r>
                      <a:endParaRPr sz="17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0" name="Google Shape;150;p21">
            <a:hlinkClick r:id="rId3" action="ppaction://hlinksldjump"/>
          </p:cNvPr>
          <p:cNvSpPr/>
          <p:nvPr/>
        </p:nvSpPr>
        <p:spPr>
          <a:xfrm flipH="1">
            <a:off x="7957721" y="225975"/>
            <a:ext cx="863400" cy="879600"/>
          </a:xfrm>
          <a:prstGeom prst="foldedCorner">
            <a:avLst>
              <a:gd name="adj" fmla="val 28703"/>
            </a:avLst>
          </a:prstGeom>
          <a:solidFill>
            <a:srgbClr val="63B95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3F3F3"/>
                </a:solidFill>
                <a:uFill>
                  <a:noFill/>
                </a:uFill>
                <a:latin typeface="Amatic SC"/>
                <a:ea typeface="Amatic SC"/>
                <a:cs typeface="Amatic SC"/>
                <a:sym typeface="Amatic SC"/>
                <a:hlinkClick r:id="rId3" action="ppaction://hlinksldjump"/>
              </a:rPr>
              <a:t>Sisällys-</a:t>
            </a:r>
            <a:endParaRPr sz="1600" b="1">
              <a:solidFill>
                <a:srgbClr val="F3F3F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3F3F3"/>
                </a:solidFill>
                <a:uFill>
                  <a:noFill/>
                </a:uFill>
                <a:latin typeface="Amatic SC"/>
                <a:ea typeface="Amatic SC"/>
                <a:cs typeface="Amatic SC"/>
                <a:sym typeface="Amatic SC"/>
                <a:hlinkClick r:id="rId3" action="ppaction://hlinksldjump"/>
              </a:rPr>
              <a:t>luetteloon</a:t>
            </a:r>
            <a:endParaRPr sz="1600" b="1">
              <a:solidFill>
                <a:srgbClr val="F3F3F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51" name="Google Shape;151;p21"/>
          <p:cNvSpPr txBox="1">
            <a:spLocks noGrp="1"/>
          </p:cNvSpPr>
          <p:nvPr>
            <p:ph type="title"/>
          </p:nvPr>
        </p:nvSpPr>
        <p:spPr>
          <a:xfrm>
            <a:off x="1138950" y="480850"/>
            <a:ext cx="6866100" cy="6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>
                <a:latin typeface="Raleway"/>
                <a:ea typeface="Raleway"/>
                <a:cs typeface="Raleway"/>
                <a:sym typeface="Raleway"/>
              </a:rPr>
              <a:t>Pronominien omistusmuodot</a:t>
            </a:r>
            <a:endParaRPr sz="3000" b="1" u="sng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>
                <a:latin typeface="Raleway"/>
                <a:ea typeface="Raleway"/>
                <a:cs typeface="Raleway"/>
                <a:sym typeface="Raleway"/>
              </a:rPr>
              <a:t>(minun, sinun, hänen…)</a:t>
            </a:r>
            <a:endParaRPr sz="3000" b="1" u="sng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u="sng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2" name="Google Shape;152;p21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" name="Google Shape;157;p22"/>
          <p:cNvGraphicFramePr/>
          <p:nvPr/>
        </p:nvGraphicFramePr>
        <p:xfrm>
          <a:off x="1197600" y="1889696"/>
          <a:ext cx="6748800" cy="2468730"/>
        </p:xfrm>
        <a:graphic>
          <a:graphicData uri="http://schemas.openxmlformats.org/drawingml/2006/table">
            <a:tbl>
              <a:tblPr>
                <a:noFill/>
                <a:tableStyleId>{8F8CB199-620D-4E1C-9FEF-6F5617EFE1CD}</a:tableStyleId>
              </a:tblPr>
              <a:tblGrid>
                <a:gridCol w="249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2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minua, minut...</a:t>
                      </a:r>
                      <a:endParaRPr sz="17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mig</a:t>
                      </a:r>
                      <a:endParaRPr sz="17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meitä, meidät...</a:t>
                      </a:r>
                      <a:endParaRPr sz="17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oss</a:t>
                      </a:r>
                      <a:endParaRPr sz="17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sinua, sinut...</a:t>
                      </a:r>
                      <a:endParaRPr sz="17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dig</a:t>
                      </a:r>
                      <a:endParaRPr sz="17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teitä, teidät...</a:t>
                      </a:r>
                      <a:endParaRPr sz="17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er</a:t>
                      </a:r>
                      <a:endParaRPr sz="17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häntä, hänet… (pojasta)</a:t>
                      </a:r>
                      <a:endParaRPr sz="17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honom</a:t>
                      </a:r>
                      <a:endParaRPr sz="17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heitä, heidät...</a:t>
                      </a:r>
                      <a:endParaRPr sz="17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dem</a:t>
                      </a:r>
                      <a:endParaRPr sz="17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häntä, hänet... (tytöstä)</a:t>
                      </a:r>
                      <a:endParaRPr sz="17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henne</a:t>
                      </a:r>
                      <a:endParaRPr sz="17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häntä, hänet... (neutr.)</a:t>
                      </a:r>
                      <a:endParaRPr sz="17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hen</a:t>
                      </a:r>
                      <a:endParaRPr sz="17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8" name="Google Shape;158;p22"/>
          <p:cNvSpPr txBox="1"/>
          <p:nvPr/>
        </p:nvSpPr>
        <p:spPr>
          <a:xfrm>
            <a:off x="887250" y="4217097"/>
            <a:ext cx="73695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Jag ser </a:t>
            </a:r>
            <a:r>
              <a:rPr lang="en" sz="1700" u="sng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er</a:t>
            </a:r>
            <a:r>
              <a:rPr lang="en" sz="17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. Jag gillar </a:t>
            </a:r>
            <a:r>
              <a:rPr lang="en" sz="1700" u="sng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henne</a:t>
            </a:r>
            <a:r>
              <a:rPr lang="en" sz="17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. Lyssna på </a:t>
            </a:r>
            <a:r>
              <a:rPr lang="en" sz="1700" u="sng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mig</a:t>
            </a:r>
            <a:r>
              <a:rPr lang="en" sz="17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!</a:t>
            </a:r>
            <a:endParaRPr sz="170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59" name="Google Shape;159;p22">
            <a:hlinkClick r:id="rId3" action="ppaction://hlinksldjump"/>
          </p:cNvPr>
          <p:cNvSpPr/>
          <p:nvPr/>
        </p:nvSpPr>
        <p:spPr>
          <a:xfrm flipH="1">
            <a:off x="7957721" y="225975"/>
            <a:ext cx="863400" cy="879600"/>
          </a:xfrm>
          <a:prstGeom prst="foldedCorner">
            <a:avLst>
              <a:gd name="adj" fmla="val 28703"/>
            </a:avLst>
          </a:prstGeom>
          <a:solidFill>
            <a:srgbClr val="63B95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3F3F3"/>
                </a:solidFill>
                <a:uFill>
                  <a:noFill/>
                </a:uFill>
                <a:latin typeface="Amatic SC"/>
                <a:ea typeface="Amatic SC"/>
                <a:cs typeface="Amatic SC"/>
                <a:sym typeface="Amatic SC"/>
                <a:hlinkClick r:id="rId3" action="ppaction://hlinksldjump"/>
              </a:rPr>
              <a:t>Sisällys-</a:t>
            </a:r>
            <a:endParaRPr sz="1600" b="1">
              <a:solidFill>
                <a:srgbClr val="F3F3F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3F3F3"/>
                </a:solidFill>
                <a:uFill>
                  <a:noFill/>
                </a:uFill>
                <a:latin typeface="Amatic SC"/>
                <a:ea typeface="Amatic SC"/>
                <a:cs typeface="Amatic SC"/>
                <a:sym typeface="Amatic SC"/>
                <a:hlinkClick r:id="rId3" action="ppaction://hlinksldjump"/>
              </a:rPr>
              <a:t>luetteloon</a:t>
            </a:r>
            <a:endParaRPr sz="1600" b="1">
              <a:solidFill>
                <a:srgbClr val="F3F3F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60" name="Google Shape;160;p22"/>
          <p:cNvSpPr txBox="1">
            <a:spLocks noGrp="1"/>
          </p:cNvSpPr>
          <p:nvPr>
            <p:ph type="title"/>
          </p:nvPr>
        </p:nvSpPr>
        <p:spPr>
          <a:xfrm>
            <a:off x="1138950" y="480850"/>
            <a:ext cx="6866100" cy="6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>
                <a:latin typeface="Raleway"/>
                <a:ea typeface="Raleway"/>
                <a:cs typeface="Raleway"/>
                <a:sym typeface="Raleway"/>
              </a:rPr>
              <a:t>Pronominien objektimuodot</a:t>
            </a:r>
            <a:endParaRPr sz="3000" b="1" u="sng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>
                <a:latin typeface="Raleway"/>
                <a:ea typeface="Raleway"/>
                <a:cs typeface="Raleway"/>
                <a:sym typeface="Raleway"/>
              </a:rPr>
              <a:t>(minua, sinua, häntä…)</a:t>
            </a:r>
            <a:endParaRPr sz="3000" b="1" u="sng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u="sng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1" name="Google Shape;161;p22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/>
          <p:nvPr/>
        </p:nvSpPr>
        <p:spPr>
          <a:xfrm>
            <a:off x="887250" y="3943150"/>
            <a:ext cx="73695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Jag ska </a:t>
            </a:r>
            <a:r>
              <a:rPr lang="en" sz="1700" u="sng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läsa</a:t>
            </a:r>
            <a:r>
              <a:rPr lang="en" sz="17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. Jag kan inte </a:t>
            </a:r>
            <a:r>
              <a:rPr lang="en" sz="1700" u="sng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simma</a:t>
            </a:r>
            <a:r>
              <a:rPr lang="en" sz="17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. Han vill </a:t>
            </a:r>
            <a:r>
              <a:rPr lang="en" sz="1700" u="sng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spela</a:t>
            </a:r>
            <a:r>
              <a:rPr lang="en" sz="17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dataspel. Vi måste </a:t>
            </a:r>
            <a:r>
              <a:rPr lang="en" sz="1700" u="sng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gå</a:t>
            </a:r>
            <a:r>
              <a:rPr lang="en" sz="17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.</a:t>
            </a:r>
            <a:endParaRPr sz="170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5305475" y="2371338"/>
            <a:ext cx="26841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Raleway Medium"/>
              <a:buChar char="+"/>
            </a:pPr>
            <a:r>
              <a:rPr lang="en" sz="2500" u="sng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perusmuoto</a:t>
            </a:r>
            <a:endParaRPr sz="2500" u="sng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aphicFrame>
        <p:nvGraphicFramePr>
          <p:cNvPr id="168" name="Google Shape;168;p23"/>
          <p:cNvGraphicFramePr/>
          <p:nvPr/>
        </p:nvGraphicFramePr>
        <p:xfrm>
          <a:off x="1154400" y="1547875"/>
          <a:ext cx="3996250" cy="2209650"/>
        </p:xfrm>
        <a:graphic>
          <a:graphicData uri="http://schemas.openxmlformats.org/drawingml/2006/table">
            <a:tbl>
              <a:tblPr>
                <a:noFill/>
                <a:tableStyleId>{8F8CB199-620D-4E1C-9FEF-6F5617EFE1CD}</a:tableStyleId>
              </a:tblPr>
              <a:tblGrid>
                <a:gridCol w="199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ska</a:t>
                      </a:r>
                      <a:endParaRPr sz="17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aikoo</a:t>
                      </a:r>
                      <a:endParaRPr sz="17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vill</a:t>
                      </a:r>
                      <a:endParaRPr sz="17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haluaa</a:t>
                      </a:r>
                      <a:endParaRPr sz="17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får</a:t>
                      </a:r>
                      <a:endParaRPr sz="17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saa</a:t>
                      </a:r>
                      <a:endParaRPr sz="17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kan</a:t>
                      </a:r>
                      <a:endParaRPr sz="17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voi, osaa</a:t>
                      </a:r>
                      <a:endParaRPr sz="17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måste</a:t>
                      </a:r>
                      <a:endParaRPr sz="17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täytyy</a:t>
                      </a:r>
                      <a:endParaRPr sz="17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9" name="Google Shape;169;p23">
            <a:hlinkClick r:id="rId3" action="ppaction://hlinksldjump"/>
          </p:cNvPr>
          <p:cNvSpPr/>
          <p:nvPr/>
        </p:nvSpPr>
        <p:spPr>
          <a:xfrm flipH="1">
            <a:off x="7957721" y="225975"/>
            <a:ext cx="863400" cy="879600"/>
          </a:xfrm>
          <a:prstGeom prst="foldedCorner">
            <a:avLst>
              <a:gd name="adj" fmla="val 28703"/>
            </a:avLst>
          </a:prstGeom>
          <a:solidFill>
            <a:srgbClr val="63B95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3F3F3"/>
                </a:solidFill>
                <a:uFill>
                  <a:noFill/>
                </a:uFill>
                <a:latin typeface="Amatic SC"/>
                <a:ea typeface="Amatic SC"/>
                <a:cs typeface="Amatic SC"/>
                <a:sym typeface="Amatic SC"/>
                <a:hlinkClick r:id="rId3" action="ppaction://hlinksldjump"/>
              </a:rPr>
              <a:t>Sisällys-</a:t>
            </a:r>
            <a:endParaRPr sz="1600" b="1">
              <a:solidFill>
                <a:srgbClr val="F3F3F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3F3F3"/>
                </a:solidFill>
                <a:uFill>
                  <a:noFill/>
                </a:uFill>
                <a:latin typeface="Amatic SC"/>
                <a:ea typeface="Amatic SC"/>
                <a:cs typeface="Amatic SC"/>
                <a:sym typeface="Amatic SC"/>
                <a:hlinkClick r:id="rId3" action="ppaction://hlinksldjump"/>
              </a:rPr>
              <a:t>luetteloon</a:t>
            </a:r>
            <a:endParaRPr sz="1600" b="1">
              <a:solidFill>
                <a:srgbClr val="F3F3F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70" name="Google Shape;170;p23"/>
          <p:cNvSpPr txBox="1">
            <a:spLocks noGrp="1"/>
          </p:cNvSpPr>
          <p:nvPr>
            <p:ph type="title"/>
          </p:nvPr>
        </p:nvSpPr>
        <p:spPr>
          <a:xfrm>
            <a:off x="1138950" y="480850"/>
            <a:ext cx="6866100" cy="6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>
                <a:latin typeface="Raleway"/>
                <a:ea typeface="Raleway"/>
                <a:cs typeface="Raleway"/>
                <a:sym typeface="Raleway"/>
              </a:rPr>
              <a:t>Apuverbit</a:t>
            </a:r>
            <a:endParaRPr sz="1400">
              <a:solidFill>
                <a:srgbClr val="F75CBA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u="sng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1" name="Google Shape;171;p23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/>
          <p:nvPr/>
        </p:nvSpPr>
        <p:spPr>
          <a:xfrm>
            <a:off x="887250" y="3943150"/>
            <a:ext cx="73695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Jag har </a:t>
            </a:r>
            <a:r>
              <a:rPr lang="en" sz="1700" u="sng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en vänlig</a:t>
            </a:r>
            <a:r>
              <a:rPr lang="en" sz="17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hund. Mi</a:t>
            </a:r>
            <a:r>
              <a:rPr lang="en" sz="1700" u="sng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tt</a:t>
            </a:r>
            <a:r>
              <a:rPr lang="en" sz="17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hus är </a:t>
            </a:r>
            <a:r>
              <a:rPr lang="en" sz="1700" u="sng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stort</a:t>
            </a:r>
            <a:r>
              <a:rPr lang="en" sz="17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. Din</a:t>
            </a:r>
            <a:r>
              <a:rPr lang="en" sz="1700" u="sng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</a:t>
            </a:r>
            <a:r>
              <a:rPr lang="en" sz="17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vänn</a:t>
            </a:r>
            <a:r>
              <a:rPr lang="en" sz="1700" u="sng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er</a:t>
            </a:r>
            <a:r>
              <a:rPr lang="en" sz="17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är vänlig</a:t>
            </a:r>
            <a:r>
              <a:rPr lang="en" sz="1700" u="sng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</a:t>
            </a:r>
            <a:r>
              <a:rPr lang="en" sz="17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.</a:t>
            </a:r>
            <a:endParaRPr sz="170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aphicFrame>
        <p:nvGraphicFramePr>
          <p:cNvPr id="177" name="Google Shape;177;p24"/>
          <p:cNvGraphicFramePr/>
          <p:nvPr/>
        </p:nvGraphicFramePr>
        <p:xfrm>
          <a:off x="1464938" y="1435875"/>
          <a:ext cx="6214100" cy="2209650"/>
        </p:xfrm>
        <a:graphic>
          <a:graphicData uri="http://schemas.openxmlformats.org/drawingml/2006/table">
            <a:tbl>
              <a:tblPr>
                <a:noFill/>
                <a:tableStyleId>{8F8CB199-620D-4E1C-9FEF-6F5617EFE1CD}</a:tableStyleId>
              </a:tblPr>
              <a:tblGrid>
                <a:gridCol w="1553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3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3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3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en-muoto</a:t>
                      </a:r>
                      <a:endParaRPr sz="17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ett-muoto</a:t>
                      </a:r>
                      <a:endParaRPr sz="17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monikko</a:t>
                      </a:r>
                      <a:endParaRPr sz="17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sininen</a:t>
                      </a:r>
                      <a:endParaRPr sz="17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434343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blå</a:t>
                      </a:r>
                      <a:endParaRPr sz="1700">
                        <a:solidFill>
                          <a:srgbClr val="434343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434343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blå</a:t>
                      </a:r>
                      <a:r>
                        <a:rPr lang="en" sz="1700" u="sng">
                          <a:solidFill>
                            <a:srgbClr val="434343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tt</a:t>
                      </a:r>
                      <a:endParaRPr sz="1700" u="sng">
                        <a:solidFill>
                          <a:srgbClr val="434343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434343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blå</a:t>
                      </a:r>
                      <a:r>
                        <a:rPr lang="en" sz="1700" u="sng">
                          <a:solidFill>
                            <a:srgbClr val="434343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a</a:t>
                      </a:r>
                      <a:endParaRPr sz="1700" u="sng">
                        <a:solidFill>
                          <a:srgbClr val="434343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hauska</a:t>
                      </a:r>
                      <a:endParaRPr sz="17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434343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rolig</a:t>
                      </a:r>
                      <a:endParaRPr sz="1700">
                        <a:solidFill>
                          <a:srgbClr val="434343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434343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rolig</a:t>
                      </a:r>
                      <a:r>
                        <a:rPr lang="en" sz="1700" u="sng">
                          <a:solidFill>
                            <a:srgbClr val="434343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t</a:t>
                      </a:r>
                      <a:endParaRPr sz="1700" u="sng">
                        <a:solidFill>
                          <a:srgbClr val="434343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434343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rolig</a:t>
                      </a:r>
                      <a:r>
                        <a:rPr lang="en" sz="1700" u="sng">
                          <a:solidFill>
                            <a:srgbClr val="434343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a</a:t>
                      </a:r>
                      <a:endParaRPr sz="1700" u="sng">
                        <a:solidFill>
                          <a:srgbClr val="434343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ystävällinen</a:t>
                      </a:r>
                      <a:endParaRPr sz="17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434343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vänlig</a:t>
                      </a:r>
                      <a:endParaRPr sz="1700">
                        <a:solidFill>
                          <a:srgbClr val="434343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434343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vänlig</a:t>
                      </a:r>
                      <a:r>
                        <a:rPr lang="en" sz="1700" u="sng">
                          <a:solidFill>
                            <a:srgbClr val="434343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t</a:t>
                      </a:r>
                      <a:endParaRPr sz="1700" u="sng">
                        <a:solidFill>
                          <a:srgbClr val="434343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434343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vänlig</a:t>
                      </a:r>
                      <a:r>
                        <a:rPr lang="en" sz="1700" u="sng">
                          <a:solidFill>
                            <a:srgbClr val="434343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a</a:t>
                      </a:r>
                      <a:endParaRPr sz="1700" u="sng">
                        <a:solidFill>
                          <a:srgbClr val="434343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suuri</a:t>
                      </a:r>
                      <a:endParaRPr sz="17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434343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stor</a:t>
                      </a:r>
                      <a:endParaRPr sz="1700">
                        <a:solidFill>
                          <a:srgbClr val="434343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434343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stor</a:t>
                      </a:r>
                      <a:r>
                        <a:rPr lang="en" sz="1700" u="sng">
                          <a:solidFill>
                            <a:srgbClr val="434343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t</a:t>
                      </a:r>
                      <a:endParaRPr sz="1700" u="sng">
                        <a:solidFill>
                          <a:srgbClr val="434343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434343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stor</a:t>
                      </a:r>
                      <a:r>
                        <a:rPr lang="en" sz="1700" u="sng">
                          <a:solidFill>
                            <a:srgbClr val="434343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a</a:t>
                      </a:r>
                      <a:endParaRPr sz="1700" u="sng">
                        <a:solidFill>
                          <a:srgbClr val="434343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8" name="Google Shape;178;p24">
            <a:hlinkClick r:id="rId3" action="ppaction://hlinksldjump"/>
          </p:cNvPr>
          <p:cNvSpPr/>
          <p:nvPr/>
        </p:nvSpPr>
        <p:spPr>
          <a:xfrm flipH="1">
            <a:off x="7957721" y="225975"/>
            <a:ext cx="863400" cy="879600"/>
          </a:xfrm>
          <a:prstGeom prst="foldedCorner">
            <a:avLst>
              <a:gd name="adj" fmla="val 28703"/>
            </a:avLst>
          </a:prstGeom>
          <a:solidFill>
            <a:srgbClr val="63B95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3F3F3"/>
                </a:solidFill>
                <a:uFill>
                  <a:noFill/>
                </a:uFill>
                <a:latin typeface="Amatic SC"/>
                <a:ea typeface="Amatic SC"/>
                <a:cs typeface="Amatic SC"/>
                <a:sym typeface="Amatic SC"/>
                <a:hlinkClick r:id="rId3" action="ppaction://hlinksldjump"/>
              </a:rPr>
              <a:t>Sisällys-</a:t>
            </a:r>
            <a:endParaRPr sz="1600" b="1">
              <a:solidFill>
                <a:srgbClr val="F3F3F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3F3F3"/>
                </a:solidFill>
                <a:uFill>
                  <a:noFill/>
                </a:uFill>
                <a:latin typeface="Amatic SC"/>
                <a:ea typeface="Amatic SC"/>
                <a:cs typeface="Amatic SC"/>
                <a:sym typeface="Amatic SC"/>
                <a:hlinkClick r:id="rId3" action="ppaction://hlinksldjump"/>
              </a:rPr>
              <a:t>luetteloon</a:t>
            </a:r>
            <a:endParaRPr sz="1600" b="1">
              <a:solidFill>
                <a:srgbClr val="F3F3F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79" name="Google Shape;179;p24"/>
          <p:cNvSpPr txBox="1">
            <a:spLocks noGrp="1"/>
          </p:cNvSpPr>
          <p:nvPr>
            <p:ph type="title"/>
          </p:nvPr>
        </p:nvSpPr>
        <p:spPr>
          <a:xfrm>
            <a:off x="1138950" y="480850"/>
            <a:ext cx="6866100" cy="6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>
                <a:latin typeface="Raleway"/>
                <a:ea typeface="Raleway"/>
                <a:cs typeface="Raleway"/>
                <a:sym typeface="Raleway"/>
              </a:rPr>
              <a:t>Adjektiivien taivutus</a:t>
            </a:r>
            <a:endParaRPr sz="1400">
              <a:solidFill>
                <a:srgbClr val="F75CBA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u="sng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0" name="Google Shape;180;p24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/>
          <p:nvPr/>
        </p:nvSpPr>
        <p:spPr>
          <a:xfrm>
            <a:off x="887250" y="3967175"/>
            <a:ext cx="73695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Kalle är </a:t>
            </a:r>
            <a:r>
              <a:rPr lang="en" sz="1700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lika</a:t>
            </a:r>
            <a:r>
              <a:rPr lang="en" sz="17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vänlig </a:t>
            </a:r>
            <a:r>
              <a:rPr lang="en" sz="1700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som</a:t>
            </a:r>
            <a:r>
              <a:rPr lang="en" sz="17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Ville. Du är roligare </a:t>
            </a:r>
            <a:r>
              <a:rPr lang="en" sz="1700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än</a:t>
            </a:r>
            <a:r>
              <a:rPr lang="en" sz="17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min bror.</a:t>
            </a:r>
            <a:endParaRPr sz="170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yhtä ystävällinen kuin			hauskempi kuin</a:t>
            </a:r>
            <a:endParaRPr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aphicFrame>
        <p:nvGraphicFramePr>
          <p:cNvPr id="186" name="Google Shape;186;p25"/>
          <p:cNvGraphicFramePr/>
          <p:nvPr/>
        </p:nvGraphicFramePr>
        <p:xfrm>
          <a:off x="1534700" y="1800300"/>
          <a:ext cx="6074600" cy="2102970"/>
        </p:xfrm>
        <a:graphic>
          <a:graphicData uri="http://schemas.openxmlformats.org/drawingml/2006/table">
            <a:tbl>
              <a:tblPr>
                <a:noFill/>
                <a:tableStyleId>{8F8CB199-620D-4E1C-9FEF-6F5617EFE1CD}</a:tableStyleId>
              </a:tblPr>
              <a:tblGrid>
                <a:gridCol w="151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8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highlight>
                            <a:srgbClr val="434343"/>
                          </a:highlight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suomennos</a:t>
                      </a:r>
                      <a:endParaRPr>
                        <a:solidFill>
                          <a:srgbClr val="F3F3F3"/>
                        </a:solidFill>
                        <a:highlight>
                          <a:srgbClr val="434343"/>
                        </a:highlight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highlight>
                            <a:srgbClr val="434343"/>
                          </a:highlight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positiivi</a:t>
                      </a:r>
                      <a:endParaRPr>
                        <a:solidFill>
                          <a:srgbClr val="F3F3F3"/>
                        </a:solidFill>
                        <a:highlight>
                          <a:srgbClr val="434343"/>
                        </a:highlight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highlight>
                            <a:srgbClr val="434343"/>
                          </a:highlight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komparatiivi</a:t>
                      </a:r>
                      <a:endParaRPr>
                        <a:solidFill>
                          <a:srgbClr val="F3F3F3"/>
                        </a:solidFill>
                        <a:highlight>
                          <a:srgbClr val="434343"/>
                        </a:highlight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highlight>
                            <a:srgbClr val="434343"/>
                          </a:highlight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superlatiivi</a:t>
                      </a:r>
                      <a:endParaRPr>
                        <a:solidFill>
                          <a:srgbClr val="F3F3F3"/>
                        </a:solidFill>
                        <a:highlight>
                          <a:srgbClr val="434343"/>
                        </a:highlight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hauska</a:t>
                      </a:r>
                      <a:endParaRPr sz="16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rolig</a:t>
                      </a:r>
                      <a:endParaRPr sz="16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roligare</a:t>
                      </a:r>
                      <a:endParaRPr sz="16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roligast</a:t>
                      </a:r>
                      <a:endParaRPr sz="16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kiltti</a:t>
                      </a:r>
                      <a:endParaRPr sz="16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snäll</a:t>
                      </a:r>
                      <a:endParaRPr sz="16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snällare</a:t>
                      </a:r>
                      <a:endParaRPr sz="16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snällast</a:t>
                      </a:r>
                      <a:endParaRPr sz="16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halpa</a:t>
                      </a:r>
                      <a:endParaRPr sz="16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billig</a:t>
                      </a:r>
                      <a:endParaRPr sz="16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billigare</a:t>
                      </a:r>
                      <a:endParaRPr sz="16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billigast</a:t>
                      </a:r>
                      <a:endParaRPr sz="16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ystävällinen</a:t>
                      </a:r>
                      <a:endParaRPr sz="16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vänlig</a:t>
                      </a:r>
                      <a:endParaRPr sz="16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vänligare</a:t>
                      </a:r>
                      <a:endParaRPr sz="16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vänligast</a:t>
                      </a:r>
                      <a:endParaRPr sz="16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7" name="Google Shape;187;p25">
            <a:hlinkClick r:id="rId3" action="ppaction://hlinksldjump"/>
          </p:cNvPr>
          <p:cNvSpPr/>
          <p:nvPr/>
        </p:nvSpPr>
        <p:spPr>
          <a:xfrm flipH="1">
            <a:off x="7957721" y="225975"/>
            <a:ext cx="863400" cy="879600"/>
          </a:xfrm>
          <a:prstGeom prst="foldedCorner">
            <a:avLst>
              <a:gd name="adj" fmla="val 28703"/>
            </a:avLst>
          </a:prstGeom>
          <a:solidFill>
            <a:srgbClr val="63B95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3F3F3"/>
                </a:solidFill>
                <a:uFill>
                  <a:noFill/>
                </a:uFill>
                <a:latin typeface="Amatic SC"/>
                <a:ea typeface="Amatic SC"/>
                <a:cs typeface="Amatic SC"/>
                <a:sym typeface="Amatic SC"/>
                <a:hlinkClick r:id="rId3" action="ppaction://hlinksldjump"/>
              </a:rPr>
              <a:t>Sisällys-</a:t>
            </a:r>
            <a:endParaRPr sz="1600" b="1">
              <a:solidFill>
                <a:srgbClr val="F3F3F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3F3F3"/>
                </a:solidFill>
                <a:uFill>
                  <a:noFill/>
                </a:uFill>
                <a:latin typeface="Amatic SC"/>
                <a:ea typeface="Amatic SC"/>
                <a:cs typeface="Amatic SC"/>
                <a:sym typeface="Amatic SC"/>
                <a:hlinkClick r:id="rId3" action="ppaction://hlinksldjump"/>
              </a:rPr>
              <a:t>luetteloon</a:t>
            </a:r>
            <a:endParaRPr sz="1600" b="1">
              <a:solidFill>
                <a:srgbClr val="F3F3F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88" name="Google Shape;188;p25"/>
          <p:cNvSpPr txBox="1">
            <a:spLocks noGrp="1"/>
          </p:cNvSpPr>
          <p:nvPr>
            <p:ph type="title"/>
          </p:nvPr>
        </p:nvSpPr>
        <p:spPr>
          <a:xfrm>
            <a:off x="1138950" y="480850"/>
            <a:ext cx="6866100" cy="6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>
                <a:latin typeface="Raleway"/>
                <a:ea typeface="Raleway"/>
                <a:cs typeface="Raleway"/>
                <a:sym typeface="Raleway"/>
              </a:rPr>
              <a:t>Adjektiivien vertailu,</a:t>
            </a:r>
            <a:endParaRPr sz="3000" b="1" u="sng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>
                <a:latin typeface="Raleway"/>
                <a:ea typeface="Raleway"/>
                <a:cs typeface="Raleway"/>
                <a:sym typeface="Raleway"/>
              </a:rPr>
              <a:t>säännölliset muodot</a:t>
            </a:r>
            <a:endParaRPr sz="3000" b="1" u="sng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u="sng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9" name="Google Shape;189;p25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/>
          <p:nvPr/>
        </p:nvSpPr>
        <p:spPr>
          <a:xfrm>
            <a:off x="887250" y="4043375"/>
            <a:ext cx="73695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aphicFrame>
        <p:nvGraphicFramePr>
          <p:cNvPr id="195" name="Google Shape;195;p26"/>
          <p:cNvGraphicFramePr/>
          <p:nvPr/>
        </p:nvGraphicFramePr>
        <p:xfrm>
          <a:off x="1534700" y="1800288"/>
          <a:ext cx="6074600" cy="2529660"/>
        </p:xfrm>
        <a:graphic>
          <a:graphicData uri="http://schemas.openxmlformats.org/drawingml/2006/table">
            <a:tbl>
              <a:tblPr>
                <a:noFill/>
                <a:tableStyleId>{8F8CB199-620D-4E1C-9FEF-6F5617EFE1CD}</a:tableStyleId>
              </a:tblPr>
              <a:tblGrid>
                <a:gridCol w="151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8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highlight>
                            <a:srgbClr val="434343"/>
                          </a:highlight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suomennos</a:t>
                      </a:r>
                      <a:endParaRPr>
                        <a:solidFill>
                          <a:srgbClr val="F3F3F3"/>
                        </a:solidFill>
                        <a:highlight>
                          <a:srgbClr val="434343"/>
                        </a:highlight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highlight>
                            <a:srgbClr val="434343"/>
                          </a:highlight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positiivi</a:t>
                      </a:r>
                      <a:endParaRPr>
                        <a:solidFill>
                          <a:srgbClr val="F3F3F3"/>
                        </a:solidFill>
                        <a:highlight>
                          <a:srgbClr val="434343"/>
                        </a:highlight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highlight>
                            <a:srgbClr val="434343"/>
                          </a:highlight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komparatiivi</a:t>
                      </a:r>
                      <a:endParaRPr>
                        <a:solidFill>
                          <a:srgbClr val="F3F3F3"/>
                        </a:solidFill>
                        <a:highlight>
                          <a:srgbClr val="434343"/>
                        </a:highlight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highlight>
                            <a:srgbClr val="434343"/>
                          </a:highlight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superlatiivi</a:t>
                      </a:r>
                      <a:endParaRPr>
                        <a:solidFill>
                          <a:srgbClr val="F3F3F3"/>
                        </a:solidFill>
                        <a:highlight>
                          <a:srgbClr val="434343"/>
                        </a:highlight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hyvä</a:t>
                      </a:r>
                      <a:endParaRPr sz="16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bra</a:t>
                      </a:r>
                      <a:endParaRPr sz="16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bättre</a:t>
                      </a:r>
                      <a:endParaRPr sz="16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bäst</a:t>
                      </a:r>
                      <a:endParaRPr sz="16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huono</a:t>
                      </a:r>
                      <a:endParaRPr sz="16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dålig</a:t>
                      </a:r>
                      <a:endParaRPr sz="16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sämre</a:t>
                      </a:r>
                      <a:endParaRPr sz="16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sämst</a:t>
                      </a:r>
                      <a:endParaRPr sz="16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vanha</a:t>
                      </a:r>
                      <a:endParaRPr sz="16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gammal</a:t>
                      </a:r>
                      <a:endParaRPr sz="16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äldre</a:t>
                      </a:r>
                      <a:endParaRPr sz="16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äldst</a:t>
                      </a:r>
                      <a:endParaRPr sz="16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nuori</a:t>
                      </a:r>
                      <a:endParaRPr sz="16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ung</a:t>
                      </a:r>
                      <a:endParaRPr sz="16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yngre</a:t>
                      </a:r>
                      <a:endParaRPr sz="16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yngst</a:t>
                      </a:r>
                      <a:endParaRPr sz="16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painava</a:t>
                      </a:r>
                      <a:endParaRPr sz="16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tung</a:t>
                      </a:r>
                      <a:endParaRPr sz="16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tyngre</a:t>
                      </a:r>
                      <a:endParaRPr sz="16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tyngst</a:t>
                      </a:r>
                      <a:endParaRPr sz="16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6" name="Google Shape;196;p26"/>
          <p:cNvSpPr/>
          <p:nvPr/>
        </p:nvSpPr>
        <p:spPr>
          <a:xfrm>
            <a:off x="814283" y="2937434"/>
            <a:ext cx="283420" cy="2706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63B953"/>
          </a:solidFill>
          <a:ln>
            <a:noFill/>
          </a:ln>
          <a:effectLst>
            <a:outerShdw blurRad="57150" dist="19050" dir="30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6">
            <a:hlinkClick r:id="rId3" action="ppaction://hlinksldjump"/>
          </p:cNvPr>
          <p:cNvSpPr/>
          <p:nvPr/>
        </p:nvSpPr>
        <p:spPr>
          <a:xfrm flipH="1">
            <a:off x="7957721" y="225975"/>
            <a:ext cx="863400" cy="879600"/>
          </a:xfrm>
          <a:prstGeom prst="foldedCorner">
            <a:avLst>
              <a:gd name="adj" fmla="val 28703"/>
            </a:avLst>
          </a:prstGeom>
          <a:solidFill>
            <a:srgbClr val="63B95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3F3F3"/>
                </a:solidFill>
                <a:uFill>
                  <a:noFill/>
                </a:uFill>
                <a:latin typeface="Amatic SC"/>
                <a:ea typeface="Amatic SC"/>
                <a:cs typeface="Amatic SC"/>
                <a:sym typeface="Amatic SC"/>
                <a:hlinkClick r:id="rId3" action="ppaction://hlinksldjump"/>
              </a:rPr>
              <a:t>Sisällys-</a:t>
            </a:r>
            <a:endParaRPr sz="1600" b="1">
              <a:solidFill>
                <a:srgbClr val="F3F3F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3F3F3"/>
                </a:solidFill>
                <a:uFill>
                  <a:noFill/>
                </a:uFill>
                <a:latin typeface="Amatic SC"/>
                <a:ea typeface="Amatic SC"/>
                <a:cs typeface="Amatic SC"/>
                <a:sym typeface="Amatic SC"/>
                <a:hlinkClick r:id="rId3" action="ppaction://hlinksldjump"/>
              </a:rPr>
              <a:t>luetteloon</a:t>
            </a:r>
            <a:endParaRPr sz="1600" b="1">
              <a:solidFill>
                <a:srgbClr val="F3F3F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98" name="Google Shape;198;p26"/>
          <p:cNvSpPr txBox="1">
            <a:spLocks noGrp="1"/>
          </p:cNvSpPr>
          <p:nvPr>
            <p:ph type="title"/>
          </p:nvPr>
        </p:nvSpPr>
        <p:spPr>
          <a:xfrm>
            <a:off x="1138950" y="480850"/>
            <a:ext cx="6866100" cy="6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>
                <a:latin typeface="Raleway"/>
                <a:ea typeface="Raleway"/>
                <a:cs typeface="Raleway"/>
                <a:sym typeface="Raleway"/>
              </a:rPr>
              <a:t>Adjektiivien vertailu</a:t>
            </a:r>
            <a:endParaRPr sz="3000" b="1" u="sng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>
                <a:latin typeface="Raleway"/>
                <a:ea typeface="Raleway"/>
                <a:cs typeface="Raleway"/>
                <a:sym typeface="Raleway"/>
              </a:rPr>
              <a:t>epäsäännölliset muodot  1/2</a:t>
            </a:r>
            <a:endParaRPr sz="3000" b="1" u="sng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u="sng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9" name="Google Shape;199;p26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7"/>
          <p:cNvSpPr txBox="1"/>
          <p:nvPr/>
        </p:nvSpPr>
        <p:spPr>
          <a:xfrm>
            <a:off x="887250" y="4043375"/>
            <a:ext cx="73695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aphicFrame>
        <p:nvGraphicFramePr>
          <p:cNvPr id="205" name="Google Shape;205;p27"/>
          <p:cNvGraphicFramePr/>
          <p:nvPr/>
        </p:nvGraphicFramePr>
        <p:xfrm>
          <a:off x="1534700" y="1800300"/>
          <a:ext cx="6074600" cy="2529660"/>
        </p:xfrm>
        <a:graphic>
          <a:graphicData uri="http://schemas.openxmlformats.org/drawingml/2006/table">
            <a:tbl>
              <a:tblPr>
                <a:noFill/>
                <a:tableStyleId>{8F8CB199-620D-4E1C-9FEF-6F5617EFE1CD}</a:tableStyleId>
              </a:tblPr>
              <a:tblGrid>
                <a:gridCol w="151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8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highlight>
                            <a:srgbClr val="434343"/>
                          </a:highlight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suomennos</a:t>
                      </a:r>
                      <a:endParaRPr>
                        <a:solidFill>
                          <a:srgbClr val="F3F3F3"/>
                        </a:solidFill>
                        <a:highlight>
                          <a:srgbClr val="434343"/>
                        </a:highlight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highlight>
                            <a:srgbClr val="434343"/>
                          </a:highlight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positiivi</a:t>
                      </a:r>
                      <a:endParaRPr>
                        <a:solidFill>
                          <a:srgbClr val="F3F3F3"/>
                        </a:solidFill>
                        <a:highlight>
                          <a:srgbClr val="434343"/>
                        </a:highlight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highlight>
                            <a:srgbClr val="434343"/>
                          </a:highlight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komparatiivi</a:t>
                      </a:r>
                      <a:endParaRPr>
                        <a:solidFill>
                          <a:srgbClr val="F3F3F3"/>
                        </a:solidFill>
                        <a:highlight>
                          <a:srgbClr val="434343"/>
                        </a:highlight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highlight>
                            <a:srgbClr val="434343"/>
                          </a:highlight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superlatiivi</a:t>
                      </a:r>
                      <a:endParaRPr>
                        <a:solidFill>
                          <a:srgbClr val="F3F3F3"/>
                        </a:solidFill>
                        <a:highlight>
                          <a:srgbClr val="434343"/>
                        </a:highlight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korkea</a:t>
                      </a:r>
                      <a:endParaRPr sz="16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hög</a:t>
                      </a:r>
                      <a:endParaRPr sz="16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högre</a:t>
                      </a:r>
                      <a:endParaRPr sz="16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högst</a:t>
                      </a:r>
                      <a:endParaRPr sz="16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matala</a:t>
                      </a:r>
                      <a:endParaRPr sz="16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låg</a:t>
                      </a:r>
                      <a:endParaRPr sz="16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lägre</a:t>
                      </a:r>
                      <a:endParaRPr sz="16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lägst</a:t>
                      </a:r>
                      <a:endParaRPr sz="16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pitkä</a:t>
                      </a:r>
                      <a:endParaRPr sz="16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lång</a:t>
                      </a:r>
                      <a:endParaRPr sz="16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längre</a:t>
                      </a:r>
                      <a:endParaRPr sz="16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längst</a:t>
                      </a:r>
                      <a:endParaRPr sz="16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suuri</a:t>
                      </a:r>
                      <a:endParaRPr sz="16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stor</a:t>
                      </a:r>
                      <a:endParaRPr sz="16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större</a:t>
                      </a:r>
                      <a:endParaRPr sz="16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störst</a:t>
                      </a:r>
                      <a:endParaRPr sz="16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pieni</a:t>
                      </a:r>
                      <a:endParaRPr sz="16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liten</a:t>
                      </a:r>
                      <a:endParaRPr sz="16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mindre</a:t>
                      </a:r>
                      <a:endParaRPr sz="16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minst</a:t>
                      </a:r>
                      <a:endParaRPr sz="16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6" name="Google Shape;206;p27"/>
          <p:cNvSpPr/>
          <p:nvPr/>
        </p:nvSpPr>
        <p:spPr>
          <a:xfrm>
            <a:off x="814283" y="2937434"/>
            <a:ext cx="283420" cy="2706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63B953"/>
          </a:solidFill>
          <a:ln>
            <a:noFill/>
          </a:ln>
          <a:effectLst>
            <a:outerShdw blurRad="57150" dist="19050" dir="30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7">
            <a:hlinkClick r:id="rId3" action="ppaction://hlinksldjump"/>
          </p:cNvPr>
          <p:cNvSpPr/>
          <p:nvPr/>
        </p:nvSpPr>
        <p:spPr>
          <a:xfrm flipH="1">
            <a:off x="7957721" y="225975"/>
            <a:ext cx="863400" cy="879600"/>
          </a:xfrm>
          <a:prstGeom prst="foldedCorner">
            <a:avLst>
              <a:gd name="adj" fmla="val 28703"/>
            </a:avLst>
          </a:prstGeom>
          <a:solidFill>
            <a:srgbClr val="63B95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3F3F3"/>
                </a:solidFill>
                <a:uFill>
                  <a:noFill/>
                </a:uFill>
                <a:latin typeface="Amatic SC"/>
                <a:ea typeface="Amatic SC"/>
                <a:cs typeface="Amatic SC"/>
                <a:sym typeface="Amatic SC"/>
                <a:hlinkClick r:id="rId3" action="ppaction://hlinksldjump"/>
              </a:rPr>
              <a:t>Sisällys-</a:t>
            </a:r>
            <a:endParaRPr sz="1600" b="1">
              <a:solidFill>
                <a:srgbClr val="F3F3F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3F3F3"/>
                </a:solidFill>
                <a:uFill>
                  <a:noFill/>
                </a:uFill>
                <a:latin typeface="Amatic SC"/>
                <a:ea typeface="Amatic SC"/>
                <a:cs typeface="Amatic SC"/>
                <a:sym typeface="Amatic SC"/>
                <a:hlinkClick r:id="rId3" action="ppaction://hlinksldjump"/>
              </a:rPr>
              <a:t>luetteloon</a:t>
            </a:r>
            <a:endParaRPr sz="1600" b="1">
              <a:solidFill>
                <a:srgbClr val="F3F3F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08" name="Google Shape;208;p27"/>
          <p:cNvSpPr txBox="1">
            <a:spLocks noGrp="1"/>
          </p:cNvSpPr>
          <p:nvPr>
            <p:ph type="title"/>
          </p:nvPr>
        </p:nvSpPr>
        <p:spPr>
          <a:xfrm>
            <a:off x="1138950" y="480850"/>
            <a:ext cx="6866100" cy="6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>
                <a:latin typeface="Raleway"/>
                <a:ea typeface="Raleway"/>
                <a:cs typeface="Raleway"/>
                <a:sym typeface="Raleway"/>
              </a:rPr>
              <a:t>Adjektiivien vertailu,</a:t>
            </a:r>
            <a:endParaRPr sz="3000" b="1" u="sng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>
                <a:latin typeface="Raleway"/>
                <a:ea typeface="Raleway"/>
                <a:cs typeface="Raleway"/>
                <a:sym typeface="Raleway"/>
              </a:rPr>
              <a:t>epäsäännölliset muodot  2/2</a:t>
            </a:r>
            <a:endParaRPr sz="3000" b="1" u="sng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u="sng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9" name="Google Shape;209;p27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8"/>
          <p:cNvSpPr txBox="1"/>
          <p:nvPr/>
        </p:nvSpPr>
        <p:spPr>
          <a:xfrm>
            <a:off x="887250" y="4043375"/>
            <a:ext cx="73695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aphicFrame>
        <p:nvGraphicFramePr>
          <p:cNvPr id="215" name="Google Shape;215;p28"/>
          <p:cNvGraphicFramePr/>
          <p:nvPr/>
        </p:nvGraphicFramePr>
        <p:xfrm>
          <a:off x="841175" y="1544988"/>
          <a:ext cx="7461625" cy="2362110"/>
        </p:xfrm>
        <a:graphic>
          <a:graphicData uri="http://schemas.openxmlformats.org/drawingml/2006/table">
            <a:tbl>
              <a:tblPr>
                <a:noFill/>
                <a:tableStyleId>{8F8CB199-620D-4E1C-9FEF-6F5617EFE1CD}</a:tableStyleId>
              </a:tblPr>
              <a:tblGrid>
                <a:gridCol w="1132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2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2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2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solidFill>
                          <a:srgbClr val="F3F3F3"/>
                        </a:solidFill>
                        <a:highlight>
                          <a:srgbClr val="434343"/>
                        </a:highlight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F3F3F3"/>
                          </a:solidFill>
                          <a:highlight>
                            <a:srgbClr val="434343"/>
                          </a:highlight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tämä </a:t>
                      </a:r>
                      <a:endParaRPr sz="1700">
                        <a:solidFill>
                          <a:srgbClr val="F3F3F3"/>
                        </a:solidFill>
                        <a:highlight>
                          <a:srgbClr val="434343"/>
                        </a:highlight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F3F3F3"/>
                          </a:solidFill>
                          <a:highlight>
                            <a:srgbClr val="434343"/>
                          </a:highlight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(den/det här)</a:t>
                      </a:r>
                      <a:endParaRPr sz="1700">
                        <a:solidFill>
                          <a:srgbClr val="F3F3F3"/>
                        </a:solidFill>
                        <a:highlight>
                          <a:srgbClr val="434343"/>
                        </a:highlight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F3F3F3"/>
                          </a:solidFill>
                          <a:highlight>
                            <a:srgbClr val="434343"/>
                          </a:highlight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tuo </a:t>
                      </a:r>
                      <a:endParaRPr sz="1700">
                        <a:solidFill>
                          <a:srgbClr val="F3F3F3"/>
                        </a:solidFill>
                        <a:highlight>
                          <a:srgbClr val="434343"/>
                        </a:highlight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F3F3F3"/>
                          </a:solidFill>
                          <a:highlight>
                            <a:srgbClr val="434343"/>
                          </a:highlight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(den/det där)</a:t>
                      </a:r>
                      <a:endParaRPr sz="1700">
                        <a:solidFill>
                          <a:srgbClr val="F3F3F3"/>
                        </a:solidFill>
                        <a:highlight>
                          <a:srgbClr val="434343"/>
                        </a:highlight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F3F3F3"/>
                          </a:solidFill>
                          <a:highlight>
                            <a:srgbClr val="434343"/>
                          </a:highlight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nämä</a:t>
                      </a:r>
                      <a:endParaRPr sz="1700">
                        <a:solidFill>
                          <a:srgbClr val="F3F3F3"/>
                        </a:solidFill>
                        <a:highlight>
                          <a:srgbClr val="434343"/>
                        </a:highlight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F3F3F3"/>
                          </a:solidFill>
                          <a:highlight>
                            <a:srgbClr val="434343"/>
                          </a:highlight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(de här)</a:t>
                      </a:r>
                      <a:endParaRPr sz="1700">
                        <a:solidFill>
                          <a:srgbClr val="F3F3F3"/>
                        </a:solidFill>
                        <a:highlight>
                          <a:srgbClr val="434343"/>
                        </a:highlight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F3F3F3"/>
                          </a:solidFill>
                          <a:highlight>
                            <a:srgbClr val="434343"/>
                          </a:highlight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nuo </a:t>
                      </a:r>
                      <a:endParaRPr sz="1700">
                        <a:solidFill>
                          <a:srgbClr val="F3F3F3"/>
                        </a:solidFill>
                        <a:highlight>
                          <a:srgbClr val="434343"/>
                        </a:highlight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F3F3F3"/>
                          </a:solidFill>
                          <a:highlight>
                            <a:srgbClr val="434343"/>
                          </a:highlight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(de där)</a:t>
                      </a:r>
                      <a:endParaRPr sz="1700">
                        <a:solidFill>
                          <a:srgbClr val="F3F3F3"/>
                        </a:solidFill>
                        <a:highlight>
                          <a:srgbClr val="434343"/>
                        </a:highlight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en hund</a:t>
                      </a:r>
                      <a:endParaRPr sz="17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den här </a:t>
                      </a:r>
                      <a:r>
                        <a:rPr lang="en" sz="17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hunden</a:t>
                      </a:r>
                      <a:endParaRPr sz="17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den där </a:t>
                      </a:r>
                      <a:r>
                        <a:rPr lang="en" sz="17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hunden</a:t>
                      </a:r>
                      <a:endParaRPr sz="17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de här </a:t>
                      </a:r>
                      <a:r>
                        <a:rPr lang="en" sz="17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hundarna</a:t>
                      </a:r>
                      <a:endParaRPr sz="17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de där</a:t>
                      </a:r>
                      <a:endParaRPr sz="17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hundarna</a:t>
                      </a:r>
                      <a:endParaRPr sz="17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ett äpple</a:t>
                      </a:r>
                      <a:endParaRPr sz="17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det här </a:t>
                      </a:r>
                      <a:endParaRPr sz="17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äpplet</a:t>
                      </a:r>
                      <a:endParaRPr sz="17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det där </a:t>
                      </a:r>
                      <a:endParaRPr sz="17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äpplet</a:t>
                      </a:r>
                      <a:endParaRPr sz="17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de här </a:t>
                      </a:r>
                      <a:r>
                        <a:rPr lang="en" sz="17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äpplena</a:t>
                      </a:r>
                      <a:endParaRPr sz="17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de där </a:t>
                      </a:r>
                      <a:r>
                        <a:rPr lang="en" sz="17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äpplena</a:t>
                      </a:r>
                      <a:endParaRPr sz="17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6" name="Google Shape;216;p28"/>
          <p:cNvSpPr txBox="1"/>
          <p:nvPr/>
        </p:nvSpPr>
        <p:spPr>
          <a:xfrm>
            <a:off x="887250" y="3943150"/>
            <a:ext cx="73695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Ser du den där hunden? Kan du äta de här äpplena?</a:t>
            </a:r>
            <a:endParaRPr sz="170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17" name="Google Shape;217;p28">
            <a:hlinkClick r:id="rId3" action="ppaction://hlinksldjump"/>
          </p:cNvPr>
          <p:cNvSpPr/>
          <p:nvPr/>
        </p:nvSpPr>
        <p:spPr>
          <a:xfrm flipH="1">
            <a:off x="7957721" y="225975"/>
            <a:ext cx="863400" cy="879600"/>
          </a:xfrm>
          <a:prstGeom prst="foldedCorner">
            <a:avLst>
              <a:gd name="adj" fmla="val 28703"/>
            </a:avLst>
          </a:prstGeom>
          <a:solidFill>
            <a:srgbClr val="63B95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3F3F3"/>
                </a:solidFill>
                <a:uFill>
                  <a:noFill/>
                </a:uFill>
                <a:latin typeface="Amatic SC"/>
                <a:ea typeface="Amatic SC"/>
                <a:cs typeface="Amatic SC"/>
                <a:sym typeface="Amatic SC"/>
                <a:hlinkClick r:id="rId3" action="ppaction://hlinksldjump"/>
              </a:rPr>
              <a:t>Sisällys-</a:t>
            </a:r>
            <a:endParaRPr sz="1600" b="1">
              <a:solidFill>
                <a:srgbClr val="F3F3F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3F3F3"/>
                </a:solidFill>
                <a:uFill>
                  <a:noFill/>
                </a:uFill>
                <a:latin typeface="Amatic SC"/>
                <a:ea typeface="Amatic SC"/>
                <a:cs typeface="Amatic SC"/>
                <a:sym typeface="Amatic SC"/>
                <a:hlinkClick r:id="rId3" action="ppaction://hlinksldjump"/>
              </a:rPr>
              <a:t>luetteloon</a:t>
            </a:r>
            <a:endParaRPr sz="1600" b="1">
              <a:solidFill>
                <a:srgbClr val="F3F3F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18" name="Google Shape;218;p28"/>
          <p:cNvSpPr txBox="1">
            <a:spLocks noGrp="1"/>
          </p:cNvSpPr>
          <p:nvPr>
            <p:ph type="title"/>
          </p:nvPr>
        </p:nvSpPr>
        <p:spPr>
          <a:xfrm>
            <a:off x="1138950" y="480850"/>
            <a:ext cx="6866100" cy="6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>
                <a:latin typeface="Raleway"/>
                <a:ea typeface="Raleway"/>
                <a:cs typeface="Raleway"/>
                <a:sym typeface="Raleway"/>
              </a:rPr>
              <a:t>Tämä, tuo, nämä, nuo</a:t>
            </a:r>
            <a:endParaRPr sz="1400">
              <a:solidFill>
                <a:srgbClr val="F75CBA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u="sng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9" name="Google Shape;219;p28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922000" y="6631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Raleway SemiBold"/>
                <a:ea typeface="Raleway SemiBold"/>
                <a:cs typeface="Raleway SemiBold"/>
                <a:sym typeface="Raleway SemiBold"/>
              </a:rPr>
              <a:t>Lukijalle</a:t>
            </a:r>
            <a:endParaRPr sz="5000"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22000" y="1910625"/>
            <a:ext cx="6473400" cy="2157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 Medium"/>
                <a:ea typeface="Raleway Medium"/>
                <a:cs typeface="Raleway Medium"/>
                <a:sym typeface="Raleway Medium"/>
              </a:rPr>
              <a:t>Ruotsin minikielioppi käy läpi ruotsin kieliopin perusteet nopeasti kerraten. Jos aiheet tuntuvat uusilta tai haastavilta, kannattaa kääntyä opettajan tai oppikirjan puoleen laajempaa kertaamista varten.</a:t>
            </a:r>
            <a:endParaRPr sz="20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aleway Medium"/>
                <a:ea typeface="Raleway Medium"/>
                <a:cs typeface="Raleway Medium"/>
                <a:sym typeface="Raleway Medium"/>
              </a:rPr>
              <a:t>	</a:t>
            </a:r>
            <a:endParaRPr sz="10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aleway Medium"/>
                <a:ea typeface="Raleway Medium"/>
                <a:cs typeface="Raleway Medium"/>
                <a:sym typeface="Raleway Medium"/>
              </a:rPr>
              <a:t>Huom! Vihreä tähti tekstissä tarkoittaa poikkeusta tai muuta erityistä huomiota vaativaa asiaa.</a:t>
            </a:r>
            <a:endParaRPr sz="17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1017618" y="3700865"/>
            <a:ext cx="283420" cy="2706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63B953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1138950" y="480850"/>
            <a:ext cx="6866100" cy="10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 dirty="0">
                <a:latin typeface="Raleway"/>
                <a:ea typeface="Raleway"/>
                <a:cs typeface="Raleway"/>
                <a:sym typeface="Raleway"/>
              </a:rPr>
              <a:t>Sisällysluettelo</a:t>
            </a:r>
            <a:endParaRPr sz="3000" b="1" u="sng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u="sng" dirty="0">
              <a:solidFill>
                <a:srgbClr val="F75CBA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 dirty="0">
              <a:solidFill>
                <a:srgbClr val="F75CBA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rgbClr val="F75CBA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Pääset suoraan haluamallesi sivulle alla olevasta luettelosta.</a:t>
            </a:r>
            <a:endParaRPr sz="1400" dirty="0">
              <a:solidFill>
                <a:srgbClr val="F75CBA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u="sng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876300" y="1600200"/>
            <a:ext cx="3657600" cy="2433918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uFill>
                  <a:noFill/>
                </a:uFill>
                <a:latin typeface="Raleway SemiBold"/>
                <a:ea typeface="Raleway SemiBold"/>
                <a:cs typeface="Raleway SemiBold"/>
                <a:sym typeface="Raleway SemiBold"/>
                <a:hlinkClick r:id="rId3" action="ppaction://hlinksldjump"/>
              </a:rPr>
              <a:t>Sanajärjestys..................................</a:t>
            </a:r>
            <a:r>
              <a:rPr lang="en" sz="1400" dirty="0">
                <a:uFill>
                  <a:noFill/>
                </a:uFill>
                <a:latin typeface="Raleway SemiBold"/>
                <a:ea typeface="Raleway SemiBold"/>
                <a:cs typeface="Raleway SemiBold"/>
                <a:sym typeface="Raleway SemiBold"/>
              </a:rPr>
              <a:t> </a:t>
            </a:r>
            <a:r>
              <a:rPr lang="en" sz="1400" dirty="0">
                <a:uFill>
                  <a:noFill/>
                </a:uFill>
                <a:latin typeface="Raleway SemiBold"/>
                <a:ea typeface="Raleway SemiBold"/>
                <a:cs typeface="Raleway SemiBold"/>
                <a:sym typeface="Raleway SemiBold"/>
                <a:hlinkClick r:id="rId3" action="ppaction://hlinksldjump"/>
              </a:rPr>
              <a:t>	4</a:t>
            </a:r>
            <a:endParaRPr sz="1400" dirty="0"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uFill>
                  <a:noFill/>
                </a:uFill>
                <a:latin typeface="Raleway SemiBold"/>
                <a:ea typeface="Raleway SemiBold"/>
                <a:cs typeface="Raleway SemiBold"/>
                <a:sym typeface="Raleway SemiBold"/>
                <a:hlinkClick r:id="rId4" action="ppaction://hlinksldjump"/>
              </a:rPr>
              <a:t>Prepositioita.........................................	5</a:t>
            </a:r>
            <a:endParaRPr lang="fi-FI" sz="1400" dirty="0"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400" dirty="0" err="1">
                <a:uFill>
                  <a:noFill/>
                </a:uFill>
                <a:latin typeface="Raleway SemiBold"/>
                <a:ea typeface="Raleway SemiBold"/>
                <a:cs typeface="Raleway SemiBold"/>
                <a:sym typeface="Raleway SemiBold"/>
                <a:hlinkClick r:id="rId5" action="ppaction://hlinksldjump"/>
              </a:rPr>
              <a:t>Substantiivie</a:t>
            </a:r>
            <a:r>
              <a:rPr lang="en" sz="1400" dirty="0">
                <a:uFill>
                  <a:noFill/>
                </a:uFill>
                <a:latin typeface="Raleway SemiBold"/>
                <a:ea typeface="Raleway SemiBold"/>
                <a:cs typeface="Raleway SemiBold"/>
                <a:sym typeface="Raleway SemiBold"/>
                <a:hlinkClick r:id="rId5" action="ppaction://hlinksldjump"/>
              </a:rPr>
              <a:t>n </a:t>
            </a:r>
            <a:r>
              <a:rPr lang="fi-FI" sz="1400" dirty="0">
                <a:uFill>
                  <a:noFill/>
                </a:uFill>
                <a:latin typeface="Raleway SemiBold"/>
                <a:ea typeface="Raleway SemiBold"/>
                <a:cs typeface="Raleway SemiBold"/>
                <a:sym typeface="Raleway SemiBold"/>
                <a:hlinkClick r:id="rId5" action="ppaction://hlinksldjump"/>
              </a:rPr>
              <a:t>taivutus..............</a:t>
            </a:r>
            <a:r>
              <a:rPr lang="en" sz="1400" dirty="0">
                <a:uFill>
                  <a:noFill/>
                </a:uFill>
                <a:latin typeface="Raleway SemiBold"/>
                <a:ea typeface="Raleway SemiBold"/>
                <a:cs typeface="Raleway SemiBold"/>
                <a:sym typeface="Raleway SemiBold"/>
                <a:hlinkClick r:id="rId5" action="ppaction://hlinksldjump"/>
              </a:rPr>
              <a:t>.....</a:t>
            </a:r>
            <a:r>
              <a:rPr lang="fi-FI" sz="1400" dirty="0">
                <a:uFill>
                  <a:noFill/>
                </a:uFill>
                <a:latin typeface="Raleway SemiBold"/>
                <a:ea typeface="Raleway SemiBold"/>
                <a:cs typeface="Raleway SemiBold"/>
                <a:sym typeface="Raleway SemiBold"/>
                <a:hlinkClick r:id="rId5" action="ppaction://hlinksldjump"/>
              </a:rPr>
              <a:t>	6</a:t>
            </a:r>
            <a:endParaRPr lang="fi-FI" sz="1400" dirty="0"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uFill>
                  <a:noFill/>
                </a:uFill>
                <a:latin typeface="Raleway SemiBold"/>
                <a:ea typeface="Raleway SemiBold"/>
                <a:cs typeface="Raleway SemiBold"/>
                <a:sym typeface="Raleway SemiBold"/>
                <a:hlinkClick r:id="rId6" action="ppaction://hlinksldjump"/>
              </a:rPr>
              <a:t>Verbien taivutus.................................	7</a:t>
            </a:r>
            <a:endParaRPr sz="1400" dirty="0"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uFill>
                  <a:noFill/>
                </a:uFill>
                <a:latin typeface="Raleway SemiBold"/>
                <a:ea typeface="Raleway SemiBold"/>
                <a:cs typeface="Raleway SemiBold"/>
                <a:sym typeface="Raleway SemiBold"/>
                <a:hlinkClick r:id="rId7" action="ppaction://hlinksldjump"/>
              </a:rPr>
              <a:t>Verbien käskymuodot.....................	8</a:t>
            </a:r>
            <a:endParaRPr sz="1400" dirty="0"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74" name="Google Shape;74;p14"/>
          <p:cNvGrpSpPr/>
          <p:nvPr/>
        </p:nvGrpSpPr>
        <p:grpSpPr>
          <a:xfrm>
            <a:off x="8106314" y="204250"/>
            <a:ext cx="566218" cy="923044"/>
            <a:chOff x="6730350" y="2315900"/>
            <a:chExt cx="257700" cy="420100"/>
          </a:xfrm>
        </p:grpSpPr>
        <p:sp>
          <p:nvSpPr>
            <p:cNvPr id="75" name="Google Shape;75;p14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63B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63B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63B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63B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63B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14"/>
          <p:cNvSpPr txBox="1"/>
          <p:nvPr/>
        </p:nvSpPr>
        <p:spPr>
          <a:xfrm>
            <a:off x="4610100" y="1877999"/>
            <a:ext cx="3657600" cy="1974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434343"/>
                </a:solidFill>
                <a:uFill>
                  <a:noFill/>
                </a:uFill>
                <a:latin typeface="Raleway SemiBold"/>
                <a:ea typeface="Raleway SemiBold"/>
                <a:cs typeface="Raleway SemiBold"/>
                <a:sym typeface="Raleway SemiBold"/>
                <a:hlinkClick r:id="rId8" action="ppaction://hlinksldjump"/>
              </a:rPr>
              <a:t>Pronominit.............................................	9</a:t>
            </a:r>
            <a:endParaRPr dirty="0">
              <a:solidFill>
                <a:srgbClr val="434343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434343"/>
                </a:solidFill>
                <a:uFill>
                  <a:noFill/>
                </a:uFill>
                <a:latin typeface="Raleway SemiBold"/>
                <a:ea typeface="Raleway SemiBold"/>
                <a:cs typeface="Raleway SemiBold"/>
                <a:sym typeface="Raleway SemiBold"/>
                <a:hlinkClick r:id="rId9" action="ppaction://hlinksldjump"/>
              </a:rPr>
              <a:t>Apuverbit...............................................	12</a:t>
            </a:r>
            <a:endParaRPr dirty="0">
              <a:solidFill>
                <a:srgbClr val="434343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434343"/>
                </a:solidFill>
                <a:uFill>
                  <a:noFill/>
                </a:uFill>
                <a:latin typeface="Raleway SemiBold"/>
                <a:ea typeface="Raleway SemiBold"/>
                <a:cs typeface="Raleway SemiBold"/>
                <a:sym typeface="Raleway SemiBold"/>
                <a:hlinkClick r:id="rId10" action="ppaction://hlinksldjump"/>
              </a:rPr>
              <a:t>Adjektiivien taivutus........................	13</a:t>
            </a:r>
            <a:endParaRPr dirty="0">
              <a:solidFill>
                <a:srgbClr val="434343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434343"/>
                </a:solidFill>
                <a:uFill>
                  <a:noFill/>
                </a:uFill>
                <a:latin typeface="Raleway SemiBold"/>
                <a:ea typeface="Raleway SemiBold"/>
                <a:cs typeface="Raleway SemiBold"/>
                <a:sym typeface="Raleway SemiBold"/>
                <a:hlinkClick r:id="rId11" action="ppaction://hlinksldjump"/>
              </a:rPr>
              <a:t>Adjektiivien vertailu.........................	14</a:t>
            </a:r>
            <a:endParaRPr dirty="0">
              <a:solidFill>
                <a:srgbClr val="434343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34343"/>
                </a:solidFill>
                <a:uFill>
                  <a:noFill/>
                </a:uFill>
                <a:latin typeface="Raleway SemiBold"/>
                <a:ea typeface="Raleway SemiBold"/>
                <a:cs typeface="Raleway SemiBold"/>
                <a:sym typeface="Raleway SemiBold"/>
                <a:hlinkClick r:id="rId12" action="ppaction://hlinksldjump"/>
              </a:rPr>
              <a:t>Tämä, tuo, nämä, nuo......................	1</a:t>
            </a:r>
            <a:r>
              <a:rPr lang="en" dirty="0">
                <a:solidFill>
                  <a:schemeClr val="accent4">
                    <a:lumMod val="75000"/>
                  </a:schemeClr>
                </a:solidFill>
                <a:uFill>
                  <a:noFill/>
                </a:uFill>
                <a:latin typeface="Raleway SemiBold"/>
                <a:ea typeface="Raleway SemiBold"/>
                <a:cs typeface="Raleway SemiBold"/>
                <a:sym typeface="Raleway SemiBold"/>
              </a:rPr>
              <a:t>7</a:t>
            </a:r>
            <a:endParaRPr dirty="0">
              <a:solidFill>
                <a:schemeClr val="accent4">
                  <a:lumMod val="75000"/>
                </a:schemeClr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81" name="Google Shape;81;p14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1984950" y="1371700"/>
            <a:ext cx="5174100" cy="1329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 SemiBold"/>
              <a:buAutoNum type="arabicPeriod"/>
            </a:pPr>
            <a:r>
              <a:rPr lang="en" sz="2000">
                <a:latin typeface="Raleway SemiBold"/>
                <a:ea typeface="Raleway SemiBold"/>
                <a:cs typeface="Raleway SemiBold"/>
                <a:sym typeface="Raleway SemiBold"/>
              </a:rPr>
              <a:t>Toisena aina verbi eli tekeminen.</a:t>
            </a:r>
            <a:endParaRPr sz="2000"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75CBA"/>
              </a:buClr>
              <a:buSzPts val="2000"/>
              <a:buFont typeface="Raleway SemiBold"/>
              <a:buAutoNum type="arabicPeriod"/>
            </a:pPr>
            <a:r>
              <a:rPr lang="en" sz="2000">
                <a:solidFill>
                  <a:srgbClr val="F75CBA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Tekijä ja tekeminen aina vierekkäin.</a:t>
            </a:r>
            <a:endParaRPr sz="2000">
              <a:solidFill>
                <a:srgbClr val="F75CBA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 SemiBold"/>
              <a:buAutoNum type="arabicPeriod"/>
            </a:pPr>
            <a:r>
              <a:rPr lang="en" sz="2000" u="sng">
                <a:latin typeface="Raleway SemiBold"/>
                <a:ea typeface="Raleway SemiBold"/>
                <a:cs typeface="Raleway SemiBold"/>
                <a:sym typeface="Raleway SemiBold"/>
              </a:rPr>
              <a:t>Sitten vasta inte.</a:t>
            </a:r>
            <a:endParaRPr sz="2000"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6820612" y="1834802"/>
            <a:ext cx="312653" cy="280669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75CBA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88" name="Google Shape;88;p15"/>
          <p:cNvGraphicFramePr/>
          <p:nvPr/>
        </p:nvGraphicFramePr>
        <p:xfrm>
          <a:off x="767375" y="3500275"/>
          <a:ext cx="7609250" cy="975300"/>
        </p:xfrm>
        <a:graphic>
          <a:graphicData uri="http://schemas.openxmlformats.org/drawingml/2006/table">
            <a:tbl>
              <a:tblPr>
                <a:noFill/>
                <a:tableStyleId>{8F8CB199-620D-4E1C-9FEF-6F5617EFE1CD}</a:tableStyleId>
              </a:tblPr>
              <a:tblGrid>
                <a:gridCol w="152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1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1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På kvällen</a:t>
                      </a:r>
                      <a:endParaRPr sz="20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spelar</a:t>
                      </a:r>
                      <a:endParaRPr sz="20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jag</a:t>
                      </a:r>
                      <a:endParaRPr sz="20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u="sng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inte</a:t>
                      </a:r>
                      <a:endParaRPr sz="2000" u="sng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dataspel.</a:t>
                      </a:r>
                      <a:endParaRPr sz="20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Jag</a:t>
                      </a:r>
                      <a:endParaRPr sz="20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spelar</a:t>
                      </a:r>
                      <a:endParaRPr sz="20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u="sng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inte</a:t>
                      </a:r>
                      <a:endParaRPr sz="2000" u="sng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dataspel</a:t>
                      </a:r>
                      <a:endParaRPr sz="20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på kvällen.</a:t>
                      </a:r>
                      <a:endParaRPr sz="20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9" name="Google Shape;89;p15"/>
          <p:cNvSpPr txBox="1"/>
          <p:nvPr/>
        </p:nvSpPr>
        <p:spPr>
          <a:xfrm>
            <a:off x="2335800" y="3102025"/>
            <a:ext cx="14433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verbi toisena</a:t>
            </a:r>
            <a:endParaRPr sz="160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3654416" y="3621227"/>
            <a:ext cx="312653" cy="280669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75CBA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5"/>
          <p:cNvSpPr/>
          <p:nvPr/>
        </p:nvSpPr>
        <p:spPr>
          <a:xfrm>
            <a:off x="2129658" y="4103702"/>
            <a:ext cx="312653" cy="280669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75CBA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5"/>
          <p:cNvSpPr/>
          <p:nvPr/>
        </p:nvSpPr>
        <p:spPr>
          <a:xfrm>
            <a:off x="2905238" y="2887674"/>
            <a:ext cx="304418" cy="304437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5">
            <a:hlinkClick r:id="rId3" action="ppaction://hlinksldjump"/>
          </p:cNvPr>
          <p:cNvSpPr/>
          <p:nvPr/>
        </p:nvSpPr>
        <p:spPr>
          <a:xfrm flipH="1">
            <a:off x="7957721" y="225975"/>
            <a:ext cx="863400" cy="879600"/>
          </a:xfrm>
          <a:prstGeom prst="foldedCorner">
            <a:avLst>
              <a:gd name="adj" fmla="val 28703"/>
            </a:avLst>
          </a:prstGeom>
          <a:solidFill>
            <a:srgbClr val="63B95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3F3F3"/>
                </a:solidFill>
                <a:uFill>
                  <a:noFill/>
                </a:uFill>
                <a:latin typeface="Amatic SC"/>
                <a:ea typeface="Amatic SC"/>
                <a:cs typeface="Amatic SC"/>
                <a:sym typeface="Amatic SC"/>
                <a:hlinkClick r:id="rId3" action="ppaction://hlinksldjump"/>
              </a:rPr>
              <a:t>Sisällys-</a:t>
            </a:r>
            <a:endParaRPr sz="1600" b="1">
              <a:solidFill>
                <a:srgbClr val="F3F3F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3F3F3"/>
                </a:solidFill>
                <a:uFill>
                  <a:noFill/>
                </a:uFill>
                <a:latin typeface="Amatic SC"/>
                <a:ea typeface="Amatic SC"/>
                <a:cs typeface="Amatic SC"/>
                <a:sym typeface="Amatic SC"/>
                <a:hlinkClick r:id="rId3" action="ppaction://hlinksldjump"/>
              </a:rPr>
              <a:t>luetteloon</a:t>
            </a:r>
            <a:endParaRPr sz="1600" b="1">
              <a:solidFill>
                <a:srgbClr val="F3F3F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1138950" y="480850"/>
            <a:ext cx="6866100" cy="6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>
                <a:latin typeface="Raleway"/>
                <a:ea typeface="Raleway"/>
                <a:cs typeface="Raleway"/>
                <a:sym typeface="Raleway"/>
              </a:rPr>
              <a:t>Sanajärjestys</a:t>
            </a:r>
            <a:endParaRPr sz="1400">
              <a:solidFill>
                <a:srgbClr val="F75CBA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u="sng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3026424" y="1260125"/>
            <a:ext cx="5384711" cy="325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Raleway Medium"/>
                <a:ea typeface="Raleway Medium"/>
                <a:cs typeface="Raleway Medium"/>
                <a:sym typeface="Raleway Medium"/>
              </a:rPr>
              <a:t>parken			puisto</a:t>
            </a:r>
            <a:r>
              <a:rPr lang="en" sz="2000" b="1" dirty="0">
                <a:solidFill>
                  <a:srgbClr val="FF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ssa</a:t>
            </a:r>
            <a:endParaRPr sz="2000" b="1" dirty="0">
              <a:solidFill>
                <a:srgbClr val="FF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Raleway Medium"/>
                <a:ea typeface="Raleway Medium"/>
                <a:cs typeface="Raleway Medium"/>
                <a:sym typeface="Raleway Medium"/>
              </a:rPr>
              <a:t>bordet			pöydä</a:t>
            </a:r>
            <a:r>
              <a:rPr lang="en" sz="2000" b="1" dirty="0">
                <a:solidFill>
                  <a:srgbClr val="FF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llä</a:t>
            </a:r>
            <a:endParaRPr sz="2000" b="1" dirty="0">
              <a:solidFill>
                <a:srgbClr val="FF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Raleway Medium"/>
                <a:ea typeface="Raleway Medium"/>
                <a:cs typeface="Raleway Medium"/>
                <a:sym typeface="Raleway Medium"/>
              </a:rPr>
              <a:t>skolan			kouluun</a:t>
            </a:r>
            <a:endParaRPr sz="2000" dirty="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Raleway Medium"/>
                <a:ea typeface="Raleway Medium"/>
                <a:cs typeface="Raleway Medium"/>
                <a:sym typeface="Raleway Medium"/>
              </a:rPr>
              <a:t>Kuopio			Kuopio</a:t>
            </a:r>
            <a:r>
              <a:rPr lang="en" sz="2000" b="1" dirty="0">
                <a:solidFill>
                  <a:srgbClr val="FF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sta</a:t>
            </a:r>
            <a:endParaRPr sz="2000" b="1" dirty="0">
              <a:solidFill>
                <a:srgbClr val="FF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lvl="0">
              <a:lnSpc>
                <a:spcPct val="115000"/>
              </a:lnSpc>
            </a:pPr>
            <a:r>
              <a:rPr lang="en" sz="2000" dirty="0">
                <a:latin typeface="Raleway Medium"/>
                <a:ea typeface="Raleway Medium"/>
                <a:cs typeface="Raleway Medium"/>
                <a:sym typeface="Raleway Medium"/>
              </a:rPr>
              <a:t>hunden	              koiran </a:t>
            </a:r>
            <a:r>
              <a:rPr lang="en" sz="2000" b="1" dirty="0">
                <a:solidFill>
                  <a:srgbClr val="FF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kanssa</a:t>
            </a:r>
            <a:r>
              <a:rPr lang="en" sz="2000" dirty="0">
                <a:latin typeface="Raleway Medium"/>
                <a:ea typeface="Raleway Medium"/>
                <a:cs typeface="Raleway Medium"/>
                <a:sym typeface="Raleway Medium"/>
              </a:rPr>
              <a:t>               Anna			Annan </a:t>
            </a:r>
            <a:r>
              <a:rPr lang="en" sz="2000" b="1" dirty="0">
                <a:solidFill>
                  <a:srgbClr val="FF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luona</a:t>
            </a:r>
            <a:br>
              <a:rPr lang="en" sz="2000" dirty="0">
                <a:latin typeface="Raleway Medium"/>
                <a:ea typeface="Raleway Medium"/>
                <a:cs typeface="Raleway Medium"/>
                <a:sym typeface="Raleway Medium"/>
              </a:rPr>
            </a:br>
            <a:r>
              <a:rPr lang="en" sz="2000" dirty="0">
                <a:latin typeface="Raleway Medium"/>
                <a:ea typeface="Raleway Medium"/>
                <a:cs typeface="Raleway Medium"/>
                <a:sym typeface="Raleway Medium"/>
              </a:rPr>
              <a:t>båten			veneen </a:t>
            </a:r>
            <a:r>
              <a:rPr lang="en" sz="2000" b="1" dirty="0">
                <a:solidFill>
                  <a:srgbClr val="FF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alla</a:t>
            </a:r>
            <a:r>
              <a:rPr lang="en" sz="2000" dirty="0">
                <a:latin typeface="Raleway Medium"/>
                <a:ea typeface="Raleway Medium"/>
                <a:cs typeface="Raleway Medium"/>
                <a:sym typeface="Raleway Medium"/>
              </a:rPr>
              <a:t>	</a:t>
            </a:r>
            <a:endParaRPr sz="2000" dirty="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Raleway Medium"/>
                <a:ea typeface="Raleway Medium"/>
                <a:cs typeface="Raleway Medium"/>
                <a:sym typeface="Raleway Medium"/>
              </a:rPr>
              <a:t>huset			talon </a:t>
            </a:r>
            <a:r>
              <a:rPr lang="en" sz="2000" b="1" dirty="0">
                <a:solidFill>
                  <a:srgbClr val="FF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vieressä</a:t>
            </a:r>
            <a:endParaRPr sz="2000" b="1" dirty="0">
              <a:solidFill>
                <a:srgbClr val="FF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Raleway Medium"/>
                <a:ea typeface="Raleway Medium"/>
                <a:cs typeface="Raleway Medium"/>
                <a:sym typeface="Raleway Medium"/>
              </a:rPr>
              <a:t>bilen			auton </a:t>
            </a:r>
            <a:r>
              <a:rPr lang="en" sz="2000" b="1" dirty="0">
                <a:solidFill>
                  <a:srgbClr val="FF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edessä</a:t>
            </a:r>
            <a:endParaRPr sz="2000" b="1" dirty="0">
              <a:solidFill>
                <a:srgbClr val="FF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01" name="Google Shape;101;p16"/>
          <p:cNvSpPr txBox="1">
            <a:spLocks noGrp="1"/>
          </p:cNvSpPr>
          <p:nvPr>
            <p:ph type="title"/>
          </p:nvPr>
        </p:nvSpPr>
        <p:spPr>
          <a:xfrm>
            <a:off x="1611300" y="1260125"/>
            <a:ext cx="1359000" cy="325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latin typeface="Raleway"/>
                <a:ea typeface="Raleway"/>
                <a:cs typeface="Raleway"/>
                <a:sym typeface="Raleway"/>
              </a:rPr>
              <a:t>i</a:t>
            </a:r>
            <a:endParaRPr sz="2000" dirty="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latin typeface="Raleway"/>
                <a:ea typeface="Raleway"/>
                <a:cs typeface="Raleway"/>
                <a:sym typeface="Raleway"/>
              </a:rPr>
              <a:t>på</a:t>
            </a:r>
            <a:endParaRPr sz="2000" dirty="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latin typeface="Raleway"/>
                <a:ea typeface="Raleway"/>
                <a:cs typeface="Raleway"/>
                <a:sym typeface="Raleway"/>
              </a:rPr>
              <a:t>till</a:t>
            </a:r>
            <a:endParaRPr sz="2000" dirty="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latin typeface="Raleway"/>
                <a:ea typeface="Raleway"/>
                <a:cs typeface="Raleway"/>
                <a:sym typeface="Raleway"/>
              </a:rPr>
              <a:t>från</a:t>
            </a:r>
            <a:r>
              <a:rPr lang="en" sz="2000" dirty="0"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endParaRPr sz="2000" dirty="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latin typeface="Raleway"/>
                <a:ea typeface="Raleway"/>
                <a:cs typeface="Raleway"/>
                <a:sym typeface="Raleway"/>
              </a:rPr>
              <a:t>med</a:t>
            </a:r>
            <a:endParaRPr sz="2000" dirty="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latin typeface="Raleway"/>
                <a:ea typeface="Raleway"/>
                <a:cs typeface="Raleway"/>
                <a:sym typeface="Raleway"/>
              </a:rPr>
              <a:t>hos</a:t>
            </a:r>
            <a:r>
              <a:rPr lang="en" sz="2000" dirty="0"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endParaRPr sz="2000" dirty="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latin typeface="Raleway"/>
                <a:ea typeface="Raleway"/>
                <a:cs typeface="Raleway"/>
                <a:sym typeface="Raleway"/>
              </a:rPr>
              <a:t>under</a:t>
            </a:r>
            <a:endParaRPr sz="2000" dirty="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latin typeface="Raleway"/>
                <a:ea typeface="Raleway"/>
                <a:cs typeface="Raleway"/>
                <a:sym typeface="Raleway"/>
              </a:rPr>
              <a:t>bredvid</a:t>
            </a:r>
            <a:endParaRPr sz="2000" dirty="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latin typeface="Raleway"/>
                <a:ea typeface="Raleway"/>
                <a:cs typeface="Raleway"/>
                <a:sym typeface="Raleway"/>
              </a:rPr>
              <a:t>framför</a:t>
            </a:r>
            <a:endParaRPr sz="2000" dirty="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02" name="Google Shape;102;p16">
            <a:hlinkClick r:id="rId3" action="ppaction://hlinksldjump"/>
          </p:cNvPr>
          <p:cNvSpPr/>
          <p:nvPr/>
        </p:nvSpPr>
        <p:spPr>
          <a:xfrm flipH="1">
            <a:off x="7957721" y="225975"/>
            <a:ext cx="863400" cy="879600"/>
          </a:xfrm>
          <a:prstGeom prst="foldedCorner">
            <a:avLst>
              <a:gd name="adj" fmla="val 28703"/>
            </a:avLst>
          </a:prstGeom>
          <a:solidFill>
            <a:srgbClr val="63B95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3F3F3"/>
                </a:solidFill>
                <a:uFill>
                  <a:noFill/>
                </a:uFill>
                <a:latin typeface="Amatic SC"/>
                <a:ea typeface="Amatic SC"/>
                <a:cs typeface="Amatic SC"/>
                <a:sym typeface="Amatic SC"/>
                <a:hlinkClick r:id="rId3" action="ppaction://hlinksldjump"/>
              </a:rPr>
              <a:t>Sisällys-</a:t>
            </a:r>
            <a:endParaRPr sz="1600" b="1">
              <a:solidFill>
                <a:srgbClr val="F3F3F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3F3F3"/>
                </a:solidFill>
                <a:uFill>
                  <a:noFill/>
                </a:uFill>
                <a:latin typeface="Amatic SC"/>
                <a:ea typeface="Amatic SC"/>
                <a:cs typeface="Amatic SC"/>
                <a:sym typeface="Amatic SC"/>
                <a:hlinkClick r:id="rId3" action="ppaction://hlinksldjump"/>
              </a:rPr>
              <a:t>luetteloon</a:t>
            </a:r>
            <a:endParaRPr sz="1600" b="1">
              <a:solidFill>
                <a:srgbClr val="F3F3F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1138950" y="480850"/>
            <a:ext cx="6866100" cy="6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>
                <a:latin typeface="Raleway"/>
                <a:ea typeface="Raleway"/>
                <a:cs typeface="Raleway"/>
                <a:sym typeface="Raleway"/>
              </a:rPr>
              <a:t>Prepositioita</a:t>
            </a:r>
            <a:endParaRPr sz="3000" b="1" u="sng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4" name="Google Shape;104;p16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" name="Google Shape;109;p17"/>
          <p:cNvGraphicFramePr/>
          <p:nvPr>
            <p:extLst>
              <p:ext uri="{D42A27DB-BD31-4B8C-83A1-F6EECF244321}">
                <p14:modId xmlns:p14="http://schemas.microsoft.com/office/powerpoint/2010/main" val="4280183824"/>
              </p:ext>
            </p:extLst>
          </p:nvPr>
        </p:nvGraphicFramePr>
        <p:xfrm>
          <a:off x="952525" y="1419400"/>
          <a:ext cx="7238950" cy="2560140"/>
        </p:xfrm>
        <a:graphic>
          <a:graphicData uri="http://schemas.openxmlformats.org/drawingml/2006/table">
            <a:tbl>
              <a:tblPr>
                <a:noFill/>
                <a:tableStyleId>{8F8CB199-620D-4E1C-9FEF-6F5617EFE1CD}</a:tableStyleId>
              </a:tblPr>
              <a:tblGrid>
                <a:gridCol w="52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7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F3F3F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= yksi, eräs</a:t>
                      </a:r>
                      <a:endParaRPr>
                        <a:solidFill>
                          <a:srgbClr val="F3F3F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= tietty, se</a:t>
                      </a:r>
                      <a:endParaRPr>
                        <a:solidFill>
                          <a:srgbClr val="F3F3F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= joitakin, eräitä</a:t>
                      </a:r>
                      <a:endParaRPr>
                        <a:solidFill>
                          <a:srgbClr val="F3F3F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= tietyt, ne</a:t>
                      </a:r>
                      <a:endParaRPr>
                        <a:solidFill>
                          <a:srgbClr val="F3F3F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</a:t>
                      </a:r>
                      <a:endParaRPr sz="1600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en matta</a:t>
                      </a:r>
                      <a:endParaRPr sz="16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mattan</a:t>
                      </a:r>
                      <a:endParaRPr sz="16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matt</a:t>
                      </a:r>
                      <a:r>
                        <a:rPr lang="en" sz="1600" b="1" u="sng" dirty="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or</a:t>
                      </a:r>
                      <a:endParaRPr sz="1600" b="1" u="sng" dirty="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mattorna</a:t>
                      </a:r>
                      <a:endParaRPr sz="16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</a:t>
                      </a:r>
                      <a:endParaRPr sz="1600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en hund</a:t>
                      </a:r>
                      <a:endParaRPr sz="16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hunden</a:t>
                      </a:r>
                      <a:endParaRPr sz="16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hund</a:t>
                      </a:r>
                      <a:r>
                        <a:rPr lang="en" sz="1600" b="1" u="sng" dirty="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ar</a:t>
                      </a:r>
                      <a:endParaRPr sz="1600" b="1" u="sng" dirty="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hundarna</a:t>
                      </a:r>
                      <a:endParaRPr sz="16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</a:t>
                      </a:r>
                      <a:endParaRPr sz="1600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en tjej</a:t>
                      </a:r>
                      <a:endParaRPr sz="16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tjejen</a:t>
                      </a:r>
                      <a:endParaRPr sz="16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tjej</a:t>
                      </a:r>
                      <a:r>
                        <a:rPr lang="en" sz="1600" b="1" u="sng" dirty="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er</a:t>
                      </a:r>
                      <a:endParaRPr sz="1600" b="1" u="sng" dirty="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tjejerna</a:t>
                      </a:r>
                      <a:endParaRPr sz="16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</a:t>
                      </a:r>
                      <a:endParaRPr sz="1600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ett äpple</a:t>
                      </a:r>
                      <a:endParaRPr sz="16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äpplet</a:t>
                      </a:r>
                      <a:endParaRPr sz="16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äpple</a:t>
                      </a:r>
                      <a:r>
                        <a:rPr lang="en" sz="1600" b="1" u="sng" dirty="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n</a:t>
                      </a:r>
                      <a:endParaRPr sz="1600" b="1" u="sng" dirty="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äpplena</a:t>
                      </a:r>
                      <a:endParaRPr sz="16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</a:t>
                      </a:r>
                      <a:endParaRPr sz="1600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ett hus</a:t>
                      </a:r>
                      <a:endParaRPr sz="16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huset</a:t>
                      </a:r>
                      <a:endParaRPr sz="16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hus</a:t>
                      </a:r>
                      <a:r>
                        <a:rPr lang="en" sz="1600" b="1" u="sng" dirty="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-</a:t>
                      </a:r>
                      <a:endParaRPr sz="1600" b="1" u="sng" dirty="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husen</a:t>
                      </a:r>
                      <a:endParaRPr sz="1600" dirty="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1138950" y="4113300"/>
            <a:ext cx="6866100" cy="5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Or</a:t>
            </a:r>
            <a:r>
              <a:rPr lang="en" sz="2000" dirty="0">
                <a:latin typeface="Raleway"/>
                <a:ea typeface="Raleway"/>
                <a:cs typeface="Raleway"/>
                <a:sym typeface="Raleway"/>
              </a:rPr>
              <a:t>kesteri </a:t>
            </a:r>
            <a:r>
              <a:rPr lang="en" sz="2000" b="1" u="sng" dirty="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ar</a:t>
            </a:r>
            <a:r>
              <a:rPr lang="en" sz="2000" dirty="0">
                <a:latin typeface="Raleway"/>
                <a:ea typeface="Raleway"/>
                <a:cs typeface="Raleway"/>
                <a:sym typeface="Raleway"/>
              </a:rPr>
              <a:t>vostaa</a:t>
            </a:r>
            <a:r>
              <a:rPr lang="en" sz="2000" b="1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2000" b="1" u="sng" dirty="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er</a:t>
            </a:r>
            <a:r>
              <a:rPr lang="en" sz="2000" dirty="0">
                <a:latin typeface="Raleway"/>
                <a:ea typeface="Raleway"/>
                <a:cs typeface="Raleway"/>
                <a:sym typeface="Raleway"/>
              </a:rPr>
              <a:t>ilaisia</a:t>
            </a:r>
            <a:r>
              <a:rPr lang="en" sz="2000" b="1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2000" b="1" u="sng" dirty="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n</a:t>
            </a:r>
            <a:r>
              <a:rPr lang="en" sz="2000" dirty="0">
                <a:latin typeface="Raleway"/>
                <a:ea typeface="Raleway"/>
                <a:cs typeface="Raleway"/>
                <a:sym typeface="Raleway"/>
              </a:rPr>
              <a:t>uotti</a:t>
            </a:r>
            <a:r>
              <a:rPr lang="en" sz="2000" b="1" u="sng" dirty="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viiva</a:t>
            </a:r>
            <a:r>
              <a:rPr lang="en" sz="2000" dirty="0">
                <a:latin typeface="Raleway"/>
                <a:ea typeface="Raleway"/>
                <a:cs typeface="Raleway"/>
                <a:sym typeface="Raleway"/>
              </a:rPr>
              <a:t>stoja.</a:t>
            </a:r>
            <a:endParaRPr sz="20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1" name="Google Shape;111;p17">
            <a:hlinkClick r:id="rId3" action="ppaction://hlinksldjump"/>
          </p:cNvPr>
          <p:cNvSpPr/>
          <p:nvPr/>
        </p:nvSpPr>
        <p:spPr>
          <a:xfrm flipH="1">
            <a:off x="7957721" y="225975"/>
            <a:ext cx="863400" cy="879600"/>
          </a:xfrm>
          <a:prstGeom prst="foldedCorner">
            <a:avLst>
              <a:gd name="adj" fmla="val 28703"/>
            </a:avLst>
          </a:prstGeom>
          <a:solidFill>
            <a:srgbClr val="63B95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3F3F3"/>
                </a:solidFill>
                <a:uFill>
                  <a:noFill/>
                </a:uFill>
                <a:latin typeface="Amatic SC"/>
                <a:ea typeface="Amatic SC"/>
                <a:cs typeface="Amatic SC"/>
                <a:sym typeface="Amatic SC"/>
                <a:hlinkClick r:id="rId3" action="ppaction://hlinksldjump"/>
              </a:rPr>
              <a:t>Sisällys-</a:t>
            </a:r>
            <a:endParaRPr sz="1600" b="1">
              <a:solidFill>
                <a:srgbClr val="F3F3F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3F3F3"/>
                </a:solidFill>
                <a:uFill>
                  <a:noFill/>
                </a:uFill>
                <a:latin typeface="Amatic SC"/>
                <a:ea typeface="Amatic SC"/>
                <a:cs typeface="Amatic SC"/>
                <a:sym typeface="Amatic SC"/>
                <a:hlinkClick r:id="rId3" action="ppaction://hlinksldjump"/>
              </a:rPr>
              <a:t>luetteloon</a:t>
            </a:r>
            <a:endParaRPr sz="1600" b="1">
              <a:solidFill>
                <a:srgbClr val="F3F3F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1138950" y="480850"/>
            <a:ext cx="6866100" cy="6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>
                <a:latin typeface="Raleway"/>
                <a:ea typeface="Raleway"/>
                <a:cs typeface="Raleway"/>
                <a:sym typeface="Raleway"/>
              </a:rPr>
              <a:t>Substantiivien taivutus</a:t>
            </a:r>
            <a:endParaRPr sz="1400">
              <a:solidFill>
                <a:srgbClr val="F75CBA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u="sng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" name="Google Shape;118;p18"/>
          <p:cNvGraphicFramePr/>
          <p:nvPr/>
        </p:nvGraphicFramePr>
        <p:xfrm>
          <a:off x="728388" y="1628850"/>
          <a:ext cx="6303025" cy="2560140"/>
        </p:xfrm>
        <a:graphic>
          <a:graphicData uri="http://schemas.openxmlformats.org/drawingml/2006/table">
            <a:tbl>
              <a:tblPr>
                <a:noFill/>
                <a:tableStyleId>{8F8CB199-620D-4E1C-9FEF-6F5617EFE1CD}</a:tableStyleId>
              </a:tblPr>
              <a:tblGrid>
                <a:gridCol w="49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1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1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1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1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5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F3F3F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3F3F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perusmuoto</a:t>
                      </a:r>
                      <a:endParaRPr sz="1600">
                        <a:solidFill>
                          <a:srgbClr val="F3F3F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3F3F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preesens</a:t>
                      </a:r>
                      <a:endParaRPr sz="1600">
                        <a:solidFill>
                          <a:srgbClr val="F3F3F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3F3F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imperfekti</a:t>
                      </a:r>
                      <a:endParaRPr sz="1600">
                        <a:solidFill>
                          <a:srgbClr val="F3F3F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3F3F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supiini </a:t>
                      </a:r>
                      <a:endParaRPr sz="1600">
                        <a:solidFill>
                          <a:srgbClr val="F3F3F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I</a:t>
                      </a:r>
                      <a:endParaRPr sz="16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titt</a:t>
                      </a:r>
                      <a:r>
                        <a:rPr lang="en" sz="1600" u="sng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a</a:t>
                      </a:r>
                      <a:endParaRPr sz="1600" u="sng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titt</a:t>
                      </a:r>
                      <a:r>
                        <a:rPr lang="en" sz="1600" u="sng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ar</a:t>
                      </a:r>
                      <a:endParaRPr sz="1600" u="sng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titt</a:t>
                      </a:r>
                      <a:r>
                        <a:rPr lang="en" sz="1600" u="sng" dirty="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ade</a:t>
                      </a:r>
                      <a:endParaRPr sz="1600" u="sng" dirty="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titt</a:t>
                      </a:r>
                      <a:r>
                        <a:rPr lang="en" sz="1600" u="sng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at</a:t>
                      </a:r>
                      <a:endParaRPr sz="1600" u="sng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IIa</a:t>
                      </a:r>
                      <a:endParaRPr sz="16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ring</a:t>
                      </a:r>
                      <a:r>
                        <a:rPr lang="en" sz="1600" u="sng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a</a:t>
                      </a:r>
                      <a:endParaRPr sz="1600" u="sng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ring</a:t>
                      </a:r>
                      <a:r>
                        <a:rPr lang="en" sz="1600" u="sng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er</a:t>
                      </a:r>
                      <a:endParaRPr sz="1600" u="sng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ring</a:t>
                      </a:r>
                      <a:r>
                        <a:rPr lang="en" sz="1600" u="sng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de</a:t>
                      </a:r>
                      <a:endParaRPr sz="1600" u="sng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ring</a:t>
                      </a:r>
                      <a:r>
                        <a:rPr lang="en" sz="1600" u="sng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t</a:t>
                      </a:r>
                      <a:endParaRPr sz="1600" u="sng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IIb</a:t>
                      </a:r>
                      <a:endParaRPr sz="16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köp</a:t>
                      </a:r>
                      <a:r>
                        <a:rPr lang="en" sz="1600" u="sng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a</a:t>
                      </a:r>
                      <a:endParaRPr sz="1600" u="sng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köp</a:t>
                      </a:r>
                      <a:r>
                        <a:rPr lang="en" sz="1600" u="sng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er</a:t>
                      </a:r>
                      <a:endParaRPr sz="1600" u="sng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köp</a:t>
                      </a:r>
                      <a:r>
                        <a:rPr lang="en" sz="1600" u="sng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te</a:t>
                      </a:r>
                      <a:endParaRPr sz="1600" u="sng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köp</a:t>
                      </a:r>
                      <a:r>
                        <a:rPr lang="en" sz="1600" u="sng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t</a:t>
                      </a:r>
                      <a:endParaRPr sz="1600" u="sng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III</a:t>
                      </a:r>
                      <a:endParaRPr sz="16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bo</a:t>
                      </a:r>
                      <a:endParaRPr sz="16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bo</a:t>
                      </a:r>
                      <a:r>
                        <a:rPr lang="en" sz="1600" u="sng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r</a:t>
                      </a:r>
                      <a:endParaRPr sz="1600" u="sng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bo</a:t>
                      </a:r>
                      <a:r>
                        <a:rPr lang="en" sz="1600" u="sng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dde</a:t>
                      </a:r>
                      <a:endParaRPr sz="1600" u="sng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bo</a:t>
                      </a:r>
                      <a:r>
                        <a:rPr lang="en" sz="1600" u="sng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tt</a:t>
                      </a:r>
                      <a:endParaRPr sz="1600" u="sng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IV</a:t>
                      </a:r>
                      <a:endParaRPr sz="16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vara</a:t>
                      </a:r>
                      <a:endParaRPr sz="16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är</a:t>
                      </a:r>
                      <a:endParaRPr sz="16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var</a:t>
                      </a:r>
                      <a:endParaRPr sz="16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varit</a:t>
                      </a:r>
                      <a:endParaRPr sz="1600" dirty="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9" name="Google Shape;119;p18"/>
          <p:cNvSpPr txBox="1"/>
          <p:nvPr/>
        </p:nvSpPr>
        <p:spPr>
          <a:xfrm>
            <a:off x="7031425" y="2920350"/>
            <a:ext cx="14256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k</a:t>
            </a:r>
            <a:r>
              <a:rPr lang="en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o</a:t>
            </a:r>
            <a:r>
              <a:rPr lang="en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p</a:t>
            </a:r>
            <a:r>
              <a:rPr lang="en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u</a:t>
            </a:r>
            <a:r>
              <a:rPr lang="en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t</a:t>
            </a:r>
            <a:r>
              <a:rPr lang="en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u</a:t>
            </a:r>
            <a:r>
              <a:rPr lang="en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s</a:t>
            </a:r>
            <a:r>
              <a:rPr lang="en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 </a:t>
            </a:r>
            <a:r>
              <a:rPr lang="en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x</a:t>
            </a:r>
            <a:endParaRPr b="1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        -te </a:t>
            </a:r>
            <a:endParaRPr>
              <a:solidFill>
                <a:srgbClr val="434343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7031425" y="3781350"/>
            <a:ext cx="15657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epäsäännölliset</a:t>
            </a:r>
            <a:endParaRPr>
              <a:solidFill>
                <a:srgbClr val="434343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verbit</a:t>
            </a:r>
            <a:endParaRPr>
              <a:solidFill>
                <a:srgbClr val="434343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21" name="Google Shape;121;p18"/>
          <p:cNvSpPr/>
          <p:nvPr/>
        </p:nvSpPr>
        <p:spPr>
          <a:xfrm>
            <a:off x="7163529" y="3192309"/>
            <a:ext cx="231900" cy="11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34343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8"/>
          <p:cNvSpPr/>
          <p:nvPr/>
        </p:nvSpPr>
        <p:spPr>
          <a:xfrm>
            <a:off x="2241633" y="3861297"/>
            <a:ext cx="283420" cy="2706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63B953"/>
          </a:solidFill>
          <a:ln>
            <a:noFill/>
          </a:ln>
          <a:effectLst>
            <a:outerShdw blurRad="57150" dist="19050" dir="30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8"/>
          <p:cNvSpPr/>
          <p:nvPr/>
        </p:nvSpPr>
        <p:spPr>
          <a:xfrm>
            <a:off x="5144283" y="3000284"/>
            <a:ext cx="283420" cy="2706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63B953"/>
          </a:solidFill>
          <a:ln>
            <a:noFill/>
          </a:ln>
          <a:effectLst>
            <a:outerShdw blurRad="57150" dist="19050" dir="30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8">
            <a:hlinkClick r:id="rId3" action="ppaction://hlinksldjump"/>
          </p:cNvPr>
          <p:cNvSpPr/>
          <p:nvPr/>
        </p:nvSpPr>
        <p:spPr>
          <a:xfrm flipH="1">
            <a:off x="7957721" y="225975"/>
            <a:ext cx="863400" cy="879600"/>
          </a:xfrm>
          <a:prstGeom prst="foldedCorner">
            <a:avLst>
              <a:gd name="adj" fmla="val 28703"/>
            </a:avLst>
          </a:prstGeom>
          <a:solidFill>
            <a:srgbClr val="63B95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3F3F3"/>
                </a:solidFill>
                <a:uFill>
                  <a:noFill/>
                </a:uFill>
                <a:latin typeface="Amatic SC"/>
                <a:ea typeface="Amatic SC"/>
                <a:cs typeface="Amatic SC"/>
                <a:sym typeface="Amatic SC"/>
                <a:hlinkClick r:id="rId3" action="ppaction://hlinksldjump"/>
              </a:rPr>
              <a:t>Sisällys-</a:t>
            </a:r>
            <a:endParaRPr sz="1600" b="1">
              <a:solidFill>
                <a:srgbClr val="F3F3F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3F3F3"/>
                </a:solidFill>
                <a:uFill>
                  <a:noFill/>
                </a:uFill>
                <a:latin typeface="Amatic SC"/>
                <a:ea typeface="Amatic SC"/>
                <a:cs typeface="Amatic SC"/>
                <a:sym typeface="Amatic SC"/>
                <a:hlinkClick r:id="rId3" action="ppaction://hlinksldjump"/>
              </a:rPr>
              <a:t>luetteloon</a:t>
            </a:r>
            <a:endParaRPr sz="1600" b="1">
              <a:solidFill>
                <a:srgbClr val="F3F3F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1138950" y="480850"/>
            <a:ext cx="6866100" cy="6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>
                <a:latin typeface="Raleway"/>
                <a:ea typeface="Raleway"/>
                <a:cs typeface="Raleway"/>
                <a:sym typeface="Raleway"/>
              </a:rPr>
              <a:t>Verbien taivutus</a:t>
            </a:r>
            <a:endParaRPr sz="1400">
              <a:solidFill>
                <a:srgbClr val="F75CBA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u="sng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6" name="Google Shape;126;p18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" name="Google Shape;131;p19"/>
          <p:cNvGraphicFramePr/>
          <p:nvPr/>
        </p:nvGraphicFramePr>
        <p:xfrm>
          <a:off x="1534700" y="1495500"/>
          <a:ext cx="6074600" cy="2133450"/>
        </p:xfrm>
        <a:graphic>
          <a:graphicData uri="http://schemas.openxmlformats.org/drawingml/2006/table">
            <a:tbl>
              <a:tblPr>
                <a:noFill/>
                <a:tableStyleId>{8F8CB199-620D-4E1C-9FEF-6F5617EFE1CD}</a:tableStyleId>
              </a:tblPr>
              <a:tblGrid>
                <a:gridCol w="57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2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2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F3F3F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3F3F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perusmuoto</a:t>
                      </a:r>
                      <a:endParaRPr sz="1600">
                        <a:solidFill>
                          <a:srgbClr val="F3F3F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3F3F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preesens</a:t>
                      </a:r>
                      <a:endParaRPr sz="1600">
                        <a:solidFill>
                          <a:srgbClr val="F3F3F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3F3F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käskymuoto</a:t>
                      </a:r>
                      <a:endParaRPr sz="1600">
                        <a:solidFill>
                          <a:srgbClr val="F3F3F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I</a:t>
                      </a:r>
                      <a:endParaRPr sz="16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highlight>
                            <a:srgbClr val="63B953"/>
                          </a:highlight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 titta</a:t>
                      </a:r>
                      <a:r>
                        <a:rPr lang="en" sz="1600">
                          <a:solidFill>
                            <a:srgbClr val="63B953"/>
                          </a:solidFill>
                          <a:highlight>
                            <a:srgbClr val="63B953"/>
                          </a:highlight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.</a:t>
                      </a:r>
                      <a:endParaRPr sz="1600">
                        <a:solidFill>
                          <a:srgbClr val="63B953"/>
                        </a:solidFill>
                        <a:highlight>
                          <a:srgbClr val="63B953"/>
                        </a:highlight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highlight>
                            <a:srgbClr val="63B953"/>
                          </a:highlight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 titta</a:t>
                      </a: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r</a:t>
                      </a:r>
                      <a:endParaRPr sz="16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Titta</a:t>
                      </a:r>
                      <a:endParaRPr sz="16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IIa</a:t>
                      </a:r>
                      <a:endParaRPr sz="16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highlight>
                            <a:srgbClr val="63B953"/>
                          </a:highlight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 ring</a:t>
                      </a: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a</a:t>
                      </a:r>
                      <a:endParaRPr sz="16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highlight>
                            <a:srgbClr val="63B953"/>
                          </a:highlight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 ring</a:t>
                      </a: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er</a:t>
                      </a:r>
                      <a:endParaRPr sz="16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Ring</a:t>
                      </a:r>
                      <a:endParaRPr sz="16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IIb</a:t>
                      </a:r>
                      <a:endParaRPr sz="16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highlight>
                            <a:srgbClr val="63B953"/>
                          </a:highlight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 köp</a:t>
                      </a: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a</a:t>
                      </a:r>
                      <a:endParaRPr sz="16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highlight>
                            <a:srgbClr val="63B953"/>
                          </a:highlight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 köp</a:t>
                      </a: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er</a:t>
                      </a:r>
                      <a:endParaRPr sz="16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Köp</a:t>
                      </a:r>
                      <a:endParaRPr sz="16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III</a:t>
                      </a:r>
                      <a:endParaRPr sz="16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highlight>
                            <a:srgbClr val="63B953"/>
                          </a:highlight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 bo</a:t>
                      </a:r>
                      <a:r>
                        <a:rPr lang="en" sz="1600">
                          <a:solidFill>
                            <a:srgbClr val="63B953"/>
                          </a:solidFill>
                          <a:highlight>
                            <a:srgbClr val="63B953"/>
                          </a:highlight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.</a:t>
                      </a:r>
                      <a:endParaRPr sz="1600">
                        <a:solidFill>
                          <a:srgbClr val="63B953"/>
                        </a:solidFill>
                        <a:highlight>
                          <a:srgbClr val="63B953"/>
                        </a:highlight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highlight>
                            <a:srgbClr val="63B953"/>
                          </a:highlight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 bo</a:t>
                      </a: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r</a:t>
                      </a:r>
                      <a:endParaRPr sz="16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Bo</a:t>
                      </a:r>
                      <a:endParaRPr sz="16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1227900" y="3904500"/>
            <a:ext cx="66882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aleway SemiBold"/>
                <a:ea typeface="Raleway SemiBold"/>
                <a:cs typeface="Raleway SemiBold"/>
                <a:sym typeface="Raleway SemiBold"/>
              </a:rPr>
              <a:t>komma, kommer 	=  Ko</a:t>
            </a:r>
            <a:r>
              <a:rPr lang="en" sz="1700" u="sng">
                <a:latin typeface="Raleway SemiBold"/>
                <a:ea typeface="Raleway SemiBold"/>
                <a:cs typeface="Raleway SemiBold"/>
                <a:sym typeface="Raleway SemiBold"/>
              </a:rPr>
              <a:t>m</a:t>
            </a:r>
            <a:r>
              <a:rPr lang="en" sz="1700">
                <a:latin typeface="Raleway SemiBold"/>
                <a:ea typeface="Raleway SemiBold"/>
                <a:cs typeface="Raleway SemiBold"/>
                <a:sym typeface="Raleway SemiBold"/>
              </a:rPr>
              <a:t> (vain yksi m)</a:t>
            </a:r>
            <a:endParaRPr sz="1700"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18288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aleway SemiBold"/>
                <a:ea typeface="Raleway SemiBold"/>
                <a:cs typeface="Raleway SemiBold"/>
                <a:sym typeface="Raleway SemiBold"/>
              </a:rPr>
              <a:t>vara, är 	=  Var</a:t>
            </a:r>
            <a:endParaRPr sz="1700"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33" name="Google Shape;133;p19"/>
          <p:cNvSpPr/>
          <p:nvPr/>
        </p:nvSpPr>
        <p:spPr>
          <a:xfrm>
            <a:off x="2244762" y="3960530"/>
            <a:ext cx="283420" cy="2706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63B953"/>
          </a:solidFill>
          <a:ln>
            <a:noFill/>
          </a:ln>
          <a:effectLst>
            <a:outerShdw blurRad="57150" dist="19050" dir="30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9">
            <a:hlinkClick r:id="rId3" action="ppaction://hlinksldjump"/>
          </p:cNvPr>
          <p:cNvSpPr/>
          <p:nvPr/>
        </p:nvSpPr>
        <p:spPr>
          <a:xfrm flipH="1">
            <a:off x="7957721" y="225975"/>
            <a:ext cx="863400" cy="879600"/>
          </a:xfrm>
          <a:prstGeom prst="foldedCorner">
            <a:avLst>
              <a:gd name="adj" fmla="val 28703"/>
            </a:avLst>
          </a:prstGeom>
          <a:solidFill>
            <a:srgbClr val="63B95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3F3F3"/>
                </a:solidFill>
                <a:uFill>
                  <a:noFill/>
                </a:uFill>
                <a:latin typeface="Amatic SC"/>
                <a:ea typeface="Amatic SC"/>
                <a:cs typeface="Amatic SC"/>
                <a:sym typeface="Amatic SC"/>
                <a:hlinkClick r:id="rId3" action="ppaction://hlinksldjump"/>
              </a:rPr>
              <a:t>Sisällys-</a:t>
            </a:r>
            <a:endParaRPr sz="1600" b="1">
              <a:solidFill>
                <a:srgbClr val="F3F3F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3F3F3"/>
                </a:solidFill>
                <a:uFill>
                  <a:noFill/>
                </a:uFill>
                <a:latin typeface="Amatic SC"/>
                <a:ea typeface="Amatic SC"/>
                <a:cs typeface="Amatic SC"/>
                <a:sym typeface="Amatic SC"/>
                <a:hlinkClick r:id="rId3" action="ppaction://hlinksldjump"/>
              </a:rPr>
              <a:t>luetteloon</a:t>
            </a:r>
            <a:endParaRPr sz="1600" b="1">
              <a:solidFill>
                <a:srgbClr val="F3F3F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1138950" y="480850"/>
            <a:ext cx="6866100" cy="6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>
                <a:latin typeface="Raleway"/>
                <a:ea typeface="Raleway"/>
                <a:cs typeface="Raleway"/>
                <a:sym typeface="Raleway"/>
              </a:rPr>
              <a:t>Verbien käskymuodot</a:t>
            </a:r>
            <a:endParaRPr sz="1400">
              <a:solidFill>
                <a:srgbClr val="F75CBA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u="sng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6" name="Google Shape;136;p19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" name="Google Shape;141;p20"/>
          <p:cNvGraphicFramePr/>
          <p:nvPr/>
        </p:nvGraphicFramePr>
        <p:xfrm>
          <a:off x="1216350" y="1799675"/>
          <a:ext cx="6711300" cy="2209650"/>
        </p:xfrm>
        <a:graphic>
          <a:graphicData uri="http://schemas.openxmlformats.org/drawingml/2006/table">
            <a:tbl>
              <a:tblPr>
                <a:noFill/>
                <a:tableStyleId>{8F8CB199-620D-4E1C-9FEF-6F5617EFE1CD}</a:tableStyleId>
              </a:tblPr>
              <a:tblGrid>
                <a:gridCol w="167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5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9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minä</a:t>
                      </a:r>
                      <a:endParaRPr sz="17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jag</a:t>
                      </a:r>
                      <a:endParaRPr sz="17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me</a:t>
                      </a:r>
                      <a:endParaRPr sz="17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vi</a:t>
                      </a:r>
                      <a:endParaRPr sz="17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sinä</a:t>
                      </a:r>
                      <a:endParaRPr sz="17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du</a:t>
                      </a:r>
                      <a:endParaRPr sz="17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te</a:t>
                      </a:r>
                      <a:endParaRPr sz="17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ni</a:t>
                      </a:r>
                      <a:endParaRPr sz="17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hän (pojasta)</a:t>
                      </a:r>
                      <a:endParaRPr sz="17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han</a:t>
                      </a:r>
                      <a:endParaRPr sz="17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he</a:t>
                      </a:r>
                      <a:endParaRPr sz="17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de (dom)</a:t>
                      </a:r>
                      <a:endParaRPr sz="17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hän (tytöstä)</a:t>
                      </a:r>
                      <a:endParaRPr sz="17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hon</a:t>
                      </a:r>
                      <a:endParaRPr sz="17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434343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hän (neutr.)</a:t>
                      </a:r>
                      <a:endParaRPr sz="17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hen</a:t>
                      </a:r>
                      <a:endParaRPr sz="1700"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solidFill>
                          <a:srgbClr val="434343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2" name="Google Shape;142;p20">
            <a:hlinkClick r:id="rId3" action="ppaction://hlinksldjump"/>
          </p:cNvPr>
          <p:cNvSpPr/>
          <p:nvPr/>
        </p:nvSpPr>
        <p:spPr>
          <a:xfrm flipH="1">
            <a:off x="7957721" y="225975"/>
            <a:ext cx="863400" cy="879600"/>
          </a:xfrm>
          <a:prstGeom prst="foldedCorner">
            <a:avLst>
              <a:gd name="adj" fmla="val 28703"/>
            </a:avLst>
          </a:prstGeom>
          <a:solidFill>
            <a:srgbClr val="63B95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3F3F3"/>
                </a:solidFill>
                <a:uFill>
                  <a:noFill/>
                </a:uFill>
                <a:latin typeface="Amatic SC"/>
                <a:ea typeface="Amatic SC"/>
                <a:cs typeface="Amatic SC"/>
                <a:sym typeface="Amatic SC"/>
                <a:hlinkClick r:id="rId3" action="ppaction://hlinksldjump"/>
              </a:rPr>
              <a:t>Sisällys-</a:t>
            </a:r>
            <a:endParaRPr sz="1600" b="1">
              <a:solidFill>
                <a:srgbClr val="F3F3F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3F3F3"/>
                </a:solidFill>
                <a:uFill>
                  <a:noFill/>
                </a:uFill>
                <a:latin typeface="Amatic SC"/>
                <a:ea typeface="Amatic SC"/>
                <a:cs typeface="Amatic SC"/>
                <a:sym typeface="Amatic SC"/>
                <a:hlinkClick r:id="rId3" action="ppaction://hlinksldjump"/>
              </a:rPr>
              <a:t>luetteloon</a:t>
            </a:r>
            <a:endParaRPr sz="1600" b="1">
              <a:solidFill>
                <a:srgbClr val="F3F3F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43" name="Google Shape;143;p20"/>
          <p:cNvSpPr txBox="1">
            <a:spLocks noGrp="1"/>
          </p:cNvSpPr>
          <p:nvPr>
            <p:ph type="title"/>
          </p:nvPr>
        </p:nvSpPr>
        <p:spPr>
          <a:xfrm>
            <a:off x="1138950" y="480850"/>
            <a:ext cx="6866100" cy="6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>
                <a:latin typeface="Raleway"/>
                <a:ea typeface="Raleway"/>
                <a:cs typeface="Raleway"/>
                <a:sym typeface="Raleway"/>
              </a:rPr>
              <a:t>Pronominit (minä, sinä, hän…)</a:t>
            </a:r>
            <a:endParaRPr sz="1400">
              <a:solidFill>
                <a:srgbClr val="F75CBA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u="sng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4" name="Google Shape;144;p20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liv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3D85C6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791</Words>
  <Application>Microsoft Office PowerPoint</Application>
  <PresentationFormat>Näytössä katseltava esitys (16:9)</PresentationFormat>
  <Paragraphs>371</Paragraphs>
  <Slides>17</Slides>
  <Notes>17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7" baseType="lpstr">
      <vt:lpstr>Arial</vt:lpstr>
      <vt:lpstr>Amatic SC</vt:lpstr>
      <vt:lpstr>Raleway Medium</vt:lpstr>
      <vt:lpstr>Raleway ExtraBold</vt:lpstr>
      <vt:lpstr>Raleway</vt:lpstr>
      <vt:lpstr>Raleway SemiBold</vt:lpstr>
      <vt:lpstr>Montserrat</vt:lpstr>
      <vt:lpstr>Raleway Light</vt:lpstr>
      <vt:lpstr>Montserrat Medium</vt:lpstr>
      <vt:lpstr>Olivia template</vt:lpstr>
      <vt:lpstr>Ruotsin minikielioppi © Reetta Bizet 2019</vt:lpstr>
      <vt:lpstr>Lukijalle</vt:lpstr>
      <vt:lpstr>Sisällysluettelo   Pääset suoraan haluamallesi sivulle alla olevasta luettelosta. </vt:lpstr>
      <vt:lpstr>Toisena aina verbi eli tekeminen. Tekijä ja tekeminen aina vierekkäin. Sitten vasta inte.</vt:lpstr>
      <vt:lpstr>parken   puistossa bordet   pöydällä skolan   kouluun Kuopio   Kuopiosta hunden               koiran kanssa               Anna   Annan luona båten   veneen alla  huset   talon vieressä bilen   auton edessä</vt:lpstr>
      <vt:lpstr>Orkesteri arvostaa erilaisia nuottiviivastoja.</vt:lpstr>
      <vt:lpstr>Verbien taivutus </vt:lpstr>
      <vt:lpstr>komma, kommer  =  Kom (vain yksi m) vara, är  =  Var</vt:lpstr>
      <vt:lpstr>Pronominit (minä, sinä, hän…) </vt:lpstr>
      <vt:lpstr>Pronominien omistusmuodot (minun, sinun, hänen…) </vt:lpstr>
      <vt:lpstr>Pronominien objektimuodot (minua, sinua, häntä…) </vt:lpstr>
      <vt:lpstr>Apuverbit </vt:lpstr>
      <vt:lpstr>Adjektiivien taivutus </vt:lpstr>
      <vt:lpstr>Adjektiivien vertailu, säännölliset muodot </vt:lpstr>
      <vt:lpstr>Adjektiivien vertailu epäsäännölliset muodot  1/2 </vt:lpstr>
      <vt:lpstr>Adjektiivien vertailu, epäsäännölliset muodot  2/2 </vt:lpstr>
      <vt:lpstr>Tämä, tuo, nämä, nuo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Ruotsin minikielioppi © Reetta Bizet 2019</dc:title>
  <dc:creator>Koti</dc:creator>
  <cp:lastModifiedBy>Minna Kanto</cp:lastModifiedBy>
  <cp:revision>7</cp:revision>
  <dcterms:modified xsi:type="dcterms:W3CDTF">2021-04-08T13:50:27Z</dcterms:modified>
</cp:coreProperties>
</file>