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</p:sldIdLst>
  <p:sldSz cx="10693400" cy="7562850"/>
  <p:notesSz cx="10693400" cy="75628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146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900" b="0" i="0">
                <a:solidFill>
                  <a:srgbClr val="113A58"/>
                </a:solidFill>
                <a:latin typeface="Montserrat Light"/>
                <a:cs typeface="Montserrat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900" b="0" i="0">
                <a:solidFill>
                  <a:srgbClr val="113A58"/>
                </a:solidFill>
                <a:latin typeface="Montserrat Light"/>
                <a:cs typeface="Montserrat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900" b="0" i="0">
                <a:solidFill>
                  <a:srgbClr val="113A58"/>
                </a:solidFill>
                <a:latin typeface="Montserrat Light"/>
                <a:cs typeface="Montserrat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12/31/2025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900" b="0" i="0">
                <a:solidFill>
                  <a:srgbClr val="113A58"/>
                </a:solidFill>
                <a:latin typeface="Montserrat Light"/>
                <a:cs typeface="Montserrat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12/31/2025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12/31/2025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99299" y="352540"/>
            <a:ext cx="5088432" cy="5943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900" b="0" i="0">
                <a:solidFill>
                  <a:srgbClr val="113A58"/>
                </a:solidFill>
                <a:latin typeface="Montserrat Light"/>
                <a:cs typeface="Montserrat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C3D6B8F0-742B-1A18-A297-86A8F9069269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8955088" y="7346950"/>
            <a:ext cx="1703387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fi-FI" sz="100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Luottamuksellinen - Confidential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465336" y="287182"/>
            <a:ext cx="5813463" cy="734175"/>
          </a:xfrm>
          <a:prstGeom prst="rect">
            <a:avLst/>
          </a:prstGeom>
        </p:spPr>
        <p:txBody>
          <a:bodyPr vert="horz" wrap="square" lIns="0" tIns="71755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lang="fi-FI" noProof="0" dirty="0">
                <a:solidFill>
                  <a:schemeClr val="tx1"/>
                </a:solidFill>
              </a:rPr>
              <a:t>RUOKALISTAVIIKKO</a:t>
            </a:r>
            <a:r>
              <a:rPr lang="fi-FI" spc="-75" noProof="0" dirty="0">
                <a:solidFill>
                  <a:schemeClr val="tx1"/>
                </a:solidFill>
              </a:rPr>
              <a:t> </a:t>
            </a:r>
            <a:r>
              <a:rPr lang="fi-FI" spc="-60" noProof="0" dirty="0">
                <a:solidFill>
                  <a:schemeClr val="tx1"/>
                </a:solidFill>
              </a:rPr>
              <a:t>1 – Koulut </a:t>
            </a:r>
            <a:br>
              <a:rPr lang="fi-FI" spc="-60" noProof="0" dirty="0">
                <a:solidFill>
                  <a:schemeClr val="tx1"/>
                </a:solidFill>
              </a:rPr>
            </a:br>
            <a:r>
              <a:rPr lang="fi-FI" sz="1200" noProof="0" dirty="0">
                <a:solidFill>
                  <a:schemeClr val="tx1"/>
                </a:solidFill>
              </a:rPr>
              <a:t>Voimassa</a:t>
            </a:r>
            <a:r>
              <a:rPr lang="fi-FI" sz="1200" spc="-15" noProof="0" dirty="0">
                <a:solidFill>
                  <a:schemeClr val="tx1"/>
                </a:solidFill>
              </a:rPr>
              <a:t> </a:t>
            </a:r>
            <a:r>
              <a:rPr lang="fi-FI" sz="1200" spc="-15" dirty="0">
                <a:solidFill>
                  <a:schemeClr val="tx1"/>
                </a:solidFill>
              </a:rPr>
              <a:t>kalenteriviikoilla 3, 8, 13, 18, 23, 28, 33, 38, 43, 48/ 2026</a:t>
            </a:r>
            <a:br>
              <a:rPr lang="fi-FI" sz="1200" spc="-15" dirty="0">
                <a:solidFill>
                  <a:schemeClr val="tx1"/>
                </a:solidFill>
              </a:rPr>
            </a:br>
            <a:endParaRPr lang="fi-FI" sz="1200" spc="-15" noProof="0" dirty="0">
              <a:solidFill>
                <a:schemeClr val="tx1"/>
              </a:solidFill>
            </a:endParaRPr>
          </a:p>
        </p:txBody>
      </p:sp>
      <p:graphicFrame>
        <p:nvGraphicFramePr>
          <p:cNvPr id="10" name="objec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7505663"/>
              </p:ext>
            </p:extLst>
          </p:nvPr>
        </p:nvGraphicFramePr>
        <p:xfrm>
          <a:off x="494546" y="1419225"/>
          <a:ext cx="9704308" cy="47243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5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467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2207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40544">
                <a:tc>
                  <a:txBody>
                    <a:bodyPr/>
                    <a:lstStyle/>
                    <a:p>
                      <a:pPr marL="120142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endParaRPr lang="fi-FI" sz="1200" b="1" noProof="0" dirty="0">
                        <a:solidFill>
                          <a:schemeClr val="tx1"/>
                        </a:solidFill>
                        <a:latin typeface="Montserrat Thin"/>
                        <a:cs typeface="Montserrat Thin"/>
                      </a:endParaRPr>
                    </a:p>
                  </a:txBody>
                  <a:tcPr marL="0" marR="0" marT="85090" marB="0">
                    <a:lnL w="3175">
                      <a:solidFill>
                        <a:srgbClr val="231F20"/>
                      </a:solidFill>
                      <a:prstDash val="solid"/>
                    </a:lnL>
                    <a:lnR w="3175">
                      <a:solidFill>
                        <a:srgbClr val="F2E8DF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lang="fi-FI" sz="1200" b="1" spc="-10" noProof="0" dirty="0">
                          <a:solidFill>
                            <a:schemeClr val="tx1"/>
                          </a:solidFill>
                          <a:latin typeface="Montserrat Thin"/>
                          <a:cs typeface="Montserrat Thin"/>
                        </a:rPr>
                        <a:t>LOUNAS</a:t>
                      </a:r>
                      <a:endParaRPr lang="fi-FI" sz="1200" b="1" noProof="0" dirty="0">
                        <a:solidFill>
                          <a:schemeClr val="tx1"/>
                        </a:solidFill>
                        <a:latin typeface="Montserrat Thin"/>
                        <a:cs typeface="Montserrat Thin"/>
                      </a:endParaRPr>
                    </a:p>
                  </a:txBody>
                  <a:tcPr marL="0" marR="0" marT="85090" marB="0">
                    <a:lnL w="3175" cap="flat" cmpd="sng" algn="ctr">
                      <a:solidFill>
                        <a:srgbClr val="F2E8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F2E8DF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lang="fi-FI" sz="1200" b="1" spc="-10" noProof="0" dirty="0">
                          <a:solidFill>
                            <a:schemeClr val="tx1"/>
                          </a:solidFill>
                          <a:latin typeface="Montserrat Thin"/>
                          <a:cs typeface="Montserrat Thin"/>
                        </a:rPr>
                        <a:t>VÄLIPALA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endParaRPr lang="fi-FI" sz="1200" b="1" noProof="0" dirty="0">
                        <a:solidFill>
                          <a:schemeClr val="tx1"/>
                        </a:solidFill>
                        <a:latin typeface="Montserrat Thin"/>
                        <a:cs typeface="Montserrat Thin"/>
                      </a:endParaRPr>
                    </a:p>
                  </a:txBody>
                  <a:tcPr marL="0" marR="0" marT="85090" marB="0">
                    <a:lnL w="3175" cap="flat" cmpd="sng" algn="ctr">
                      <a:solidFill>
                        <a:srgbClr val="F2E8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3179">
                <a:tc>
                  <a:txBody>
                    <a:bodyPr/>
                    <a:lstStyle/>
                    <a:p>
                      <a:pPr marR="153670"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lang="fi-FI" sz="1200" b="1" spc="-25" noProof="0" dirty="0">
                          <a:solidFill>
                            <a:srgbClr val="113A58"/>
                          </a:solidFill>
                          <a:latin typeface="Montserrat SemiBold"/>
                          <a:cs typeface="Montserrat SemiBold"/>
                        </a:rPr>
                        <a:t>MA</a:t>
                      </a:r>
                      <a:endParaRPr lang="fi-FI" sz="1200" noProof="0" dirty="0">
                        <a:latin typeface="Montserrat SemiBold"/>
                        <a:cs typeface="Montserrat SemiBold"/>
                      </a:endParaRPr>
                    </a:p>
                  </a:txBody>
                  <a:tcPr marL="0" marR="0" marT="0" marB="0" anchor="ctr">
                    <a:lnL w="3175">
                      <a:solidFill>
                        <a:srgbClr val="231F20"/>
                      </a:solidFill>
                      <a:prstDash val="solid"/>
                    </a:lnL>
                    <a:lnR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  <a:solidFill>
                      <a:srgbClr val="FFF1E4"/>
                    </a:solidFill>
                  </a:tcPr>
                </a:tc>
                <a:tc>
                  <a:txBody>
                    <a:bodyPr/>
                    <a:lstStyle/>
                    <a:p>
                      <a:pPr marL="471170" marR="463550" algn="ctr">
                        <a:lnSpc>
                          <a:spcPct val="119100"/>
                        </a:lnSpc>
                        <a:spcBef>
                          <a:spcPts val="80"/>
                        </a:spcBef>
                      </a:pPr>
                      <a:r>
                        <a:rPr lang="fi-FI" sz="1200" b="0" noProof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Lohimurekepihvejä M,G</a:t>
                      </a:r>
                    </a:p>
                    <a:p>
                      <a:pPr marL="471170" marR="46355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lang="fi-FI" sz="1200" b="0" noProof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Tartarkastiketta</a:t>
                      </a:r>
                      <a:r>
                        <a:rPr lang="fi-FI" sz="1200" b="0" spc="-5" noProof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 </a:t>
                      </a:r>
                      <a:r>
                        <a:rPr lang="fi-FI" sz="1200" b="0" spc="-25" noProof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L,G</a:t>
                      </a:r>
                      <a:r>
                        <a:rPr lang="fi-FI" sz="1200" b="0" spc="500" noProof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 </a:t>
                      </a:r>
                    </a:p>
                    <a:p>
                      <a:pPr marL="471170" marR="46355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lang="fi-FI" sz="1200" b="0" spc="-25" noProof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Perunasosetta L,G</a:t>
                      </a:r>
                      <a:endParaRPr lang="fi-FI" sz="1200" b="0" noProof="0" dirty="0">
                        <a:solidFill>
                          <a:srgbClr val="231F20"/>
                        </a:solidFill>
                        <a:latin typeface="Montserrat Light"/>
                        <a:cs typeface="Montserrat Light"/>
                      </a:endParaRPr>
                    </a:p>
                    <a:p>
                      <a:pPr marL="212090" marR="204470" algn="ctr">
                        <a:lnSpc>
                          <a:spcPct val="100000"/>
                        </a:lnSpc>
                      </a:pPr>
                      <a:r>
                        <a:rPr lang="fi-FI" sz="1200" b="0" noProof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Vihersalaattia</a:t>
                      </a:r>
                      <a:endParaRPr lang="fi-FI" sz="1200" noProof="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10160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E4"/>
                    </a:solidFill>
                  </a:tcPr>
                </a:tc>
                <a:tc>
                  <a:txBody>
                    <a:bodyPr/>
                    <a:lstStyle/>
                    <a:p>
                      <a:pPr marL="287020" marR="279400"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fi-FI" sz="1200" b="0" noProof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Mustikkajogurttia </a:t>
                      </a:r>
                      <a:r>
                        <a:rPr lang="fi-FI" sz="1200" b="0" spc="-25" noProof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L,G</a:t>
                      </a:r>
                      <a:r>
                        <a:rPr lang="fi-FI" sz="1200" b="0" spc="500" noProof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 </a:t>
                      </a:r>
                    </a:p>
                    <a:p>
                      <a:pPr marL="287020" marR="279400"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fi-FI" sz="1200" b="0" noProof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Tuoreannos</a:t>
                      </a:r>
                      <a:endParaRPr lang="fi-FI" sz="1200" noProof="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74295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7615">
                <a:tc>
                  <a:txBody>
                    <a:bodyPr/>
                    <a:lstStyle/>
                    <a:p>
                      <a:pPr marR="189865"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fi-FI" sz="1200" b="1" spc="-25" noProof="0" dirty="0">
                          <a:solidFill>
                            <a:srgbClr val="113A58"/>
                          </a:solidFill>
                          <a:latin typeface="Montserrat SemiBold"/>
                          <a:cs typeface="Montserrat SemiBold"/>
                        </a:rPr>
                        <a:t>TI</a:t>
                      </a:r>
                      <a:endParaRPr lang="fi-FI" sz="1200" noProof="0" dirty="0">
                        <a:latin typeface="Montserrat SemiBold"/>
                        <a:cs typeface="Montserrat SemiBold"/>
                      </a:endParaRPr>
                    </a:p>
                  </a:txBody>
                  <a:tcPr marL="0" marR="0" marT="0" marB="0" anchor="ctr">
                    <a:lnL w="3175">
                      <a:solidFill>
                        <a:srgbClr val="231F20"/>
                      </a:solidFill>
                      <a:prstDash val="soli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1170" marR="463550" lvl="0" indent="0" algn="ctr" eaLnBrk="1" fontAlgn="auto" latinLnBrk="0" hangingPunct="1">
                        <a:lnSpc>
                          <a:spcPct val="100000"/>
                        </a:lnSpc>
                        <a:spcBef>
                          <a:spcPts val="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fi-FI" sz="1200" b="0" noProof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Nakkikeittoa</a:t>
                      </a:r>
                      <a:r>
                        <a:rPr lang="fi-FI" sz="1200" b="0" spc="15" noProof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 </a:t>
                      </a:r>
                      <a:r>
                        <a:rPr lang="fi-FI" sz="1200" b="0" spc="-50" noProof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M, G</a:t>
                      </a:r>
                      <a:r>
                        <a:rPr lang="fi-FI" sz="1200" b="0" spc="500" noProof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 </a:t>
                      </a:r>
                      <a:endParaRPr lang="fi-FI" sz="1200" noProof="0" dirty="0">
                        <a:latin typeface="Montserrat Light"/>
                        <a:cs typeface="Montserrat Light"/>
                      </a:endParaRPr>
                    </a:p>
                    <a:p>
                      <a:pPr marL="471170" marR="463550" lvl="0" indent="0" algn="ctr" defTabSz="914400">
                        <a:lnSpc>
                          <a:spcPct val="100000"/>
                        </a:lnSpc>
                        <a:spcBef>
                          <a:spcPts val="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b="0" noProof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Juustoviipaleita L,G</a:t>
                      </a:r>
                      <a:endParaRPr lang="fi-FI" sz="1200" noProof="0" dirty="0">
                        <a:latin typeface="Montserrat Light"/>
                        <a:cs typeface="Montserrat Light"/>
                      </a:endParaRPr>
                    </a:p>
                    <a:p>
                      <a:pPr marL="471170" marR="463550"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lang="fi-FI" sz="1200" b="0" noProof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Tuorevihanneksia</a:t>
                      </a:r>
                    </a:p>
                  </a:txBody>
                  <a:tcPr marL="0" marR="0" marT="9525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8000" marR="34036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fi-FI" sz="1200" b="0" spc="0" noProof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Vaniljavanukasta L,G</a:t>
                      </a:r>
                    </a:p>
                    <a:p>
                      <a:pPr marL="288000" marR="34036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fi-FI" sz="1200" b="0" spc="0" noProof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Mansikkahilloa M,G</a:t>
                      </a:r>
                    </a:p>
                    <a:p>
                      <a:pPr marL="288000" marR="34036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fi-FI" sz="1200" b="0" noProof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Tuoreannos</a:t>
                      </a:r>
                      <a:endParaRPr lang="fi-FI" sz="1200" noProof="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73025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1717">
                <a:tc>
                  <a:txBody>
                    <a:bodyPr/>
                    <a:lstStyle/>
                    <a:p>
                      <a:pPr marR="167640"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fi-FI" sz="1200" b="1" spc="-25" noProof="0" dirty="0">
                          <a:solidFill>
                            <a:srgbClr val="113A58"/>
                          </a:solidFill>
                          <a:latin typeface="Montserrat SemiBold"/>
                          <a:cs typeface="Montserrat SemiBold"/>
                        </a:rPr>
                        <a:t>KE</a:t>
                      </a:r>
                      <a:endParaRPr lang="fi-FI" sz="1200" noProof="0" dirty="0">
                        <a:latin typeface="Montserrat SemiBold"/>
                        <a:cs typeface="Montserrat SemiBold"/>
                      </a:endParaRPr>
                    </a:p>
                  </a:txBody>
                  <a:tcPr marL="0" marR="0" marT="0" marB="0" anchor="ctr">
                    <a:lnL w="3175">
                      <a:solidFill>
                        <a:srgbClr val="231F20"/>
                      </a:solidFill>
                      <a:prstDash val="soli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  <a:solidFill>
                      <a:srgbClr val="FFF1E4"/>
                    </a:solidFill>
                  </a:tcPr>
                </a:tc>
                <a:tc>
                  <a:txBody>
                    <a:bodyPr/>
                    <a:lstStyle/>
                    <a:p>
                      <a:pPr marL="288000" marR="316865"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lang="fi-FI" sz="1200" b="0" noProof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Kasvispihviä M,G</a:t>
                      </a:r>
                    </a:p>
                    <a:p>
                      <a:pPr marL="288000" marR="316865"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lang="fi-FI" sz="1200" b="0" noProof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Kermaviilikastiketta L,G</a:t>
                      </a:r>
                    </a:p>
                    <a:p>
                      <a:pPr marL="288000" marR="316865"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lang="fi-FI" sz="1200" b="0" noProof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Keitettyjä perunoita M,G</a:t>
                      </a:r>
                    </a:p>
                    <a:p>
                      <a:pPr marL="288000" marR="316865"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lang="fi-FI" sz="1200" b="0" noProof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Raejuustosalaattia L,G</a:t>
                      </a:r>
                      <a:endParaRPr lang="fi-FI" sz="1200" noProof="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73025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E4"/>
                    </a:solidFill>
                  </a:tcPr>
                </a:tc>
                <a:tc>
                  <a:txBody>
                    <a:bodyPr/>
                    <a:lstStyle/>
                    <a:p>
                      <a:pPr marL="290830" marR="283210" algn="ctr">
                        <a:lnSpc>
                          <a:spcPct val="100000"/>
                        </a:lnSpc>
                      </a:pPr>
                      <a:r>
                        <a:rPr lang="fi-FI" sz="1200" b="0" noProof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Vadelmarahkaa L,G</a:t>
                      </a:r>
                    </a:p>
                    <a:p>
                      <a:pPr marL="290830" marR="283210" algn="ctr">
                        <a:lnSpc>
                          <a:spcPct val="100000"/>
                        </a:lnSpc>
                      </a:pPr>
                      <a:r>
                        <a:rPr lang="fi-FI" sz="1200" b="0" noProof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Tuoreannos</a:t>
                      </a:r>
                      <a:endParaRPr lang="fi-FI" sz="1200" noProof="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5080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7615">
                <a:tc>
                  <a:txBody>
                    <a:bodyPr/>
                    <a:lstStyle/>
                    <a:p>
                      <a:pPr marR="167005"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fi-FI" sz="1200" b="1" spc="-25" noProof="0" dirty="0">
                          <a:solidFill>
                            <a:srgbClr val="113A58"/>
                          </a:solidFill>
                          <a:latin typeface="Montserrat SemiBold"/>
                          <a:cs typeface="Montserrat SemiBold"/>
                        </a:rPr>
                        <a:t>TO</a:t>
                      </a:r>
                      <a:endParaRPr lang="fi-FI" sz="1200" noProof="0" dirty="0">
                        <a:latin typeface="Montserrat SemiBold"/>
                        <a:cs typeface="Montserrat SemiBold"/>
                      </a:endParaRPr>
                    </a:p>
                  </a:txBody>
                  <a:tcPr marL="0" marR="0" marT="0" marB="0" anchor="ctr">
                    <a:lnL w="3175">
                      <a:solidFill>
                        <a:srgbClr val="231F20"/>
                      </a:solidFill>
                      <a:prstDash val="soli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68630" marR="461009"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lang="fi-FI" sz="1200" b="0" noProof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Jauheliha-makaronilaatikkoa L</a:t>
                      </a:r>
                      <a:r>
                        <a:rPr lang="fi-FI" sz="1200" b="0" spc="500" noProof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 </a:t>
                      </a:r>
                    </a:p>
                    <a:p>
                      <a:pPr marL="468630" marR="461009"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lang="fi-FI" sz="1200" b="0" noProof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Vihersalaattia</a:t>
                      </a:r>
                      <a:endParaRPr lang="fi-FI" sz="1200" noProof="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9525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02590" marR="53848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lang="fi-FI" sz="1200" b="0" spc="0" noProof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Mansikka-mustikkakiisseliä M,G</a:t>
                      </a:r>
                    </a:p>
                    <a:p>
                      <a:pPr marL="403200" marR="49149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lang="fi-FI" sz="1200" b="0" spc="0" noProof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Tuoreannos</a:t>
                      </a:r>
                      <a:endParaRPr lang="fi-FI" sz="1200" spc="0" noProof="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73025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93729">
                <a:tc>
                  <a:txBody>
                    <a:bodyPr/>
                    <a:lstStyle/>
                    <a:p>
                      <a:pPr marR="168910"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fi-FI" sz="1200" b="1" spc="-25" noProof="0" dirty="0">
                          <a:solidFill>
                            <a:srgbClr val="113A58"/>
                          </a:solidFill>
                          <a:latin typeface="Montserrat SemiBold"/>
                          <a:cs typeface="Montserrat SemiBold"/>
                        </a:rPr>
                        <a:t>PE</a:t>
                      </a:r>
                      <a:endParaRPr lang="fi-FI" sz="1200" noProof="0" dirty="0">
                        <a:latin typeface="Montserrat SemiBold"/>
                        <a:cs typeface="Montserrat SemiBold"/>
                      </a:endParaRPr>
                    </a:p>
                  </a:txBody>
                  <a:tcPr marL="0" marR="0" marT="0" marB="0" anchor="ctr">
                    <a:lnL w="3175">
                      <a:solidFill>
                        <a:srgbClr val="231F20"/>
                      </a:solidFill>
                      <a:prstDash val="soli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  <a:solidFill>
                      <a:srgbClr val="FFF1E4"/>
                    </a:solidFill>
                  </a:tcPr>
                </a:tc>
                <a:tc>
                  <a:txBody>
                    <a:bodyPr/>
                    <a:lstStyle/>
                    <a:p>
                      <a:pPr marL="411480" marR="403225" indent="-635"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lang="fi-FI" sz="1200" b="0" spc="-10" noProof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Broileri-</a:t>
                      </a:r>
                      <a:r>
                        <a:rPr lang="fi-FI" sz="1200" b="0" noProof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pekonikastiketta</a:t>
                      </a:r>
                      <a:r>
                        <a:rPr lang="fi-FI" sz="1200" b="0" spc="95" noProof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 </a:t>
                      </a:r>
                      <a:r>
                        <a:rPr lang="fi-FI" sz="1200" b="0" spc="-50" noProof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L,G</a:t>
                      </a:r>
                    </a:p>
                    <a:p>
                      <a:pPr marL="411480" marR="403225" indent="-635"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lang="fi-FI" sz="1200" b="0" spc="500" noProof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 </a:t>
                      </a:r>
                      <a:r>
                        <a:rPr lang="fi-FI" sz="1200" b="0" noProof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Täysjyväriisiä M,G</a:t>
                      </a:r>
                    </a:p>
                    <a:p>
                      <a:pPr marL="411480" marR="403225" indent="-635"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lang="fi-FI" sz="1200" b="0" noProof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Vihersalaattia</a:t>
                      </a:r>
                      <a:endParaRPr lang="fi-FI" sz="1200" noProof="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9525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  <a:solidFill>
                      <a:srgbClr val="FFF1E4"/>
                    </a:solidFill>
                  </a:tcPr>
                </a:tc>
                <a:tc>
                  <a:txBody>
                    <a:bodyPr/>
                    <a:lstStyle/>
                    <a:p>
                      <a:pPr marL="487045" marR="479425"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fi-FI" sz="1200" b="0" noProof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Suklaapuuroa L</a:t>
                      </a:r>
                      <a:endParaRPr lang="fi-FI" sz="1200" dirty="0"/>
                    </a:p>
                    <a:p>
                      <a:pPr marL="487045" marR="479425"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fi-FI" sz="1200" b="0" noProof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Tuoreannos</a:t>
                      </a:r>
                    </a:p>
                  </a:txBody>
                  <a:tcPr marL="0" marR="0" marT="73025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1" name="object 11"/>
          <p:cNvSpPr txBox="1"/>
          <p:nvPr/>
        </p:nvSpPr>
        <p:spPr>
          <a:xfrm>
            <a:off x="366792" y="6862416"/>
            <a:ext cx="7244133" cy="496611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32400"/>
              </a:lnSpc>
              <a:spcBef>
                <a:spcPts val="90"/>
              </a:spcBef>
            </a:pPr>
            <a:r>
              <a:rPr lang="fi-FI" sz="800" b="0" noProof="0" dirty="0">
                <a:solidFill>
                  <a:srgbClr val="231F20"/>
                </a:solidFill>
                <a:latin typeface="Montserrat Light"/>
                <a:cs typeface="Montserrat Light"/>
              </a:rPr>
              <a:t>Muutokset mahdollisia. Lisätietoja</a:t>
            </a:r>
            <a:r>
              <a:rPr lang="fi-FI" sz="800" noProof="0" dirty="0">
                <a:solidFill>
                  <a:srgbClr val="231F20"/>
                </a:solidFill>
                <a:latin typeface="Montserrat Light"/>
                <a:cs typeface="Montserrat Light"/>
              </a:rPr>
              <a:t> </a:t>
            </a:r>
            <a:r>
              <a:rPr lang="fi-FI" sz="800" b="0" noProof="0" dirty="0">
                <a:solidFill>
                  <a:srgbClr val="231F20"/>
                </a:solidFill>
                <a:latin typeface="Montserrat Light"/>
                <a:cs typeface="Montserrat Light"/>
              </a:rPr>
              <a:t>allergeeneista saa keittiöhenkilökunnalta.</a:t>
            </a:r>
            <a:r>
              <a:rPr lang="fi-FI" sz="800" noProof="0" dirty="0">
                <a:solidFill>
                  <a:srgbClr val="231F20"/>
                </a:solidFill>
                <a:latin typeface="Montserrat Light"/>
                <a:cs typeface="Montserrat Light"/>
              </a:rPr>
              <a:t> </a:t>
            </a:r>
            <a:r>
              <a:rPr lang="fi-FI" sz="800" b="0" noProof="0" dirty="0">
                <a:solidFill>
                  <a:srgbClr val="231F20"/>
                </a:solidFill>
                <a:latin typeface="Montserrat Light"/>
                <a:cs typeface="Montserrat Light"/>
              </a:rPr>
              <a:t>Jokaisella aterialla on tarjolla näkkileipää, levitettä ja ruokajuomat</a:t>
            </a:r>
            <a:r>
              <a:rPr lang="fi-FI" sz="800" noProof="0" dirty="0">
                <a:solidFill>
                  <a:srgbClr val="231F20"/>
                </a:solidFill>
                <a:latin typeface="Montserrat Light"/>
                <a:cs typeface="Montserrat Light"/>
              </a:rPr>
              <a:t>. Keiton kanssa tarjolla on pehmeää leipää. </a:t>
            </a:r>
            <a:r>
              <a:rPr lang="fi-FI" sz="800" b="0" noProof="0" dirty="0">
                <a:solidFill>
                  <a:srgbClr val="231F20"/>
                </a:solidFill>
                <a:latin typeface="Montserrat Light"/>
                <a:cs typeface="Montserrat Light"/>
              </a:rPr>
              <a:t>Salaatin kanssa tarjoillaan öljypohjaista salaatinkastiketta. </a:t>
            </a:r>
          </a:p>
          <a:p>
            <a:pPr marL="12700" marR="5080">
              <a:lnSpc>
                <a:spcPct val="132400"/>
              </a:lnSpc>
              <a:spcBef>
                <a:spcPts val="90"/>
              </a:spcBef>
            </a:pPr>
            <a:r>
              <a:rPr lang="fi-FI" sz="800" b="0" noProof="0" dirty="0">
                <a:solidFill>
                  <a:srgbClr val="231F20"/>
                </a:solidFill>
                <a:latin typeface="Montserrat Light"/>
                <a:cs typeface="Montserrat Light"/>
              </a:rPr>
              <a:t>L = laktoositon, M = maidoton, G = gluteeniton</a:t>
            </a:r>
            <a:endParaRPr lang="fi-FI" sz="800" noProof="0" dirty="0">
              <a:latin typeface="Montserrat Light"/>
              <a:cs typeface="Montserrat Light"/>
            </a:endParaRPr>
          </a:p>
        </p:txBody>
      </p:sp>
      <p:pic>
        <p:nvPicPr>
          <p:cNvPr id="12" name="object 1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689624" y="7135497"/>
            <a:ext cx="687900" cy="212125"/>
          </a:xfrm>
          <a:prstGeom prst="rect">
            <a:avLst/>
          </a:prstGeom>
        </p:spPr>
      </p:pic>
      <p:sp>
        <p:nvSpPr>
          <p:cNvPr id="13" name="Suorakulmio 12">
            <a:extLst>
              <a:ext uri="{FF2B5EF4-FFF2-40B4-BE49-F238E27FC236}">
                <a16:creationId xmlns:a16="http://schemas.microsoft.com/office/drawing/2014/main" id="{0D16B1E0-52B2-AF48-6D84-2BB1AD532ED4}"/>
              </a:ext>
            </a:extLst>
          </p:cNvPr>
          <p:cNvSpPr/>
          <p:nvPr/>
        </p:nvSpPr>
        <p:spPr>
          <a:xfrm>
            <a:off x="8242300" y="7135497"/>
            <a:ext cx="914400" cy="223530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>
                <a:solidFill>
                  <a:schemeClr val="tx1"/>
                </a:solidFill>
              </a:rPr>
              <a:t>12..1.2026</a:t>
            </a:r>
          </a:p>
        </p:txBody>
      </p:sp>
      <p:pic>
        <p:nvPicPr>
          <p:cNvPr id="21" name="object 3">
            <a:extLst>
              <a:ext uri="{FF2B5EF4-FFF2-40B4-BE49-F238E27FC236}">
                <a16:creationId xmlns:a16="http://schemas.microsoft.com/office/drawing/2014/main" id="{9B19D580-8829-6B2F-0E19-73FAB73B78F0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75922" y="217133"/>
            <a:ext cx="3722932" cy="97684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541952" y="231838"/>
            <a:ext cx="5832318" cy="734175"/>
          </a:xfrm>
          <a:prstGeom prst="rect">
            <a:avLst/>
          </a:prstGeom>
        </p:spPr>
        <p:txBody>
          <a:bodyPr vert="horz" wrap="square" lIns="0" tIns="71755" rIns="0" bIns="0" rtlCol="0" anchor="t">
            <a:spAutoFit/>
          </a:bodyPr>
          <a:lstStyle/>
          <a:p>
            <a:pPr marL="31750">
              <a:lnSpc>
                <a:spcPct val="100000"/>
              </a:lnSpc>
              <a:spcBef>
                <a:spcPts val="565"/>
              </a:spcBef>
            </a:pPr>
            <a:r>
              <a:rPr dirty="0">
                <a:solidFill>
                  <a:schemeClr val="tx1"/>
                </a:solidFill>
              </a:rPr>
              <a:t>RUOKALISTA</a:t>
            </a:r>
            <a:r>
              <a:rPr lang="fi-FI" dirty="0">
                <a:solidFill>
                  <a:schemeClr val="tx1"/>
                </a:solidFill>
              </a:rPr>
              <a:t>VIIKKO</a:t>
            </a:r>
            <a:r>
              <a:rPr spc="-75" dirty="0">
                <a:solidFill>
                  <a:schemeClr val="tx1"/>
                </a:solidFill>
              </a:rPr>
              <a:t> </a:t>
            </a:r>
            <a:r>
              <a:rPr spc="-50" dirty="0">
                <a:solidFill>
                  <a:schemeClr val="tx1"/>
                </a:solidFill>
              </a:rPr>
              <a:t>2</a:t>
            </a:r>
            <a:r>
              <a:rPr lang="fi-FI" spc="-50" dirty="0">
                <a:solidFill>
                  <a:schemeClr val="tx1"/>
                </a:solidFill>
              </a:rPr>
              <a:t> – Koulut </a:t>
            </a:r>
            <a:br>
              <a:rPr lang="fi-FI" spc="-50" dirty="0">
                <a:solidFill>
                  <a:schemeClr val="tx1"/>
                </a:solidFill>
              </a:rPr>
            </a:br>
            <a:r>
              <a:rPr lang="fi-FI" sz="1200" dirty="0">
                <a:solidFill>
                  <a:schemeClr val="tx1"/>
                </a:solidFill>
              </a:rPr>
              <a:t>Voimassa</a:t>
            </a:r>
            <a:r>
              <a:rPr lang="fi-FI" sz="1200" spc="-5" dirty="0">
                <a:solidFill>
                  <a:schemeClr val="tx1"/>
                </a:solidFill>
              </a:rPr>
              <a:t> kalenteriviikoilla 4, 9, 14, 19, 24, 29, 34, 39, 44, 49/ 2026</a:t>
            </a:r>
            <a:br>
              <a:rPr lang="fi-FI" sz="1200" spc="-5" dirty="0">
                <a:solidFill>
                  <a:schemeClr val="tx1"/>
                </a:solidFill>
              </a:rPr>
            </a:br>
            <a:endParaRPr lang="fi-FI" sz="1200" spc="-5" dirty="0">
              <a:solidFill>
                <a:schemeClr val="tx1"/>
              </a:solidFill>
            </a:endParaRPr>
          </a:p>
        </p:txBody>
      </p:sp>
      <p:graphicFrame>
        <p:nvGraphicFramePr>
          <p:cNvPr id="10" name="objec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3090206"/>
              </p:ext>
            </p:extLst>
          </p:nvPr>
        </p:nvGraphicFramePr>
        <p:xfrm>
          <a:off x="571162" y="1419225"/>
          <a:ext cx="9652339" cy="510017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756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638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128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06588">
                <a:tc>
                  <a:txBody>
                    <a:bodyPr/>
                    <a:lstStyle/>
                    <a:p>
                      <a:pPr marL="1199515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endParaRPr sz="1200" b="1" dirty="0">
                        <a:solidFill>
                          <a:schemeClr val="tx1"/>
                        </a:solidFill>
                        <a:latin typeface="Montserrat Thin"/>
                        <a:cs typeface="Montserrat Thin"/>
                      </a:endParaRPr>
                    </a:p>
                  </a:txBody>
                  <a:tcPr marL="0" marR="0" marT="84455" marB="0">
                    <a:lnL w="3175">
                      <a:solidFill>
                        <a:srgbClr val="231F20"/>
                      </a:solidFill>
                      <a:prstDash val="solid"/>
                    </a:lnL>
                    <a:lnR w="3175">
                      <a:solidFill>
                        <a:srgbClr val="F2E8DF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1200" b="1" spc="-10" dirty="0">
                          <a:solidFill>
                            <a:schemeClr val="tx1"/>
                          </a:solidFill>
                          <a:latin typeface="Montserrat Thin"/>
                          <a:cs typeface="Montserrat Thin"/>
                        </a:rPr>
                        <a:t>LOUNAS</a:t>
                      </a:r>
                      <a:endParaRPr sz="1200" b="1" dirty="0">
                        <a:solidFill>
                          <a:schemeClr val="tx1"/>
                        </a:solidFill>
                        <a:latin typeface="Montserrat Thin"/>
                        <a:cs typeface="Montserrat Thin"/>
                      </a:endParaRPr>
                    </a:p>
                  </a:txBody>
                  <a:tcPr marL="0" marR="0" marT="84455" marB="0">
                    <a:lnL w="3175" cap="flat" cmpd="sng" algn="ctr">
                      <a:solidFill>
                        <a:srgbClr val="F2E8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F2E8DF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lang="fi-FI" sz="1200" b="1" spc="-10" dirty="0">
                          <a:solidFill>
                            <a:schemeClr val="tx1"/>
                          </a:solidFill>
                          <a:latin typeface="Montserrat Thin"/>
                          <a:cs typeface="Montserrat Thin"/>
                        </a:rPr>
                        <a:t>VÄLIPALA</a:t>
                      </a:r>
                      <a:endParaRPr lang="fi-FI" sz="1200" b="1" dirty="0">
                        <a:solidFill>
                          <a:schemeClr val="tx1"/>
                        </a:solidFill>
                        <a:latin typeface="Montserrat Thin"/>
                        <a:cs typeface="Montserrat Thin"/>
                      </a:endParaRPr>
                    </a:p>
                  </a:txBody>
                  <a:tcPr marL="0" marR="0" marT="84455" marB="0">
                    <a:lnL w="3175" cap="flat" cmpd="sng" algn="ctr">
                      <a:solidFill>
                        <a:srgbClr val="F2E8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2038">
                <a:tc>
                  <a:txBody>
                    <a:bodyPr/>
                    <a:lstStyle/>
                    <a:p>
                      <a:pPr marR="153670"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lang="fi-FI" sz="1200" b="1" spc="-25" noProof="0" dirty="0">
                          <a:solidFill>
                            <a:srgbClr val="113A58"/>
                          </a:solidFill>
                          <a:latin typeface="Montserrat SemiBold"/>
                          <a:cs typeface="Montserrat SemiBold"/>
                        </a:rPr>
                        <a:t>MA</a:t>
                      </a:r>
                      <a:endParaRPr lang="fi-FI" sz="1200" noProof="0" dirty="0">
                        <a:latin typeface="Montserrat SemiBold"/>
                        <a:cs typeface="Montserrat SemiBold"/>
                      </a:endParaRPr>
                    </a:p>
                  </a:txBody>
                  <a:tcPr marL="0" marR="0" marT="0" marB="0" anchor="ctr">
                    <a:lnL w="3175">
                      <a:solidFill>
                        <a:srgbClr val="231F20"/>
                      </a:solidFill>
                      <a:prstDash val="soli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  <a:solidFill>
                      <a:srgbClr val="FFF1E4"/>
                    </a:solidFill>
                  </a:tcPr>
                </a:tc>
                <a:tc>
                  <a:txBody>
                    <a:bodyPr/>
                    <a:lstStyle/>
                    <a:p>
                      <a:pPr marL="327025" marR="319405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fi-FI" sz="12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Lihapyöryköitä</a:t>
                      </a:r>
                      <a:r>
                        <a:rPr lang="fi-FI" sz="1200" b="0" spc="6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 M,G</a:t>
                      </a:r>
                    </a:p>
                    <a:p>
                      <a:pPr marL="327025" marR="319405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fi-FI" sz="1200" b="0" spc="-1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Ruskea</a:t>
                      </a:r>
                      <a:r>
                        <a:rPr sz="1200" b="0" spc="-1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kastik</a:t>
                      </a:r>
                      <a:r>
                        <a:rPr lang="fi-FI" sz="1200" b="0" spc="-1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etta</a:t>
                      </a:r>
                      <a:r>
                        <a:rPr sz="1200" b="0" spc="6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 </a:t>
                      </a:r>
                      <a:r>
                        <a:rPr lang="fi-FI" sz="1200" b="0" spc="6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M</a:t>
                      </a:r>
                      <a:endParaRPr lang="fi-FI" sz="1200" b="0" spc="500" dirty="0">
                        <a:solidFill>
                          <a:srgbClr val="231F20"/>
                        </a:solidFill>
                        <a:latin typeface="Montserrat Light"/>
                        <a:cs typeface="Montserrat Light"/>
                      </a:endParaRPr>
                    </a:p>
                    <a:p>
                      <a:pPr marL="327025" marR="319405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2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Perunasosetta</a:t>
                      </a:r>
                      <a:r>
                        <a:rPr sz="1200" b="0" spc="-3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 </a:t>
                      </a:r>
                      <a:r>
                        <a:rPr sz="1200" b="0" spc="-25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L,G</a:t>
                      </a:r>
                      <a:r>
                        <a:rPr sz="1200" b="0" spc="50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 </a:t>
                      </a:r>
                      <a:endParaRPr lang="fi-FI" sz="1200" b="0" spc="500" dirty="0">
                        <a:solidFill>
                          <a:srgbClr val="231F20"/>
                        </a:solidFill>
                        <a:latin typeface="Montserrat Light"/>
                        <a:cs typeface="Montserrat Light"/>
                      </a:endParaRPr>
                    </a:p>
                    <a:p>
                      <a:pPr marL="327025" marR="319405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fi-FI" sz="1200" b="0" spc="-1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Vihersalaattia</a:t>
                      </a:r>
                    </a:p>
                    <a:p>
                      <a:pPr marL="327025" marR="319405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endParaRPr sz="120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45085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E4"/>
                    </a:solidFill>
                  </a:tcPr>
                </a:tc>
                <a:tc>
                  <a:txBody>
                    <a:bodyPr/>
                    <a:lstStyle/>
                    <a:p>
                      <a:pPr marL="309880" marR="302895" algn="ctr">
                        <a:lnSpc>
                          <a:spcPct val="100000"/>
                        </a:lnSpc>
                      </a:pPr>
                      <a:r>
                        <a:rPr lang="fi-FI" sz="1200" b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Päärynäkiisseliä M,G</a:t>
                      </a:r>
                      <a:endParaRPr lang="fi-FI" sz="1200" b="0" spc="0">
                        <a:solidFill>
                          <a:srgbClr val="231F20"/>
                        </a:solidFill>
                        <a:latin typeface="Montserrat Light"/>
                        <a:cs typeface="Montserrat Light"/>
                      </a:endParaRPr>
                    </a:p>
                    <a:p>
                      <a:pPr marL="309880" marR="302895" algn="ctr">
                        <a:lnSpc>
                          <a:spcPct val="100000"/>
                        </a:lnSpc>
                      </a:pPr>
                      <a:r>
                        <a:rPr lang="fi-FI" sz="1200" b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Tuoreannos</a:t>
                      </a:r>
                      <a:endParaRPr lang="fi-FI" sz="120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635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6028">
                <a:tc>
                  <a:txBody>
                    <a:bodyPr/>
                    <a:lstStyle/>
                    <a:p>
                      <a:pPr marR="189865"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fi-FI" sz="1200" b="1" spc="-25" noProof="0" dirty="0">
                          <a:solidFill>
                            <a:srgbClr val="113A58"/>
                          </a:solidFill>
                          <a:latin typeface="Montserrat SemiBold"/>
                          <a:cs typeface="Montserrat SemiBold"/>
                        </a:rPr>
                        <a:t>TI</a:t>
                      </a:r>
                      <a:endParaRPr lang="fi-FI" sz="1200" noProof="0" dirty="0">
                        <a:latin typeface="Montserrat SemiBold"/>
                        <a:cs typeface="Montserrat SemiBold"/>
                      </a:endParaRPr>
                    </a:p>
                  </a:txBody>
                  <a:tcPr marL="0" marR="0" marT="0" marB="0" anchor="ctr">
                    <a:lnL w="3175">
                      <a:solidFill>
                        <a:srgbClr val="231F20"/>
                      </a:solidFill>
                      <a:prstDash val="soli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4150" marR="177165"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fi-FI" sz="1200" b="0" spc="-1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Lohikiusausta L,G</a:t>
                      </a:r>
                    </a:p>
                    <a:p>
                      <a:pPr marL="184150" marR="177165"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fi-FI" sz="1200" b="0" spc="-1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Punajuuri-omenasalaattia M,G</a:t>
                      </a:r>
                    </a:p>
                    <a:p>
                      <a:pPr marL="184150" marR="177165"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endParaRPr lang="fi-FI" sz="1200" b="0" spc="-10" dirty="0">
                        <a:solidFill>
                          <a:srgbClr val="231F20"/>
                        </a:solidFill>
                        <a:latin typeface="Montserrat Light"/>
                        <a:cs typeface="Montserrat Light"/>
                      </a:endParaRPr>
                    </a:p>
                  </a:txBody>
                  <a:tcPr marL="0" marR="0" marT="43815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3075" marR="466725" algn="ctr">
                        <a:lnSpc>
                          <a:spcPct val="100000"/>
                        </a:lnSpc>
                      </a:pPr>
                      <a:r>
                        <a:rPr lang="fi-FI" sz="1200" b="0" spc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Marjasmoothieta L,G</a:t>
                      </a:r>
                      <a:endParaRPr lang="fi-FI" sz="1200">
                        <a:latin typeface="Montserrat Light"/>
                        <a:cs typeface="Montserrat Light"/>
                      </a:endParaRPr>
                    </a:p>
                    <a:p>
                      <a:pPr marL="502920" marR="495300" algn="ctr">
                        <a:lnSpc>
                          <a:spcPct val="100000"/>
                        </a:lnSpc>
                      </a:pPr>
                      <a:r>
                        <a:rPr lang="fi-FI" sz="1200" b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Tuoreannos</a:t>
                      </a:r>
                      <a:endParaRPr lang="fi-FI" sz="120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80951">
                <a:tc>
                  <a:txBody>
                    <a:bodyPr/>
                    <a:lstStyle/>
                    <a:p>
                      <a:pPr marR="167640"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fi-FI" sz="1200" b="1" spc="-25" noProof="0" dirty="0">
                          <a:solidFill>
                            <a:srgbClr val="113A58"/>
                          </a:solidFill>
                          <a:latin typeface="Montserrat SemiBold"/>
                          <a:cs typeface="Montserrat SemiBold"/>
                        </a:rPr>
                        <a:t>KE</a:t>
                      </a:r>
                      <a:endParaRPr lang="fi-FI" sz="1200" noProof="0" dirty="0">
                        <a:latin typeface="Montserrat SemiBold"/>
                        <a:cs typeface="Montserrat SemiBold"/>
                      </a:endParaRPr>
                    </a:p>
                  </a:txBody>
                  <a:tcPr marL="0" marR="0" marT="0" marB="0" anchor="ctr">
                    <a:lnL w="3175">
                      <a:solidFill>
                        <a:srgbClr val="231F20"/>
                      </a:solidFill>
                      <a:prstDash val="soli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  <a:solidFill>
                      <a:srgbClr val="FFF1E4"/>
                    </a:solidFill>
                  </a:tcPr>
                </a:tc>
                <a:tc>
                  <a:txBody>
                    <a:bodyPr/>
                    <a:lstStyle/>
                    <a:p>
                      <a:pPr marL="424180" marR="416559" indent="-635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lang="fi-FI" sz="1200" b="0" spc="-1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Itämaista broilerikastiketta</a:t>
                      </a:r>
                      <a:r>
                        <a:rPr sz="1200" b="0" spc="4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 </a:t>
                      </a:r>
                      <a:r>
                        <a:rPr sz="1200" b="0" spc="-5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M</a:t>
                      </a:r>
                      <a:r>
                        <a:rPr lang="fi-FI" sz="1200" b="0" spc="-5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,G</a:t>
                      </a:r>
                      <a:r>
                        <a:rPr sz="1200" b="0" spc="50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 </a:t>
                      </a:r>
                      <a:endParaRPr lang="fi-FI" sz="1200" b="0" spc="500" dirty="0">
                        <a:solidFill>
                          <a:srgbClr val="231F20"/>
                        </a:solidFill>
                        <a:latin typeface="Montserrat Light"/>
                        <a:cs typeface="Montserrat Light"/>
                      </a:endParaRPr>
                    </a:p>
                    <a:p>
                      <a:pPr marL="424180" marR="415925" indent="-635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lang="fi-FI" sz="1200" b="0" spc="-1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Täysjyvänuudelia M</a:t>
                      </a:r>
                    </a:p>
                    <a:p>
                      <a:pPr marL="424180" marR="416559" indent="-635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lang="fi-FI" sz="12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Vihersalaattia</a:t>
                      </a:r>
                    </a:p>
                    <a:p>
                      <a:pPr marL="424180" marR="416559" indent="-635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endParaRPr sz="120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43815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E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fi-FI" sz="1200">
                        <a:latin typeface="Times New Roman"/>
                        <a:cs typeface="Times New Roman"/>
                      </a:endParaRPr>
                    </a:p>
                    <a:p>
                      <a:pPr marL="497840" marR="490220" algn="ctr">
                        <a:lnSpc>
                          <a:spcPct val="100000"/>
                        </a:lnSpc>
                      </a:pPr>
                      <a:r>
                        <a:rPr lang="fi-FI" sz="1200" b="0" spc="-5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Kaurasämpylää M</a:t>
                      </a:r>
                    </a:p>
                    <a:p>
                      <a:pPr marL="497840" marR="490220" algn="ctr">
                        <a:lnSpc>
                          <a:spcPct val="100000"/>
                        </a:lnSpc>
                      </a:pPr>
                      <a:r>
                        <a:rPr lang="fi-FI" sz="1200" b="0" spc="-5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Juustoviipaleita L,G</a:t>
                      </a:r>
                    </a:p>
                    <a:p>
                      <a:pPr marL="497840" marR="490220" algn="ctr">
                        <a:lnSpc>
                          <a:spcPct val="100000"/>
                        </a:lnSpc>
                      </a:pPr>
                      <a:r>
                        <a:rPr lang="fi-FI" sz="1200" b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Tuoreannos</a:t>
                      </a:r>
                      <a:endParaRPr lang="fi-FI" sz="120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80951">
                <a:tc>
                  <a:txBody>
                    <a:bodyPr/>
                    <a:lstStyle/>
                    <a:p>
                      <a:pPr marR="167005"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fi-FI" sz="1200" b="1" spc="-25" noProof="0" dirty="0">
                          <a:solidFill>
                            <a:srgbClr val="113A58"/>
                          </a:solidFill>
                          <a:latin typeface="Montserrat SemiBold"/>
                          <a:cs typeface="Montserrat SemiBold"/>
                        </a:rPr>
                        <a:t>TO</a:t>
                      </a:r>
                      <a:endParaRPr lang="fi-FI" sz="1200" noProof="0" dirty="0">
                        <a:latin typeface="Montserrat SemiBold"/>
                        <a:cs typeface="Montserrat SemiBold"/>
                      </a:endParaRPr>
                    </a:p>
                  </a:txBody>
                  <a:tcPr marL="0" marR="0" marT="0" marB="0" anchor="ctr">
                    <a:lnL w="3175">
                      <a:solidFill>
                        <a:srgbClr val="231F20"/>
                      </a:solidFill>
                      <a:prstDash val="soli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9250" marR="341630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lang="fi-FI" sz="1200" b="0" spc="-25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Porkkanapyöryköitä M</a:t>
                      </a:r>
                      <a:r>
                        <a:rPr sz="1200" b="0" spc="-25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,G</a:t>
                      </a:r>
                      <a:endParaRPr lang="fi-FI" sz="1200" b="0" spc="-25" dirty="0">
                        <a:solidFill>
                          <a:srgbClr val="231F20"/>
                        </a:solidFill>
                        <a:latin typeface="Montserrat Light"/>
                        <a:cs typeface="Montserrat Light"/>
                      </a:endParaRPr>
                    </a:p>
                    <a:p>
                      <a:pPr marL="349250" marR="341630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lang="fi-FI" sz="1200" b="0" spc="-25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Kermaviili-limekastiketta L,G</a:t>
                      </a:r>
                      <a:r>
                        <a:rPr sz="1200" b="0" spc="50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 </a:t>
                      </a:r>
                      <a:endParaRPr lang="fi-FI" sz="1200" b="0" spc="500" dirty="0">
                        <a:solidFill>
                          <a:srgbClr val="231F20"/>
                        </a:solidFill>
                        <a:latin typeface="Montserrat Light"/>
                        <a:cs typeface="Montserrat Light"/>
                      </a:endParaRPr>
                    </a:p>
                    <a:p>
                      <a:pPr marL="349250" marR="341630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200" b="0" dirty="0" err="1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Perunasosetta</a:t>
                      </a:r>
                      <a:r>
                        <a:rPr sz="1200" b="0" spc="-3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 </a:t>
                      </a:r>
                      <a:r>
                        <a:rPr sz="1200" b="0" spc="-25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L,G</a:t>
                      </a:r>
                      <a:r>
                        <a:rPr sz="1200" b="0" spc="50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 </a:t>
                      </a:r>
                      <a:endParaRPr lang="fi-FI" sz="1200" b="0" spc="500" dirty="0">
                        <a:solidFill>
                          <a:srgbClr val="231F20"/>
                        </a:solidFill>
                        <a:latin typeface="Montserrat Light"/>
                        <a:cs typeface="Montserrat Light"/>
                      </a:endParaRPr>
                    </a:p>
                    <a:p>
                      <a:pPr marL="349250" marR="341630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200" b="0" spc="-10" dirty="0" err="1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Vihersalaattia</a:t>
                      </a:r>
                      <a:endParaRPr lang="fi-FI" sz="1200" b="0" spc="-10" dirty="0">
                        <a:solidFill>
                          <a:srgbClr val="231F20"/>
                        </a:solidFill>
                        <a:latin typeface="Montserrat Light"/>
                        <a:cs typeface="Montserrat Light"/>
                      </a:endParaRPr>
                    </a:p>
                    <a:p>
                      <a:pPr marL="349250" marR="341630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endParaRPr sz="120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43815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68630" marR="460375" algn="ctr">
                        <a:lnSpc>
                          <a:spcPct val="100000"/>
                        </a:lnSpc>
                      </a:pPr>
                      <a:r>
                        <a:rPr lang="fi-FI" sz="1200" b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Ruusunmarjaherkkua </a:t>
                      </a:r>
                      <a:r>
                        <a:rPr lang="fi-FI" sz="1200" b="0" spc="-25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L,G</a:t>
                      </a:r>
                      <a:r>
                        <a:rPr lang="fi-FI" sz="1200" b="0" spc="50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 </a:t>
                      </a:r>
                    </a:p>
                    <a:p>
                      <a:pPr marL="468630" marR="460375" algn="ctr">
                        <a:lnSpc>
                          <a:spcPct val="100000"/>
                        </a:lnSpc>
                      </a:pPr>
                      <a:r>
                        <a:rPr lang="fi-FI" sz="1200" b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Tuoreannos</a:t>
                      </a:r>
                      <a:endParaRPr lang="fi-FI" sz="120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50661">
                <a:tc>
                  <a:txBody>
                    <a:bodyPr/>
                    <a:lstStyle/>
                    <a:p>
                      <a:pPr marR="168910"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fi-FI" sz="1200" b="1" spc="-25" noProof="0" dirty="0">
                          <a:solidFill>
                            <a:srgbClr val="113A58"/>
                          </a:solidFill>
                          <a:latin typeface="Montserrat SemiBold"/>
                          <a:cs typeface="Montserrat SemiBold"/>
                        </a:rPr>
                        <a:t>PE</a:t>
                      </a:r>
                      <a:endParaRPr lang="fi-FI" sz="1200" noProof="0" dirty="0">
                        <a:latin typeface="Montserrat SemiBold"/>
                        <a:cs typeface="Montserrat SemiBold"/>
                      </a:endParaRPr>
                    </a:p>
                  </a:txBody>
                  <a:tcPr marL="0" marR="0" marT="0" marB="0" anchor="ctr">
                    <a:lnL w="3175">
                      <a:solidFill>
                        <a:srgbClr val="231F20"/>
                      </a:solidFill>
                      <a:prstDash val="soli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  <a:solidFill>
                      <a:srgbClr val="FFF1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200" b="0" spc="0" dirty="0">
                        <a:solidFill>
                          <a:srgbClr val="231F20"/>
                        </a:solidFill>
                        <a:latin typeface="Montserrat Light"/>
                        <a:cs typeface="Montserrat Light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b="0" spc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Hernekeitto L,G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Juustoviipaleita L,G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Tuorevihanneksia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200" b="1" dirty="0">
                        <a:solidFill>
                          <a:srgbClr val="231F20"/>
                        </a:solidFill>
                        <a:latin typeface="Montserrat Light"/>
                        <a:cs typeface="Montserrat Light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  <a:solidFill>
                      <a:srgbClr val="FFF1E4"/>
                    </a:solidFill>
                  </a:tcPr>
                </a:tc>
                <a:tc>
                  <a:txBody>
                    <a:bodyPr/>
                    <a:lstStyle/>
                    <a:p>
                      <a:pPr marL="487680" marR="479425" algn="ctr">
                        <a:lnSpc>
                          <a:spcPct val="100000"/>
                        </a:lnSpc>
                      </a:pPr>
                      <a:r>
                        <a:rPr lang="fi-FI" sz="1200" b="0" spc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Pannukakkua L </a:t>
                      </a:r>
                      <a:endParaRPr lang="fi-FI" sz="1200" dirty="0">
                        <a:latin typeface="Montserrat Light"/>
                        <a:cs typeface="Montserrat Light"/>
                      </a:endParaRPr>
                    </a:p>
                    <a:p>
                      <a:pPr marL="487680" marR="479425" lvl="0" algn="ctr">
                        <a:lnSpc>
                          <a:spcPct val="100000"/>
                        </a:lnSpc>
                        <a:buNone/>
                      </a:pPr>
                      <a:r>
                        <a:rPr lang="fi-FI" sz="1200" b="0" spc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Hilloa M,G</a:t>
                      </a:r>
                      <a:endParaRPr lang="fi-FI" sz="1200" dirty="0">
                        <a:latin typeface="Montserrat Light"/>
                        <a:cs typeface="Montserrat Light"/>
                      </a:endParaRPr>
                    </a:p>
                    <a:p>
                      <a:pPr marL="502920" marR="495300" algn="ctr">
                        <a:lnSpc>
                          <a:spcPct val="100000"/>
                        </a:lnSpc>
                      </a:pPr>
                      <a:r>
                        <a:rPr lang="fi-FI" sz="12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Tuoreannos</a:t>
                      </a:r>
                      <a:endParaRPr lang="fi-FI" sz="120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1" name="object 11"/>
          <p:cNvSpPr txBox="1"/>
          <p:nvPr/>
        </p:nvSpPr>
        <p:spPr>
          <a:xfrm>
            <a:off x="571162" y="6589031"/>
            <a:ext cx="7474015" cy="496611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lvl="0" indent="0" defTabSz="914400" eaLnBrk="1" fontAlgn="auto" latinLnBrk="0" hangingPunct="1">
              <a:lnSpc>
                <a:spcPct val="132400"/>
              </a:lnSpc>
              <a:spcBef>
                <a:spcPts val="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800" b="0" i="0" u="none" strike="noStrike" kern="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Montserrat Light"/>
                <a:cs typeface="Montserrat Light"/>
              </a:rPr>
              <a:t>Muutokset mahdollisia. Lisätietoja allergeeneista saa keittiöhenkilökunnalta. Jokaisella aterialla on tarjolla näkkileipää, levitettä ja ruokajuomat. Keiton kanssa tarjolla on pehmeää leipää. Salaatin kanssa tarjoillaan öljypohjaista salaatinkastiketta. </a:t>
            </a:r>
          </a:p>
          <a:p>
            <a:pPr marL="12700" marR="5080" lvl="0" indent="0" defTabSz="914400" eaLnBrk="1" fontAlgn="auto" latinLnBrk="0" hangingPunct="1">
              <a:lnSpc>
                <a:spcPct val="132400"/>
              </a:lnSpc>
              <a:spcBef>
                <a:spcPts val="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800" b="0" i="0" u="none" strike="noStrike" kern="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Montserrat Light"/>
                <a:cs typeface="Montserrat Light"/>
              </a:rPr>
              <a:t>L = laktoositon, M = maidoton, G = gluteeniton</a:t>
            </a:r>
          </a:p>
        </p:txBody>
      </p:sp>
      <p:pic>
        <p:nvPicPr>
          <p:cNvPr id="12" name="object 1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691312" y="7085642"/>
            <a:ext cx="686746" cy="211769"/>
          </a:xfrm>
          <a:prstGeom prst="rect">
            <a:avLst/>
          </a:prstGeom>
        </p:spPr>
      </p:pic>
      <p:sp>
        <p:nvSpPr>
          <p:cNvPr id="13" name="Suorakulmio 12">
            <a:extLst>
              <a:ext uri="{FF2B5EF4-FFF2-40B4-BE49-F238E27FC236}">
                <a16:creationId xmlns:a16="http://schemas.microsoft.com/office/drawing/2014/main" id="{34BC4145-0243-7258-BDCC-24C918C433DB}"/>
              </a:ext>
            </a:extLst>
          </p:cNvPr>
          <p:cNvSpPr/>
          <p:nvPr/>
        </p:nvSpPr>
        <p:spPr>
          <a:xfrm>
            <a:off x="8242300" y="7135497"/>
            <a:ext cx="914400" cy="223530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>
                <a:solidFill>
                  <a:schemeClr val="tx1"/>
                </a:solidFill>
              </a:rPr>
              <a:t>12.1.2026</a:t>
            </a:r>
          </a:p>
        </p:txBody>
      </p:sp>
      <p:pic>
        <p:nvPicPr>
          <p:cNvPr id="21" name="object 3">
            <a:extLst>
              <a:ext uri="{FF2B5EF4-FFF2-40B4-BE49-F238E27FC236}">
                <a16:creationId xmlns:a16="http://schemas.microsoft.com/office/drawing/2014/main" id="{11BFBCF2-C10B-7CE9-902D-EA7D52ECA471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707710" y="262016"/>
            <a:ext cx="3515791" cy="94983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502682" y="218218"/>
            <a:ext cx="5783708" cy="772647"/>
          </a:xfrm>
          <a:prstGeom prst="rect">
            <a:avLst/>
          </a:prstGeom>
        </p:spPr>
        <p:txBody>
          <a:bodyPr vert="horz" wrap="square" lIns="0" tIns="71755" rIns="0" bIns="0" rtlCol="0" anchor="t">
            <a:spAutoFit/>
          </a:bodyPr>
          <a:lstStyle/>
          <a:p>
            <a:pPr marL="43180">
              <a:lnSpc>
                <a:spcPct val="100000"/>
              </a:lnSpc>
              <a:spcBef>
                <a:spcPts val="565"/>
              </a:spcBef>
            </a:pPr>
            <a:r>
              <a:rPr dirty="0">
                <a:solidFill>
                  <a:schemeClr val="tx1"/>
                </a:solidFill>
              </a:rPr>
              <a:t>RUOKALISTA</a:t>
            </a:r>
            <a:r>
              <a:rPr lang="fi-FI" dirty="0">
                <a:solidFill>
                  <a:schemeClr val="tx1"/>
                </a:solidFill>
              </a:rPr>
              <a:t>VIIKKO</a:t>
            </a:r>
            <a:r>
              <a:rPr spc="-75" dirty="0">
                <a:solidFill>
                  <a:schemeClr val="tx1"/>
                </a:solidFill>
              </a:rPr>
              <a:t> </a:t>
            </a:r>
            <a:r>
              <a:rPr spc="-50" dirty="0">
                <a:solidFill>
                  <a:schemeClr val="tx1"/>
                </a:solidFill>
              </a:rPr>
              <a:t>3</a:t>
            </a:r>
            <a:r>
              <a:rPr lang="fi-FI" spc="-50" dirty="0">
                <a:solidFill>
                  <a:schemeClr val="tx1"/>
                </a:solidFill>
              </a:rPr>
              <a:t> – Koulut</a:t>
            </a:r>
            <a:endParaRPr spc="-50" dirty="0">
              <a:solidFill>
                <a:schemeClr val="tx1"/>
              </a:solidFill>
            </a:endParaRPr>
          </a:p>
          <a:p>
            <a:pPr marL="43180">
              <a:spcBef>
                <a:spcPts val="290"/>
              </a:spcBef>
            </a:pPr>
            <a:r>
              <a:rPr sz="1200" dirty="0">
                <a:solidFill>
                  <a:schemeClr val="tx1"/>
                </a:solidFill>
              </a:rPr>
              <a:t>Voimassa</a:t>
            </a:r>
            <a:r>
              <a:rPr lang="fi-FI" sz="1200" dirty="0">
                <a:solidFill>
                  <a:schemeClr val="tx1"/>
                </a:solidFill>
              </a:rPr>
              <a:t> kalenteriviikoilla 5, 10, 15, 20, 25, 30, 35, 40, 45, 50/ 2026</a:t>
            </a:r>
            <a:br>
              <a:rPr lang="fi-FI" sz="1200" dirty="0">
                <a:solidFill>
                  <a:schemeClr val="tx1"/>
                </a:solidFill>
              </a:rPr>
            </a:br>
            <a:endParaRPr lang="fi-FI" sz="1200" dirty="0">
              <a:solidFill>
                <a:schemeClr val="tx1"/>
              </a:solidFill>
            </a:endParaRPr>
          </a:p>
        </p:txBody>
      </p:sp>
      <p:graphicFrame>
        <p:nvGraphicFramePr>
          <p:cNvPr id="10" name="objec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5447803"/>
              </p:ext>
            </p:extLst>
          </p:nvPr>
        </p:nvGraphicFramePr>
        <p:xfrm>
          <a:off x="477869" y="1074151"/>
          <a:ext cx="9737661" cy="58118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67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033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6720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73674">
                <a:tc>
                  <a:txBody>
                    <a:bodyPr/>
                    <a:lstStyle/>
                    <a:p>
                      <a:pPr marL="1195070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endParaRPr sz="1200" b="1" dirty="0">
                        <a:solidFill>
                          <a:schemeClr val="tx1"/>
                        </a:solidFill>
                        <a:latin typeface="Montserrat Thin"/>
                        <a:cs typeface="Montserrat Thin"/>
                      </a:endParaRPr>
                    </a:p>
                  </a:txBody>
                  <a:tcPr marL="0" marR="0" marT="84455" marB="0" anchor="ctr">
                    <a:lnL w="3175">
                      <a:solidFill>
                        <a:srgbClr val="231F20"/>
                      </a:solidFill>
                      <a:prstDash val="solid"/>
                    </a:lnL>
                    <a:lnR w="3175">
                      <a:solidFill>
                        <a:srgbClr val="F2E8DF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1200" b="1" spc="-10" dirty="0">
                          <a:solidFill>
                            <a:schemeClr val="tx1"/>
                          </a:solidFill>
                          <a:latin typeface="Montserrat Thin"/>
                          <a:cs typeface="Montserrat Thin"/>
                        </a:rPr>
                        <a:t>LOUNAS</a:t>
                      </a:r>
                      <a:endParaRPr sz="1200" b="1" dirty="0">
                        <a:solidFill>
                          <a:schemeClr val="tx1"/>
                        </a:solidFill>
                        <a:latin typeface="Montserrat Thin"/>
                        <a:cs typeface="Montserrat Thin"/>
                      </a:endParaRPr>
                    </a:p>
                  </a:txBody>
                  <a:tcPr marL="0" marR="0" marT="84455" marB="0" anchor="ctr">
                    <a:lnL w="3175" cap="flat" cmpd="sng" algn="ctr">
                      <a:solidFill>
                        <a:srgbClr val="F2E8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F2E8DF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lang="fi-FI" sz="1200" b="1" spc="-10" dirty="0">
                          <a:solidFill>
                            <a:schemeClr val="tx1"/>
                          </a:solidFill>
                          <a:latin typeface="Montserrat Thin"/>
                          <a:cs typeface="Montserrat Thin"/>
                        </a:rPr>
                        <a:t>VÄLIPALA</a:t>
                      </a:r>
                      <a:endParaRPr lang="fi-FI" sz="1200" b="1" dirty="0">
                        <a:solidFill>
                          <a:schemeClr val="tx1"/>
                        </a:solidFill>
                        <a:latin typeface="Montserrat Thin"/>
                        <a:cs typeface="Montserrat Thin"/>
                      </a:endParaRPr>
                    </a:p>
                  </a:txBody>
                  <a:tcPr marL="0" marR="0" marT="84455" marB="0" anchor="ctr">
                    <a:lnL w="3175" cap="flat" cmpd="sng" algn="ctr">
                      <a:solidFill>
                        <a:srgbClr val="F2E8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1948">
                <a:tc>
                  <a:txBody>
                    <a:bodyPr/>
                    <a:lstStyle/>
                    <a:p>
                      <a:pPr marR="153670"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lang="fi-FI" sz="1200" b="1" spc="-25" noProof="0" dirty="0">
                          <a:solidFill>
                            <a:srgbClr val="113A58"/>
                          </a:solidFill>
                          <a:latin typeface="Montserrat SemiBold"/>
                          <a:cs typeface="Montserrat SemiBold"/>
                        </a:rPr>
                        <a:t>MA</a:t>
                      </a:r>
                      <a:endParaRPr lang="fi-FI" sz="1200" noProof="0" dirty="0">
                        <a:latin typeface="Montserrat SemiBold"/>
                        <a:cs typeface="Montserrat SemiBold"/>
                      </a:endParaRPr>
                    </a:p>
                  </a:txBody>
                  <a:tcPr marL="0" marR="0" marT="0" marB="0" anchor="ctr">
                    <a:lnL w="3175">
                      <a:solidFill>
                        <a:srgbClr val="231F20"/>
                      </a:solidFill>
                      <a:prstDash val="soli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  <a:solidFill>
                      <a:srgbClr val="FFF1E4"/>
                    </a:solidFill>
                  </a:tcPr>
                </a:tc>
                <a:tc>
                  <a:txBody>
                    <a:bodyPr/>
                    <a:lstStyle/>
                    <a:p>
                      <a:pPr marL="252729" marR="245110" algn="ctr">
                        <a:lnSpc>
                          <a:spcPct val="108300"/>
                        </a:lnSpc>
                        <a:spcBef>
                          <a:spcPts val="0"/>
                        </a:spcBef>
                      </a:pPr>
                      <a:r>
                        <a:rPr lang="fi-FI" sz="12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Kalamurekepihvejä </a:t>
                      </a:r>
                      <a:r>
                        <a:rPr lang="fi-FI" sz="1200" b="0" spc="-25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M</a:t>
                      </a:r>
                      <a:r>
                        <a:rPr sz="1200" b="0" spc="-25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,G</a:t>
                      </a:r>
                      <a:endParaRPr lang="fi-FI" sz="1200" b="0" spc="-25" dirty="0">
                        <a:solidFill>
                          <a:srgbClr val="231F20"/>
                        </a:solidFill>
                        <a:latin typeface="Montserrat Light"/>
                        <a:cs typeface="Montserrat Light"/>
                      </a:endParaRPr>
                    </a:p>
                    <a:p>
                      <a:pPr marL="252729" marR="245110" algn="ctr">
                        <a:lnSpc>
                          <a:spcPct val="108300"/>
                        </a:lnSpc>
                        <a:spcBef>
                          <a:spcPts val="0"/>
                        </a:spcBef>
                      </a:pPr>
                      <a:r>
                        <a:rPr lang="fi-FI" sz="1200" b="0" spc="-25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Tartarkastiketta L,G</a:t>
                      </a:r>
                    </a:p>
                    <a:p>
                      <a:pPr marL="252729" marR="245110" algn="ctr">
                        <a:lnSpc>
                          <a:spcPct val="108300"/>
                        </a:lnSpc>
                        <a:spcBef>
                          <a:spcPts val="0"/>
                        </a:spcBef>
                      </a:pPr>
                      <a:r>
                        <a:rPr lang="fi-FI" sz="1200" b="0" spc="-25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Keitettyjä perunoita M,G</a:t>
                      </a:r>
                    </a:p>
                    <a:p>
                      <a:pPr marL="252729" marR="245110" algn="ctr">
                        <a:lnSpc>
                          <a:spcPct val="108300"/>
                        </a:lnSpc>
                        <a:spcBef>
                          <a:spcPts val="0"/>
                        </a:spcBef>
                      </a:pPr>
                      <a:r>
                        <a:rPr lang="fi-FI" sz="1200" b="0" spc="-25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Vihersalaattia</a:t>
                      </a:r>
                      <a:endParaRPr sz="120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48260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E4"/>
                    </a:solidFill>
                  </a:tcPr>
                </a:tc>
                <a:tc>
                  <a:txBody>
                    <a:bodyPr/>
                    <a:lstStyle/>
                    <a:p>
                      <a:pPr marL="281940" marR="274320" algn="ctr">
                        <a:lnSpc>
                          <a:spcPct val="108300"/>
                        </a:lnSpc>
                      </a:pPr>
                      <a:r>
                        <a:rPr lang="fi-FI" sz="1200" b="0" spc="25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Mangorahkaa </a:t>
                      </a:r>
                      <a:r>
                        <a:rPr lang="fi-FI" sz="1200" b="0" spc="-25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L,G</a:t>
                      </a:r>
                      <a:endParaRPr lang="fi-FI" sz="1200" b="0" spc="500">
                        <a:solidFill>
                          <a:srgbClr val="231F20"/>
                        </a:solidFill>
                        <a:latin typeface="Montserrat Light"/>
                        <a:cs typeface="Montserrat Light"/>
                      </a:endParaRPr>
                    </a:p>
                    <a:p>
                      <a:pPr marL="281940" marR="274320" algn="ctr">
                        <a:lnSpc>
                          <a:spcPct val="108300"/>
                        </a:lnSpc>
                      </a:pPr>
                      <a:r>
                        <a:rPr lang="fi-FI" sz="1200" b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Tuoreannos</a:t>
                      </a:r>
                      <a:endParaRPr lang="fi-FI" sz="120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3810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5657">
                <a:tc>
                  <a:txBody>
                    <a:bodyPr/>
                    <a:lstStyle/>
                    <a:p>
                      <a:pPr marR="189865"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fi-FI" sz="1200" b="1" spc="-25" noProof="0" dirty="0">
                          <a:solidFill>
                            <a:srgbClr val="113A58"/>
                          </a:solidFill>
                          <a:latin typeface="Montserrat SemiBold"/>
                          <a:cs typeface="Montserrat SemiBold"/>
                        </a:rPr>
                        <a:t>TI</a:t>
                      </a:r>
                      <a:endParaRPr lang="fi-FI" sz="1200" noProof="0" dirty="0">
                        <a:latin typeface="Montserrat SemiBold"/>
                        <a:cs typeface="Montserrat SemiBold"/>
                      </a:endParaRPr>
                    </a:p>
                  </a:txBody>
                  <a:tcPr marL="0" marR="0" marT="0" marB="0" anchor="ctr">
                    <a:lnL w="3175">
                      <a:solidFill>
                        <a:srgbClr val="231F20"/>
                      </a:solidFill>
                      <a:prstDash val="soli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0050" marR="392430" algn="ctr">
                        <a:lnSpc>
                          <a:spcPct val="108300"/>
                        </a:lnSpc>
                        <a:spcBef>
                          <a:spcPts val="100"/>
                        </a:spcBef>
                      </a:pPr>
                      <a:r>
                        <a:rPr lang="fi-FI" sz="1200" b="0" err="1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Jauhelihalasagnettea</a:t>
                      </a:r>
                      <a:r>
                        <a:rPr sz="1200" b="0" spc="4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 </a:t>
                      </a:r>
                      <a:r>
                        <a:rPr sz="1200" b="0" spc="-5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L</a:t>
                      </a:r>
                      <a:r>
                        <a:rPr sz="1200" b="0" spc="50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 </a:t>
                      </a:r>
                      <a:endParaRPr lang="en-US" sz="1200" dirty="0">
                        <a:latin typeface="Montserrat Light"/>
                        <a:cs typeface="Montserrat Light"/>
                      </a:endParaRPr>
                    </a:p>
                    <a:p>
                      <a:pPr marL="400050" marR="392430" lvl="0" algn="ctr">
                        <a:lnSpc>
                          <a:spcPct val="108300"/>
                        </a:lnSpc>
                        <a:spcBef>
                          <a:spcPts val="100"/>
                        </a:spcBef>
                        <a:buNone/>
                      </a:pPr>
                      <a:r>
                        <a:rPr lang="fi-FI" sz="1200" b="0" spc="-1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Vihersalaattia</a:t>
                      </a:r>
                      <a:endParaRPr sz="120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39369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14680" marR="335280" indent="-271780" algn="ctr">
                        <a:lnSpc>
                          <a:spcPct val="108300"/>
                        </a:lnSpc>
                      </a:pPr>
                      <a:r>
                        <a:rPr lang="fi-FI" sz="1200" b="0" spc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Riisipiirakkaa L ja juustoviipaleita L,G</a:t>
                      </a:r>
                    </a:p>
                    <a:p>
                      <a:pPr marL="614680" marR="335280" indent="-271780" algn="ctr">
                        <a:lnSpc>
                          <a:spcPct val="108300"/>
                        </a:lnSpc>
                      </a:pPr>
                      <a:r>
                        <a:rPr lang="fi-FI" sz="1200" b="0" spc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Tuoreannos</a:t>
                      </a:r>
                      <a:endParaRPr lang="fi-FI" sz="1200" spc="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1270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90177">
                <a:tc>
                  <a:txBody>
                    <a:bodyPr/>
                    <a:lstStyle/>
                    <a:p>
                      <a:pPr marR="167640"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fi-FI" sz="1200" b="1" spc="-25" noProof="0" dirty="0">
                          <a:solidFill>
                            <a:srgbClr val="113A58"/>
                          </a:solidFill>
                          <a:latin typeface="Montserrat SemiBold"/>
                          <a:cs typeface="Montserrat SemiBold"/>
                        </a:rPr>
                        <a:t>KE</a:t>
                      </a:r>
                      <a:endParaRPr lang="fi-FI" sz="1200" noProof="0" dirty="0">
                        <a:latin typeface="Montserrat SemiBold"/>
                        <a:cs typeface="Montserrat SemiBold"/>
                      </a:endParaRPr>
                    </a:p>
                  </a:txBody>
                  <a:tcPr marL="0" marR="0" marT="0" marB="0" anchor="ctr">
                    <a:lnL w="3175">
                      <a:solidFill>
                        <a:srgbClr val="231F20"/>
                      </a:solidFill>
                      <a:prstDash val="soli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  <a:solidFill>
                      <a:srgbClr val="FFF1E4"/>
                    </a:solidFill>
                  </a:tcPr>
                </a:tc>
                <a:tc>
                  <a:txBody>
                    <a:bodyPr/>
                    <a:lstStyle/>
                    <a:p>
                      <a:pPr marL="593725" marR="586105" algn="ctr">
                        <a:lnSpc>
                          <a:spcPct val="108300"/>
                        </a:lnSpc>
                        <a:spcBef>
                          <a:spcPts val="100"/>
                        </a:spcBef>
                      </a:pPr>
                      <a:r>
                        <a:rPr sz="1200" b="0" dirty="0" err="1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Uunimakkaraa</a:t>
                      </a:r>
                      <a:r>
                        <a:rPr lang="fi-FI" sz="1200" b="0" spc="-3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 </a:t>
                      </a:r>
                      <a:r>
                        <a:rPr lang="fi-FI" sz="1200" b="0" spc="-25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M</a:t>
                      </a:r>
                      <a:r>
                        <a:rPr sz="1200" b="0" spc="-25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,</a:t>
                      </a:r>
                      <a:r>
                        <a:rPr lang="en-US" sz="1200" b="0" spc="-25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G</a:t>
                      </a:r>
                      <a:endParaRPr lang="en-US" sz="1200" dirty="0">
                        <a:latin typeface="Montserrat Light"/>
                        <a:cs typeface="Montserrat Light"/>
                      </a:endParaRPr>
                    </a:p>
                    <a:p>
                      <a:pPr marL="593725" marR="586105" lvl="0" algn="ctr">
                        <a:lnSpc>
                          <a:spcPct val="108300"/>
                        </a:lnSpc>
                        <a:spcBef>
                          <a:spcPts val="100"/>
                        </a:spcBef>
                        <a:buNone/>
                      </a:pPr>
                      <a:r>
                        <a:rPr lang="en-US" sz="1200" b="0" dirty="0" err="1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Perunasosetta</a:t>
                      </a:r>
                      <a:r>
                        <a:rPr sz="1200" b="0" spc="25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 </a:t>
                      </a:r>
                      <a:r>
                        <a:rPr sz="1200" b="0" spc="-25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L,G</a:t>
                      </a:r>
                      <a:endParaRPr lang="fi-FI" sz="1200" dirty="0">
                        <a:latin typeface="Montserrat Light"/>
                        <a:cs typeface="Montserrat Light"/>
                      </a:endParaRPr>
                    </a:p>
                    <a:p>
                      <a:pPr marL="593725" marR="586105" lvl="0" algn="ctr">
                        <a:lnSpc>
                          <a:spcPct val="108300"/>
                        </a:lnSpc>
                        <a:spcBef>
                          <a:spcPts val="100"/>
                        </a:spcBef>
                        <a:buNone/>
                      </a:pPr>
                      <a:r>
                        <a:rPr lang="fi-FI" sz="1200" b="0" spc="-1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Vihersalaattia </a:t>
                      </a:r>
                      <a:endParaRPr sz="1200">
                        <a:latin typeface="Montserrat Light"/>
                        <a:cs typeface="Montserrat Light"/>
                      </a:endParaRPr>
                    </a:p>
                  </a:txBody>
                  <a:tcPr marL="0" marR="0" marT="46990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E4"/>
                    </a:solidFill>
                  </a:tcPr>
                </a:tc>
                <a:tc>
                  <a:txBody>
                    <a:bodyPr/>
                    <a:lstStyle/>
                    <a:p>
                      <a:pPr marL="297815" marR="290830" algn="ctr">
                        <a:lnSpc>
                          <a:spcPct val="108300"/>
                        </a:lnSpc>
                      </a:pPr>
                      <a:r>
                        <a:rPr lang="fi-FI" sz="1200" b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Mustaherukkakiisseliä M,G</a:t>
                      </a:r>
                    </a:p>
                    <a:p>
                      <a:pPr marL="297815" marR="290830" algn="ctr">
                        <a:lnSpc>
                          <a:spcPct val="108300"/>
                        </a:lnSpc>
                      </a:pPr>
                      <a:r>
                        <a:rPr lang="fi-FI" sz="1200" b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Tuoreannos</a:t>
                      </a:r>
                      <a:endParaRPr lang="fi-FI" sz="120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1905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90177">
                <a:tc>
                  <a:txBody>
                    <a:bodyPr/>
                    <a:lstStyle/>
                    <a:p>
                      <a:pPr marR="167005"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fi-FI" sz="1200" b="1" spc="-25" noProof="0" dirty="0">
                          <a:solidFill>
                            <a:srgbClr val="113A58"/>
                          </a:solidFill>
                          <a:latin typeface="Montserrat SemiBold"/>
                          <a:cs typeface="Montserrat SemiBold"/>
                        </a:rPr>
                        <a:t>TO</a:t>
                      </a:r>
                      <a:endParaRPr lang="fi-FI" sz="1200" noProof="0" dirty="0">
                        <a:latin typeface="Montserrat SemiBold"/>
                        <a:cs typeface="Montserrat SemiBold"/>
                      </a:endParaRPr>
                    </a:p>
                  </a:txBody>
                  <a:tcPr marL="0" marR="0" marT="0" marB="0" anchor="ctr">
                    <a:lnL w="3175">
                      <a:solidFill>
                        <a:srgbClr val="231F20"/>
                      </a:solidFill>
                      <a:prstDash val="soli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95605" marR="440690" algn="ctr">
                        <a:lnSpc>
                          <a:spcPct val="108300"/>
                        </a:lnSpc>
                        <a:spcBef>
                          <a:spcPts val="0"/>
                        </a:spcBef>
                      </a:pPr>
                      <a:r>
                        <a:rPr lang="fi-FI" sz="1200" b="0" spc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Broileri-kookoskeittoa </a:t>
                      </a:r>
                      <a:r>
                        <a:rPr sz="1200" b="0" spc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M</a:t>
                      </a:r>
                      <a:r>
                        <a:rPr lang="fi-FI" sz="1200" b="0" spc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,G</a:t>
                      </a:r>
                      <a:r>
                        <a:rPr sz="1200" b="0" spc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 </a:t>
                      </a:r>
                      <a:endParaRPr lang="en-US" sz="1200"/>
                    </a:p>
                    <a:p>
                      <a:pPr marL="395605" marR="440690" lvl="0" algn="ctr">
                        <a:lnSpc>
                          <a:spcPct val="1083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fi-FI" sz="1200" b="0" spc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Leikkelettä M,G</a:t>
                      </a:r>
                    </a:p>
                    <a:p>
                      <a:pPr marL="396000" marR="440690" algn="ctr">
                        <a:lnSpc>
                          <a:spcPct val="108300"/>
                        </a:lnSpc>
                        <a:spcBef>
                          <a:spcPts val="0"/>
                        </a:spcBef>
                      </a:pPr>
                      <a:r>
                        <a:rPr lang="fi-FI" sz="1200" b="0" spc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Tuorevihanneksia</a:t>
                      </a:r>
                      <a:endParaRPr sz="1200" spc="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46990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41020" marR="532765" algn="ctr">
                        <a:lnSpc>
                          <a:spcPct val="108300"/>
                        </a:lnSpc>
                      </a:pPr>
                      <a:r>
                        <a:rPr lang="fi-FI" sz="1200" b="0" spc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Mansikkajogurttia L,G</a:t>
                      </a:r>
                      <a:endParaRPr lang="fi-FI" sz="1200">
                        <a:latin typeface="Montserrat Light"/>
                        <a:cs typeface="Montserrat Light"/>
                      </a:endParaRPr>
                    </a:p>
                    <a:p>
                      <a:pPr marL="494030" marR="485775" algn="ctr">
                        <a:lnSpc>
                          <a:spcPct val="108300"/>
                        </a:lnSpc>
                      </a:pPr>
                      <a:r>
                        <a:rPr lang="fi-FI" sz="1200" b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Tuoreannos</a:t>
                      </a:r>
                      <a:endParaRPr lang="fi-FI" sz="120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2540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90177">
                <a:tc>
                  <a:txBody>
                    <a:bodyPr/>
                    <a:lstStyle/>
                    <a:p>
                      <a:pPr marR="168910"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fi-FI" sz="1200" b="1" spc="-25" noProof="0" dirty="0">
                          <a:solidFill>
                            <a:srgbClr val="113A58"/>
                          </a:solidFill>
                          <a:latin typeface="Montserrat SemiBold"/>
                          <a:cs typeface="Montserrat SemiBold"/>
                        </a:rPr>
                        <a:t>PE</a:t>
                      </a:r>
                      <a:endParaRPr lang="fi-FI" sz="1200" noProof="0" dirty="0">
                        <a:latin typeface="Montserrat SemiBold"/>
                        <a:cs typeface="Montserrat SemiBold"/>
                      </a:endParaRPr>
                    </a:p>
                  </a:txBody>
                  <a:tcPr marL="0" marR="0" marT="0" marB="0" anchor="ctr">
                    <a:lnL w="3175">
                      <a:solidFill>
                        <a:srgbClr val="231F20"/>
                      </a:solidFill>
                      <a:prstDash val="soli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  <a:solidFill>
                      <a:srgbClr val="FFF1E4"/>
                    </a:solidFill>
                  </a:tcPr>
                </a:tc>
                <a:tc>
                  <a:txBody>
                    <a:bodyPr/>
                    <a:lstStyle/>
                    <a:p>
                      <a:pPr marL="563880" marR="55626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fi-FI" sz="1200" b="0" spc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Porsasta </a:t>
                      </a:r>
                      <a:endParaRPr lang="en-US" sz="1200" b="0" spc="0" dirty="0">
                        <a:latin typeface="Montserrat Light"/>
                        <a:cs typeface="Montserrat Light"/>
                      </a:endParaRPr>
                    </a:p>
                    <a:p>
                      <a:pPr marL="563880" marR="556260"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fi-FI" sz="1200" b="0" spc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hapanimeläkastikkeessa  M,G</a:t>
                      </a:r>
                      <a:r>
                        <a:rPr sz="1200" b="0" spc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 </a:t>
                      </a:r>
                      <a:endParaRPr lang="en-US" sz="1200" b="0" spc="0" dirty="0">
                        <a:latin typeface="Montserrat Light"/>
                        <a:cs typeface="Montserrat Light"/>
                      </a:endParaRPr>
                    </a:p>
                    <a:p>
                      <a:pPr marL="563880" marR="556260"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fi-FI" sz="1200" b="0" spc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Täysjyväriisiä M,G</a:t>
                      </a:r>
                      <a:endParaRPr sz="1200" b="0" spc="0" dirty="0">
                        <a:latin typeface="Montserrat Light"/>
                        <a:cs typeface="Montserrat Light"/>
                      </a:endParaRPr>
                    </a:p>
                    <a:p>
                      <a:pPr marL="415290" marR="40767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fi-FI" sz="1200" b="0" spc="0" dirty="0" err="1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Viher</a:t>
                      </a:r>
                      <a:r>
                        <a:rPr sz="1200" b="0" spc="0" dirty="0" err="1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salaattia</a:t>
                      </a:r>
                      <a:endParaRPr sz="1200" spc="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2540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  <a:solidFill>
                      <a:srgbClr val="FFF1E4"/>
                    </a:solidFill>
                  </a:tcPr>
                </a:tc>
                <a:tc>
                  <a:txBody>
                    <a:bodyPr/>
                    <a:lstStyle/>
                    <a:p>
                      <a:pPr marL="483870" marR="476250" algn="ctr">
                        <a:lnSpc>
                          <a:spcPct val="108300"/>
                        </a:lnSpc>
                      </a:pPr>
                      <a:r>
                        <a:rPr lang="fi-FI" sz="12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Punaherukkavispipuuroa</a:t>
                      </a:r>
                      <a:r>
                        <a:rPr lang="fi-FI" sz="1200" b="0" spc="15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 </a:t>
                      </a:r>
                      <a:r>
                        <a:rPr lang="fi-FI" sz="1200" b="0" spc="-5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M</a:t>
                      </a:r>
                      <a:endParaRPr lang="fi-FI" sz="1200" b="0" dirty="0">
                        <a:latin typeface="Montserrat Light"/>
                        <a:cs typeface="Montserrat Light"/>
                      </a:endParaRPr>
                    </a:p>
                    <a:p>
                      <a:pPr marL="493395" marR="485775" algn="ctr">
                        <a:lnSpc>
                          <a:spcPct val="108300"/>
                        </a:lnSpc>
                      </a:pPr>
                      <a:r>
                        <a:rPr lang="fi-FI" sz="12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Tuoreannos</a:t>
                      </a:r>
                      <a:endParaRPr lang="fi-FI" sz="120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2540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11" name="object 1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658692" y="7160440"/>
            <a:ext cx="684427" cy="211046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477869" y="6940315"/>
            <a:ext cx="7176742" cy="44024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 lvl="0" indent="0" defTabSz="914400" eaLnBrk="1" fontAlgn="auto" latinLnBrk="0" hangingPunct="1">
              <a:lnSpc>
                <a:spcPct val="132400"/>
              </a:lnSpc>
              <a:spcBef>
                <a:spcPts val="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700" b="0" i="0" u="none" strike="noStrike" kern="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Montserrat Light"/>
                <a:cs typeface="Montserrat Light"/>
              </a:rPr>
              <a:t>Muutokset mahdollisia. Lisätietoja allergeeneista saa keittiöhenkilökunnalta. Jokaisella aterialla on tarjolla näkkileipää, levitettä ja ruokajuomat. Keiton kanssa tarjolla on pehmeää leipää. Salaatin kanssa tarjoillaan öljypohjaista salaatinkastiketta. </a:t>
            </a:r>
          </a:p>
          <a:p>
            <a:pPr marL="12700" marR="5080" lvl="0" indent="0" defTabSz="914400" eaLnBrk="1" fontAlgn="auto" latinLnBrk="0" hangingPunct="1">
              <a:lnSpc>
                <a:spcPct val="132400"/>
              </a:lnSpc>
              <a:spcBef>
                <a:spcPts val="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700" b="0" i="0" u="none" strike="noStrike" kern="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Montserrat Light"/>
                <a:cs typeface="Montserrat Light"/>
              </a:rPr>
              <a:t>L = laktoositon, M = maidoton, G = gluteeniton</a:t>
            </a:r>
          </a:p>
        </p:txBody>
      </p:sp>
      <p:sp>
        <p:nvSpPr>
          <p:cNvPr id="13" name="Suorakulmio 12">
            <a:extLst>
              <a:ext uri="{FF2B5EF4-FFF2-40B4-BE49-F238E27FC236}">
                <a16:creationId xmlns:a16="http://schemas.microsoft.com/office/drawing/2014/main" id="{43136C61-D7DE-8762-7DEC-B6FA5B8DBD08}"/>
              </a:ext>
            </a:extLst>
          </p:cNvPr>
          <p:cNvSpPr/>
          <p:nvPr/>
        </p:nvSpPr>
        <p:spPr>
          <a:xfrm>
            <a:off x="8242300" y="7135497"/>
            <a:ext cx="914400" cy="223530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>
                <a:solidFill>
                  <a:schemeClr val="tx1"/>
                </a:solidFill>
              </a:rPr>
              <a:t>12.1.2026</a:t>
            </a:r>
          </a:p>
        </p:txBody>
      </p:sp>
      <p:pic>
        <p:nvPicPr>
          <p:cNvPr id="14" name="object 3">
            <a:extLst>
              <a:ext uri="{FF2B5EF4-FFF2-40B4-BE49-F238E27FC236}">
                <a16:creationId xmlns:a16="http://schemas.microsoft.com/office/drawing/2014/main" id="{0B4BC860-0453-40AD-D1A6-2A4FEC82DB7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718300" y="140969"/>
            <a:ext cx="3472418" cy="84989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559594" y="268738"/>
            <a:ext cx="5744688" cy="773832"/>
          </a:xfrm>
          <a:prstGeom prst="rect">
            <a:avLst/>
          </a:prstGeom>
        </p:spPr>
        <p:txBody>
          <a:bodyPr vert="horz" wrap="square" lIns="0" tIns="98328" rIns="0" bIns="0" rtlCol="0" anchor="t">
            <a:spAutoFit/>
          </a:bodyPr>
          <a:lstStyle/>
          <a:p>
            <a:pPr marL="47625">
              <a:lnSpc>
                <a:spcPct val="100000"/>
              </a:lnSpc>
              <a:spcBef>
                <a:spcPts val="225"/>
              </a:spcBef>
            </a:pPr>
            <a:r>
              <a:rPr dirty="0">
                <a:solidFill>
                  <a:schemeClr val="tx1"/>
                </a:solidFill>
              </a:rPr>
              <a:t>RUOKALISTA</a:t>
            </a:r>
            <a:r>
              <a:rPr lang="fi-FI" dirty="0">
                <a:solidFill>
                  <a:schemeClr val="tx1"/>
                </a:solidFill>
              </a:rPr>
              <a:t>VIIKKO</a:t>
            </a:r>
            <a:r>
              <a:rPr spc="-75" dirty="0">
                <a:solidFill>
                  <a:schemeClr val="tx1"/>
                </a:solidFill>
              </a:rPr>
              <a:t> </a:t>
            </a:r>
            <a:r>
              <a:rPr spc="-60" dirty="0">
                <a:solidFill>
                  <a:schemeClr val="tx1"/>
                </a:solidFill>
              </a:rPr>
              <a:t>4</a:t>
            </a:r>
            <a:r>
              <a:rPr lang="fi-FI" spc="-60" dirty="0">
                <a:solidFill>
                  <a:schemeClr val="tx1"/>
                </a:solidFill>
              </a:rPr>
              <a:t> – Koulut </a:t>
            </a:r>
            <a:br>
              <a:rPr lang="fi-FI" spc="-60" dirty="0">
                <a:solidFill>
                  <a:schemeClr val="tx1"/>
                </a:solidFill>
              </a:rPr>
            </a:br>
            <a:r>
              <a:rPr sz="1200" dirty="0" err="1">
                <a:solidFill>
                  <a:schemeClr val="tx1"/>
                </a:solidFill>
              </a:rPr>
              <a:t>Voimassa</a:t>
            </a:r>
            <a:r>
              <a:rPr sz="1200" spc="-5" dirty="0">
                <a:solidFill>
                  <a:schemeClr val="tx1"/>
                </a:solidFill>
              </a:rPr>
              <a:t> </a:t>
            </a:r>
            <a:r>
              <a:rPr lang="fi-FI" sz="1200" spc="-5" dirty="0">
                <a:solidFill>
                  <a:schemeClr val="tx1"/>
                </a:solidFill>
              </a:rPr>
              <a:t>kalenteriviikoilla 6, 11, 16, 21, 26, 31, 36, 41, 46/ 2026</a:t>
            </a:r>
            <a:br>
              <a:rPr lang="fi-FI" sz="1200" spc="-5" dirty="0">
                <a:solidFill>
                  <a:schemeClr val="tx1"/>
                </a:solidFill>
              </a:rPr>
            </a:br>
            <a:endParaRPr lang="en-US" sz="1200" spc="-5" dirty="0">
              <a:solidFill>
                <a:schemeClr val="tx1"/>
              </a:solidFill>
            </a:endParaRPr>
          </a:p>
        </p:txBody>
      </p:sp>
      <p:graphicFrame>
        <p:nvGraphicFramePr>
          <p:cNvPr id="10" name="objec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1242318"/>
              </p:ext>
            </p:extLst>
          </p:nvPr>
        </p:nvGraphicFramePr>
        <p:xfrm>
          <a:off x="577374" y="1328534"/>
          <a:ext cx="9646126" cy="531277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33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086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041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24091">
                <a:tc>
                  <a:txBody>
                    <a:bodyPr/>
                    <a:lstStyle/>
                    <a:p>
                      <a:pPr marL="119443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endParaRPr sz="1200" b="1" dirty="0">
                        <a:solidFill>
                          <a:schemeClr val="tx1"/>
                        </a:solidFill>
                        <a:latin typeface="Montserrat Thin"/>
                        <a:cs typeface="Montserrat Thin"/>
                      </a:endParaRPr>
                    </a:p>
                  </a:txBody>
                  <a:tcPr marL="0" marR="0" marT="83820" marB="0" anchor="ctr">
                    <a:lnL w="3175">
                      <a:solidFill>
                        <a:srgbClr val="231F20"/>
                      </a:solidFill>
                      <a:prstDash val="solid"/>
                    </a:lnL>
                    <a:lnR w="3175" cap="flat" cmpd="sng" algn="ctr">
                      <a:solidFill>
                        <a:srgbClr val="F2E8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200" b="1" spc="-10" dirty="0">
                          <a:solidFill>
                            <a:schemeClr val="tx1"/>
                          </a:solidFill>
                          <a:latin typeface="Montserrat Thin"/>
                          <a:cs typeface="Montserrat Thin"/>
                        </a:rPr>
                        <a:t>LOUNAS</a:t>
                      </a:r>
                      <a:endParaRPr sz="1200" b="1" dirty="0">
                        <a:solidFill>
                          <a:schemeClr val="tx1"/>
                        </a:solidFill>
                        <a:latin typeface="Montserrat Thin"/>
                        <a:cs typeface="Montserrat Thin"/>
                      </a:endParaRPr>
                    </a:p>
                  </a:txBody>
                  <a:tcPr marL="0" marR="0" marT="83820" marB="0" anchor="ctr">
                    <a:lnL w="3175" cap="flat" cmpd="sng" algn="ctr">
                      <a:solidFill>
                        <a:srgbClr val="F2E8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F2E8DF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lang="fi-FI" sz="1200" b="1" spc="-10" dirty="0">
                          <a:solidFill>
                            <a:schemeClr val="tx1"/>
                          </a:solidFill>
                          <a:latin typeface="Montserrat Thin"/>
                          <a:cs typeface="Montserrat Thin"/>
                        </a:rPr>
                        <a:t>VÄLI</a:t>
                      </a:r>
                      <a:r>
                        <a:rPr sz="1200" b="1" spc="-10" dirty="0">
                          <a:solidFill>
                            <a:schemeClr val="tx1"/>
                          </a:solidFill>
                          <a:latin typeface="Montserrat Thin"/>
                          <a:cs typeface="Montserrat Thin"/>
                        </a:rPr>
                        <a:t>PALA</a:t>
                      </a:r>
                      <a:endParaRPr sz="1200" b="1" dirty="0">
                        <a:solidFill>
                          <a:schemeClr val="tx1"/>
                        </a:solidFill>
                        <a:latin typeface="Montserrat Thin"/>
                        <a:cs typeface="Montserrat Thin"/>
                      </a:endParaRPr>
                    </a:p>
                  </a:txBody>
                  <a:tcPr marL="0" marR="0" marT="83820" marB="0" anchor="ctr">
                    <a:lnL w="3175" cap="flat" cmpd="sng" algn="ctr">
                      <a:solidFill>
                        <a:srgbClr val="F2E8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4283">
                <a:tc>
                  <a:txBody>
                    <a:bodyPr/>
                    <a:lstStyle/>
                    <a:p>
                      <a:pPr marR="153670"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lang="fi-FI" sz="1200" b="1" spc="-25" noProof="0" dirty="0">
                          <a:solidFill>
                            <a:srgbClr val="113A58"/>
                          </a:solidFill>
                          <a:latin typeface="Montserrat SemiBold"/>
                          <a:cs typeface="Montserrat SemiBold"/>
                        </a:rPr>
                        <a:t>MA</a:t>
                      </a:r>
                      <a:endParaRPr lang="fi-FI" sz="1200" noProof="0" dirty="0">
                        <a:latin typeface="Montserrat SemiBold"/>
                        <a:cs typeface="Montserrat SemiBold"/>
                      </a:endParaRPr>
                    </a:p>
                  </a:txBody>
                  <a:tcPr marL="0" marR="0" marT="0" marB="0" anchor="ctr">
                    <a:lnL w="3175">
                      <a:solidFill>
                        <a:srgbClr val="231F20"/>
                      </a:solidFill>
                      <a:prstDash val="soli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  <a:solidFill>
                      <a:srgbClr val="FFF1E4"/>
                    </a:solidFill>
                  </a:tcPr>
                </a:tc>
                <a:tc>
                  <a:txBody>
                    <a:bodyPr/>
                    <a:lstStyle/>
                    <a:p>
                      <a:pPr marL="375285" marR="367665" algn="ctr">
                        <a:lnSpc>
                          <a:spcPct val="108300"/>
                        </a:lnSpc>
                      </a:pPr>
                      <a:endParaRPr lang="fi-FI" sz="1200" b="0" dirty="0">
                        <a:solidFill>
                          <a:srgbClr val="231F20"/>
                        </a:solidFill>
                        <a:latin typeface="Montserrat Light"/>
                        <a:cs typeface="Montserrat Light"/>
                      </a:endParaRPr>
                    </a:p>
                    <a:p>
                      <a:pPr marL="375285" marR="367665" algn="ctr">
                        <a:lnSpc>
                          <a:spcPct val="108300"/>
                        </a:lnSpc>
                      </a:pPr>
                      <a:r>
                        <a:rPr lang="fi-FI" sz="1200" b="0" dirty="0" err="1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Jauhelihakastikett</a:t>
                      </a:r>
                      <a:r>
                        <a:rPr sz="12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a</a:t>
                      </a:r>
                      <a:r>
                        <a:rPr sz="1200" b="0" spc="5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 </a:t>
                      </a:r>
                      <a:r>
                        <a:rPr lang="en-US" sz="1200" b="0" spc="5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M</a:t>
                      </a:r>
                    </a:p>
                    <a:p>
                      <a:pPr marL="375285" marR="367665" algn="ctr">
                        <a:lnSpc>
                          <a:spcPct val="108300"/>
                        </a:lnSpc>
                      </a:pPr>
                      <a:r>
                        <a:rPr lang="fi-FI" sz="1200" b="0" spc="-25" dirty="0" err="1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Spaghettia</a:t>
                      </a:r>
                      <a:r>
                        <a:rPr lang="fi-FI" sz="1200" b="0" spc="-25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 M</a:t>
                      </a:r>
                    </a:p>
                    <a:p>
                      <a:pPr marL="375285" marR="367665" algn="ctr">
                        <a:lnSpc>
                          <a:spcPct val="108300"/>
                        </a:lnSpc>
                      </a:pPr>
                      <a:r>
                        <a:rPr lang="fi-FI" sz="1200" b="0" spc="-25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Vihersalaattia</a:t>
                      </a:r>
                      <a:endParaRPr sz="120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3175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E4"/>
                    </a:solidFill>
                  </a:tcPr>
                </a:tc>
                <a:tc>
                  <a:txBody>
                    <a:bodyPr/>
                    <a:lstStyle/>
                    <a:p>
                      <a:pPr marL="297180" marR="289560" algn="ctr">
                        <a:lnSpc>
                          <a:spcPct val="108300"/>
                        </a:lnSpc>
                      </a:pPr>
                      <a:r>
                        <a:rPr lang="fi-FI" sz="1200" b="0" spc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Suklaavanukasta L,G </a:t>
                      </a:r>
                    </a:p>
                    <a:p>
                      <a:pPr marL="297180" marR="289560" algn="ctr">
                        <a:lnSpc>
                          <a:spcPct val="108300"/>
                        </a:lnSpc>
                      </a:pPr>
                      <a:r>
                        <a:rPr sz="1200" b="0" spc="0" err="1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Tuore</a:t>
                      </a:r>
                      <a:r>
                        <a:rPr lang="fi-FI" sz="1200" b="0" spc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annos</a:t>
                      </a:r>
                      <a:endParaRPr sz="1200" spc="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3175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54747">
                <a:tc>
                  <a:txBody>
                    <a:bodyPr/>
                    <a:lstStyle/>
                    <a:p>
                      <a:pPr marR="189865"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fi-FI" sz="1200" b="1" spc="-25" noProof="0" dirty="0">
                          <a:solidFill>
                            <a:srgbClr val="113A58"/>
                          </a:solidFill>
                          <a:latin typeface="Montserrat SemiBold"/>
                          <a:cs typeface="Montserrat SemiBold"/>
                        </a:rPr>
                        <a:t>TI</a:t>
                      </a:r>
                      <a:endParaRPr lang="fi-FI" sz="1200" noProof="0" dirty="0">
                        <a:latin typeface="Montserrat SemiBold"/>
                        <a:cs typeface="Montserrat SemiBold"/>
                      </a:endParaRPr>
                    </a:p>
                  </a:txBody>
                  <a:tcPr marL="0" marR="0" marT="0" marB="0" anchor="ctr">
                    <a:lnL w="3175">
                      <a:solidFill>
                        <a:srgbClr val="231F20"/>
                      </a:solidFill>
                      <a:prstDash val="soli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4975" marR="427355" algn="ctr">
                        <a:lnSpc>
                          <a:spcPct val="108300"/>
                        </a:lnSpc>
                        <a:spcBef>
                          <a:spcPts val="100"/>
                        </a:spcBef>
                      </a:pPr>
                      <a:endParaRPr lang="fi-FI" sz="1200" b="0" dirty="0">
                        <a:solidFill>
                          <a:srgbClr val="231F20"/>
                        </a:solidFill>
                        <a:latin typeface="Montserrat Light"/>
                        <a:cs typeface="Montserrat Light"/>
                      </a:endParaRPr>
                    </a:p>
                    <a:p>
                      <a:pPr marL="434975" marR="427355" algn="ctr">
                        <a:lnSpc>
                          <a:spcPct val="108300"/>
                        </a:lnSpc>
                        <a:spcBef>
                          <a:spcPts val="100"/>
                        </a:spcBef>
                      </a:pPr>
                      <a:r>
                        <a:rPr lang="fi-FI" sz="12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Pinaattiohukaisia L</a:t>
                      </a:r>
                    </a:p>
                    <a:p>
                      <a:pPr marL="434975" marR="427355" algn="ctr">
                        <a:lnSpc>
                          <a:spcPct val="108300"/>
                        </a:lnSpc>
                        <a:spcBef>
                          <a:spcPts val="100"/>
                        </a:spcBef>
                      </a:pPr>
                      <a:r>
                        <a:rPr lang="fi-FI" sz="1200" b="0" spc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Perunasosetta</a:t>
                      </a:r>
                      <a:r>
                        <a:rPr sz="1200" b="0" spc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 </a:t>
                      </a:r>
                      <a:r>
                        <a:rPr lang="fi-FI" sz="1200" b="0" spc="-25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L</a:t>
                      </a:r>
                      <a:r>
                        <a:rPr sz="1200" b="0" spc="-25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,G</a:t>
                      </a:r>
                      <a:endParaRPr lang="fi-FI" sz="1200" b="0" spc="-25" dirty="0">
                        <a:solidFill>
                          <a:srgbClr val="231F20"/>
                        </a:solidFill>
                        <a:latin typeface="Montserrat Light"/>
                        <a:cs typeface="Montserrat Light"/>
                      </a:endParaRPr>
                    </a:p>
                    <a:p>
                      <a:pPr marL="434975" marR="427355" lvl="0" indent="0" algn="ctr" eaLnBrk="1" fontAlgn="auto" latinLnBrk="0" hangingPunct="1">
                        <a:lnSpc>
                          <a:spcPct val="1083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fi-FI" sz="1200" b="0" spc="-25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Puolukkahilloa M,G</a:t>
                      </a:r>
                      <a:r>
                        <a:rPr sz="1200" b="0" spc="50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 </a:t>
                      </a:r>
                      <a:endParaRPr lang="fi-FI" sz="1200" dirty="0">
                        <a:latin typeface="Montserrat Light"/>
                        <a:cs typeface="Montserrat Light"/>
                      </a:endParaRPr>
                    </a:p>
                    <a:p>
                      <a:pPr marL="434975" marR="427355" lvl="0" indent="0" algn="ctr" defTabSz="914400">
                        <a:lnSpc>
                          <a:spcPct val="1083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b="0" spc="-1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Raejuustosalaattia L,G</a:t>
                      </a:r>
                    </a:p>
                    <a:p>
                      <a:pPr marL="434975" marR="427355" lvl="0" indent="0" algn="ctr" defTabSz="914400">
                        <a:lnSpc>
                          <a:spcPct val="1083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20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46990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4025" marR="447040" algn="ctr">
                        <a:lnSpc>
                          <a:spcPct val="108300"/>
                        </a:lnSpc>
                      </a:pPr>
                      <a:r>
                        <a:rPr lang="fi-FI" sz="1200" b="0" spc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Vadelmaista piimähyytelöä L,G </a:t>
                      </a:r>
                      <a:r>
                        <a:rPr sz="1200" b="0" spc="0" err="1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Tuore</a:t>
                      </a:r>
                      <a:r>
                        <a:rPr lang="fi-FI" sz="1200" b="0" spc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annos</a:t>
                      </a:r>
                      <a:endParaRPr sz="1200" spc="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2540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61164">
                <a:tc>
                  <a:txBody>
                    <a:bodyPr/>
                    <a:lstStyle/>
                    <a:p>
                      <a:pPr marR="167640"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fi-FI" sz="1200" b="1" spc="-25" noProof="0" dirty="0">
                          <a:solidFill>
                            <a:srgbClr val="113A58"/>
                          </a:solidFill>
                          <a:latin typeface="Montserrat SemiBold"/>
                          <a:cs typeface="Montserrat SemiBold"/>
                        </a:rPr>
                        <a:t>KE</a:t>
                      </a:r>
                      <a:endParaRPr lang="fi-FI" sz="1200" noProof="0" dirty="0">
                        <a:latin typeface="Montserrat SemiBold"/>
                        <a:cs typeface="Montserrat SemiBold"/>
                      </a:endParaRPr>
                    </a:p>
                  </a:txBody>
                  <a:tcPr marL="0" marR="0" marT="0" marB="0" anchor="ctr">
                    <a:lnL w="3175">
                      <a:solidFill>
                        <a:srgbClr val="231F20"/>
                      </a:solidFill>
                      <a:prstDash val="soli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  <a:solidFill>
                      <a:srgbClr val="FFF1E4"/>
                    </a:solidFill>
                  </a:tcPr>
                </a:tc>
                <a:tc>
                  <a:txBody>
                    <a:bodyPr/>
                    <a:lstStyle/>
                    <a:p>
                      <a:pPr marL="304165" marR="296545" algn="ctr">
                        <a:lnSpc>
                          <a:spcPct val="108300"/>
                        </a:lnSpc>
                      </a:pPr>
                      <a:r>
                        <a:rPr lang="fi-FI" sz="12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Broileripyöryköitä M</a:t>
                      </a:r>
                    </a:p>
                    <a:p>
                      <a:pPr marL="304165" marR="296545" algn="ctr">
                        <a:lnSpc>
                          <a:spcPct val="108300"/>
                        </a:lnSpc>
                      </a:pPr>
                      <a:r>
                        <a:rPr lang="fi-FI" sz="12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Currykastiketta L,G</a:t>
                      </a:r>
                    </a:p>
                    <a:p>
                      <a:pPr marL="304165" marR="296545" algn="ctr">
                        <a:lnSpc>
                          <a:spcPct val="108300"/>
                        </a:lnSpc>
                      </a:pPr>
                      <a:r>
                        <a:rPr lang="fi-FI" sz="12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Täysjyväriisiä M,G</a:t>
                      </a:r>
                    </a:p>
                    <a:p>
                      <a:pPr marL="304165" marR="296545" algn="ctr">
                        <a:lnSpc>
                          <a:spcPct val="108300"/>
                        </a:lnSpc>
                      </a:pPr>
                      <a:r>
                        <a:rPr lang="fi-FI" sz="12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Vihersalaattia</a:t>
                      </a:r>
                    </a:p>
                    <a:p>
                      <a:pPr marL="304165" marR="296545" algn="ctr">
                        <a:lnSpc>
                          <a:spcPct val="108300"/>
                        </a:lnSpc>
                      </a:pPr>
                      <a:endParaRPr lang="fi-FI" sz="1200" b="0" dirty="0">
                        <a:solidFill>
                          <a:srgbClr val="231F20"/>
                        </a:solidFill>
                        <a:latin typeface="Montserrat Light"/>
                        <a:cs typeface="Montserrat Light"/>
                      </a:endParaRPr>
                    </a:p>
                  </a:txBody>
                  <a:tcPr marL="0" marR="0" marT="2540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E4"/>
                    </a:solidFill>
                  </a:tcPr>
                </a:tc>
                <a:tc>
                  <a:txBody>
                    <a:bodyPr/>
                    <a:lstStyle/>
                    <a:p>
                      <a:pPr marL="487045" marR="479425" algn="ctr">
                        <a:lnSpc>
                          <a:spcPct val="108300"/>
                        </a:lnSpc>
                      </a:pPr>
                      <a:r>
                        <a:rPr lang="fi-FI" sz="12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Hedelmäsalaattia M,G</a:t>
                      </a:r>
                      <a:endParaRPr sz="1200" dirty="0">
                        <a:latin typeface="Montserrat Light"/>
                        <a:cs typeface="Montserrat Light"/>
                      </a:endParaRPr>
                    </a:p>
                    <a:p>
                      <a:pPr marL="492125" marR="485140" algn="ctr">
                        <a:lnSpc>
                          <a:spcPct val="108300"/>
                        </a:lnSpc>
                      </a:pPr>
                      <a:r>
                        <a:rPr sz="1200" b="0" dirty="0" err="1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Tuore</a:t>
                      </a:r>
                      <a:r>
                        <a:rPr lang="fi-FI" sz="12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annos</a:t>
                      </a:r>
                      <a:endParaRPr sz="120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2540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4291">
                <a:tc>
                  <a:txBody>
                    <a:bodyPr/>
                    <a:lstStyle/>
                    <a:p>
                      <a:pPr marR="167005"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fi-FI" sz="1200" b="1" spc="-25" noProof="0" dirty="0">
                          <a:solidFill>
                            <a:srgbClr val="113A58"/>
                          </a:solidFill>
                          <a:latin typeface="Montserrat SemiBold"/>
                          <a:cs typeface="Montserrat SemiBold"/>
                        </a:rPr>
                        <a:t>TO</a:t>
                      </a:r>
                      <a:endParaRPr lang="fi-FI" sz="1200" noProof="0" dirty="0">
                        <a:latin typeface="Montserrat SemiBold"/>
                        <a:cs typeface="Montserrat SemiBold"/>
                      </a:endParaRPr>
                    </a:p>
                  </a:txBody>
                  <a:tcPr marL="0" marR="0" marT="0" marB="0" anchor="ctr">
                    <a:lnL w="3175">
                      <a:solidFill>
                        <a:srgbClr val="231F20"/>
                      </a:solidFill>
                      <a:prstDash val="soli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1805" marR="463550" algn="ctr">
                        <a:lnSpc>
                          <a:spcPct val="108300"/>
                        </a:lnSpc>
                        <a:spcBef>
                          <a:spcPts val="100"/>
                        </a:spcBef>
                      </a:pPr>
                      <a:r>
                        <a:rPr lang="fi-FI" sz="1200" b="0" spc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Palvirouhekiusausta L,G</a:t>
                      </a:r>
                    </a:p>
                    <a:p>
                      <a:pPr marL="471805" marR="463550" algn="ctr">
                        <a:lnSpc>
                          <a:spcPct val="108300"/>
                        </a:lnSpc>
                        <a:spcBef>
                          <a:spcPts val="100"/>
                        </a:spcBef>
                      </a:pPr>
                      <a:r>
                        <a:rPr lang="fi-FI" sz="1200" b="0" spc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Punajuurisalaattia M,G</a:t>
                      </a:r>
                    </a:p>
                  </a:txBody>
                  <a:tcPr marL="0" marR="0" marT="46990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9740" marR="452120" lvl="0" indent="0" algn="ctr" defTabSz="914400" eaLnBrk="1" fontAlgn="auto" latinLnBrk="0" hangingPunct="1">
                        <a:lnSpc>
                          <a:spcPct val="108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Marjarahkaa L,G</a:t>
                      </a:r>
                      <a:endParaRPr lang="fi-FI" sz="1200" dirty="0">
                        <a:latin typeface="Montserrat Light"/>
                        <a:cs typeface="Montserrat Light"/>
                      </a:endParaRPr>
                    </a:p>
                    <a:p>
                      <a:pPr marL="492125" marR="485140" algn="ctr">
                        <a:lnSpc>
                          <a:spcPct val="108300"/>
                        </a:lnSpc>
                      </a:pPr>
                      <a:r>
                        <a:rPr sz="1200" b="0" err="1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Tuore</a:t>
                      </a:r>
                      <a:r>
                        <a:rPr lang="fi-FI" sz="12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annos</a:t>
                      </a:r>
                      <a:endParaRPr sz="120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2540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30968">
                <a:tc>
                  <a:txBody>
                    <a:bodyPr/>
                    <a:lstStyle/>
                    <a:p>
                      <a:pPr marR="168910"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fi-FI" sz="1200" b="1" spc="-25" noProof="0" dirty="0">
                          <a:solidFill>
                            <a:srgbClr val="113A58"/>
                          </a:solidFill>
                          <a:latin typeface="Montserrat SemiBold"/>
                          <a:cs typeface="Montserrat SemiBold"/>
                        </a:rPr>
                        <a:t>PE</a:t>
                      </a:r>
                      <a:endParaRPr lang="fi-FI" sz="1200" noProof="0" dirty="0">
                        <a:latin typeface="Montserrat SemiBold"/>
                        <a:cs typeface="Montserrat SemiBold"/>
                      </a:endParaRPr>
                    </a:p>
                  </a:txBody>
                  <a:tcPr marL="0" marR="0" marT="0" marB="0" anchor="ctr">
                    <a:lnL w="3175">
                      <a:solidFill>
                        <a:srgbClr val="231F20"/>
                      </a:solidFill>
                      <a:prstDash val="soli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  <a:solidFill>
                      <a:srgbClr val="FFF1E4"/>
                    </a:solidFill>
                  </a:tcPr>
                </a:tc>
                <a:tc>
                  <a:txBody>
                    <a:bodyPr/>
                    <a:lstStyle/>
                    <a:p>
                      <a:pPr marL="464820" marR="457200" algn="ctr">
                        <a:lnSpc>
                          <a:spcPct val="108300"/>
                        </a:lnSpc>
                        <a:spcBef>
                          <a:spcPts val="100"/>
                        </a:spcBef>
                      </a:pPr>
                      <a:r>
                        <a:rPr lang="fi-FI" sz="1200" b="0" spc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Kermainen kahden kalan keitto L, G</a:t>
                      </a:r>
                    </a:p>
                    <a:p>
                      <a:pPr marL="464820" marR="457200" algn="ctr">
                        <a:lnSpc>
                          <a:spcPct val="108300"/>
                        </a:lnSpc>
                        <a:spcBef>
                          <a:spcPts val="100"/>
                        </a:spcBef>
                      </a:pPr>
                      <a:r>
                        <a:rPr lang="fi-FI" sz="1200" b="0" spc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Tuorevihanneksia</a:t>
                      </a:r>
                      <a:endParaRPr sz="1200" spc="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46990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  <a:solidFill>
                      <a:srgbClr val="FFF1E4"/>
                    </a:solidFill>
                  </a:tcPr>
                </a:tc>
                <a:tc>
                  <a:txBody>
                    <a:bodyPr/>
                    <a:lstStyle/>
                    <a:p>
                      <a:pPr marL="563245" marR="555625" algn="ctr">
                        <a:lnSpc>
                          <a:spcPct val="108300"/>
                        </a:lnSpc>
                      </a:pPr>
                      <a:r>
                        <a:rPr lang="fi-FI" sz="12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Mansikkakiisseliä M,G</a:t>
                      </a:r>
                    </a:p>
                    <a:p>
                      <a:pPr marL="563245" marR="555625" algn="ctr">
                        <a:lnSpc>
                          <a:spcPct val="108300"/>
                        </a:lnSpc>
                      </a:pPr>
                      <a:r>
                        <a:rPr sz="1200" b="0" dirty="0" err="1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Tuore</a:t>
                      </a:r>
                      <a:r>
                        <a:rPr lang="fi-FI" sz="12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annos</a:t>
                      </a:r>
                      <a:endParaRPr sz="120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2540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11" name="object 1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650476" y="7118001"/>
            <a:ext cx="683888" cy="210888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577374" y="6646229"/>
            <a:ext cx="7199015" cy="453073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 lvl="0" indent="0" defTabSz="914400" eaLnBrk="1" fontAlgn="auto" latinLnBrk="0" hangingPunct="1">
              <a:lnSpc>
                <a:spcPct val="132400"/>
              </a:lnSpc>
              <a:spcBef>
                <a:spcPts val="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700" b="0" i="0" u="none" strike="noStrike" kern="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Montserrat Light"/>
                <a:cs typeface="Montserrat Light"/>
              </a:rPr>
              <a:t>Muutokset mahdollisia. Lisätietoja allergeeneista saa keittiöhenkilökunnalta. Jokaisella aterialla on tarjolla näkkileipää, levitettä ja ruokajuomat. </a:t>
            </a:r>
          </a:p>
          <a:p>
            <a:pPr marL="12700" marR="5080" lvl="0" indent="0" defTabSz="914400" eaLnBrk="1" fontAlgn="auto" latinLnBrk="0" hangingPunct="1">
              <a:lnSpc>
                <a:spcPct val="132400"/>
              </a:lnSpc>
              <a:spcBef>
                <a:spcPts val="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700" b="0" i="0" u="none" strike="noStrike" kern="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Montserrat Light"/>
                <a:cs typeface="Montserrat Light"/>
              </a:rPr>
              <a:t>Keiton kanssa tarjolla on pehmeää leipää. Salaatin kanssa tarjoillaan öljypohjaista salaatinkastiketta. </a:t>
            </a:r>
          </a:p>
          <a:p>
            <a:pPr marL="12700" marR="5080" lvl="0" indent="0" defTabSz="914400" eaLnBrk="1" fontAlgn="auto" latinLnBrk="0" hangingPunct="1">
              <a:lnSpc>
                <a:spcPct val="132400"/>
              </a:lnSpc>
              <a:spcBef>
                <a:spcPts val="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700" b="0" i="0" u="none" strike="noStrike" kern="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Montserrat Light"/>
                <a:cs typeface="Montserrat Light"/>
              </a:rPr>
              <a:t>L = laktoositon, M = maidoton, G = gluteeniton</a:t>
            </a:r>
          </a:p>
        </p:txBody>
      </p:sp>
      <p:sp>
        <p:nvSpPr>
          <p:cNvPr id="13" name="Suorakulmio 12">
            <a:extLst>
              <a:ext uri="{FF2B5EF4-FFF2-40B4-BE49-F238E27FC236}">
                <a16:creationId xmlns:a16="http://schemas.microsoft.com/office/drawing/2014/main" id="{9E2C17EE-620E-2001-FF25-29BC63A59A08}"/>
              </a:ext>
            </a:extLst>
          </p:cNvPr>
          <p:cNvSpPr/>
          <p:nvPr/>
        </p:nvSpPr>
        <p:spPr>
          <a:xfrm>
            <a:off x="8242300" y="7135497"/>
            <a:ext cx="914400" cy="223530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>
                <a:solidFill>
                  <a:schemeClr val="tx1"/>
                </a:solidFill>
              </a:rPr>
              <a:t>12.1.2026</a:t>
            </a:r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9417F076-988D-E6C3-0B27-918337EFC2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93230" y="289253"/>
            <a:ext cx="3430270" cy="94098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C454D6E2-38D4-4A71-9575-9FAEE0C371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>
            <a:extLst>
              <a:ext uri="{FF2B5EF4-FFF2-40B4-BE49-F238E27FC236}">
                <a16:creationId xmlns:a16="http://schemas.microsoft.com/office/drawing/2014/main" id="{3174CB08-3B8B-5B2B-EB93-E884E20750B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94291" y="313277"/>
            <a:ext cx="5744688" cy="773832"/>
          </a:xfrm>
          <a:prstGeom prst="rect">
            <a:avLst/>
          </a:prstGeom>
        </p:spPr>
        <p:txBody>
          <a:bodyPr vert="horz" wrap="square" lIns="0" tIns="98328" rIns="0" bIns="0" rtlCol="0" anchor="t">
            <a:spAutoFit/>
          </a:bodyPr>
          <a:lstStyle/>
          <a:p>
            <a:pPr marL="47625">
              <a:lnSpc>
                <a:spcPct val="100000"/>
              </a:lnSpc>
              <a:spcBef>
                <a:spcPts val="225"/>
              </a:spcBef>
            </a:pPr>
            <a:r>
              <a:rPr dirty="0">
                <a:solidFill>
                  <a:schemeClr val="tx1"/>
                </a:solidFill>
              </a:rPr>
              <a:t>RUOKALISTA</a:t>
            </a:r>
            <a:r>
              <a:rPr lang="fi-FI" spc="-75" dirty="0">
                <a:solidFill>
                  <a:schemeClr val="tx1"/>
                </a:solidFill>
              </a:rPr>
              <a:t>VIIKKO </a:t>
            </a:r>
            <a:r>
              <a:rPr lang="fi-FI" spc="-60" dirty="0">
                <a:solidFill>
                  <a:schemeClr val="tx1"/>
                </a:solidFill>
              </a:rPr>
              <a:t>5 – Koulut </a:t>
            </a:r>
            <a:br>
              <a:rPr lang="fi-FI" spc="-60" dirty="0">
                <a:solidFill>
                  <a:schemeClr val="tx1"/>
                </a:solidFill>
              </a:rPr>
            </a:br>
            <a:r>
              <a:rPr sz="1200" dirty="0" err="1">
                <a:solidFill>
                  <a:schemeClr val="tx1"/>
                </a:solidFill>
              </a:rPr>
              <a:t>Voimassa</a:t>
            </a:r>
            <a:r>
              <a:rPr lang="fi-FI" sz="1200" dirty="0">
                <a:solidFill>
                  <a:schemeClr val="tx1"/>
                </a:solidFill>
              </a:rPr>
              <a:t> kalenteriviikoilla 7, 12, 17, 22, 27, 32, 37, 42, 47/ 2026</a:t>
            </a:r>
            <a:br>
              <a:rPr lang="fi-FI" sz="1200" dirty="0">
                <a:solidFill>
                  <a:schemeClr val="tx1"/>
                </a:solidFill>
              </a:rPr>
            </a:br>
            <a:endParaRPr lang="fi-FI" sz="1200" dirty="0">
              <a:solidFill>
                <a:schemeClr val="tx1"/>
              </a:solidFill>
            </a:endParaRPr>
          </a:p>
        </p:txBody>
      </p:sp>
      <p:graphicFrame>
        <p:nvGraphicFramePr>
          <p:cNvPr id="10" name="object 10">
            <a:extLst>
              <a:ext uri="{FF2B5EF4-FFF2-40B4-BE49-F238E27FC236}">
                <a16:creationId xmlns:a16="http://schemas.microsoft.com/office/drawing/2014/main" id="{BAA3BBAD-A89D-C7FF-2C60-BAA76FECC1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6734144"/>
              </p:ext>
            </p:extLst>
          </p:nvPr>
        </p:nvGraphicFramePr>
        <p:xfrm>
          <a:off x="494291" y="1363922"/>
          <a:ext cx="9704817" cy="497346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948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098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0020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88703">
                <a:tc>
                  <a:txBody>
                    <a:bodyPr/>
                    <a:lstStyle/>
                    <a:p>
                      <a:pPr marL="119443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endParaRPr sz="1200" b="1" dirty="0">
                        <a:solidFill>
                          <a:schemeClr val="tx1"/>
                        </a:solidFill>
                        <a:latin typeface="Montserrat Thin"/>
                        <a:cs typeface="Montserrat Thin"/>
                      </a:endParaRPr>
                    </a:p>
                  </a:txBody>
                  <a:tcPr marL="0" marR="0" marT="83820" marB="0" anchor="ctr">
                    <a:lnL w="3175">
                      <a:solidFill>
                        <a:srgbClr val="231F20"/>
                      </a:solidFill>
                      <a:prstDash val="solid"/>
                    </a:lnL>
                    <a:lnR w="3175">
                      <a:solidFill>
                        <a:srgbClr val="F2E8DF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200" b="1" spc="-10" dirty="0">
                          <a:solidFill>
                            <a:schemeClr val="tx1"/>
                          </a:solidFill>
                          <a:latin typeface="Montserrat Thin"/>
                          <a:cs typeface="Montserrat Thin"/>
                        </a:rPr>
                        <a:t>LOUNAS</a:t>
                      </a:r>
                      <a:endParaRPr sz="1200" b="1" dirty="0">
                        <a:solidFill>
                          <a:schemeClr val="tx1"/>
                        </a:solidFill>
                        <a:latin typeface="Montserrat Thin"/>
                        <a:cs typeface="Montserrat Thin"/>
                      </a:endParaRPr>
                    </a:p>
                  </a:txBody>
                  <a:tcPr marL="0" marR="0" marT="83820" marB="0" anchor="ctr">
                    <a:lnL w="3175" cap="flat" cmpd="sng" algn="ctr">
                      <a:solidFill>
                        <a:srgbClr val="F2E8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F2E8DF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lang="fi-FI" sz="1200" b="1" spc="-10" dirty="0">
                          <a:solidFill>
                            <a:schemeClr val="tx1"/>
                          </a:solidFill>
                          <a:latin typeface="Montserrat Thin"/>
                          <a:cs typeface="Montserrat Thin"/>
                        </a:rPr>
                        <a:t>VÄLI</a:t>
                      </a:r>
                      <a:r>
                        <a:rPr sz="1200" b="1" spc="-10" dirty="0">
                          <a:solidFill>
                            <a:schemeClr val="tx1"/>
                          </a:solidFill>
                          <a:latin typeface="Montserrat Thin"/>
                          <a:cs typeface="Montserrat Thin"/>
                        </a:rPr>
                        <a:t>PALA</a:t>
                      </a:r>
                      <a:endParaRPr sz="1200" b="1" dirty="0">
                        <a:solidFill>
                          <a:schemeClr val="tx1"/>
                        </a:solidFill>
                        <a:latin typeface="Montserrat Thin"/>
                        <a:cs typeface="Montserrat Thin"/>
                      </a:endParaRPr>
                    </a:p>
                  </a:txBody>
                  <a:tcPr marL="0" marR="0" marT="83820" marB="0" anchor="ctr">
                    <a:lnL w="3175" cap="flat" cmpd="sng" algn="ctr">
                      <a:solidFill>
                        <a:srgbClr val="F2E8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3628">
                <a:tc>
                  <a:txBody>
                    <a:bodyPr/>
                    <a:lstStyle/>
                    <a:p>
                      <a:pPr marR="153670"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lang="fi-FI" sz="1200" b="1" spc="-25" noProof="0" dirty="0">
                          <a:solidFill>
                            <a:srgbClr val="113A58"/>
                          </a:solidFill>
                          <a:latin typeface="Montserrat SemiBold"/>
                          <a:cs typeface="Montserrat SemiBold"/>
                        </a:rPr>
                        <a:t>MA</a:t>
                      </a:r>
                      <a:endParaRPr lang="fi-FI" sz="1200" noProof="0" dirty="0">
                        <a:latin typeface="Montserrat SemiBold"/>
                        <a:cs typeface="Montserrat SemiBold"/>
                      </a:endParaRPr>
                    </a:p>
                  </a:txBody>
                  <a:tcPr marL="0" marR="0" marT="0" marB="0" anchor="ctr">
                    <a:lnL w="3175">
                      <a:solidFill>
                        <a:srgbClr val="231F20"/>
                      </a:solidFill>
                      <a:prstDash val="soli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  <a:solidFill>
                      <a:srgbClr val="FFF1E4"/>
                    </a:solidFill>
                  </a:tcPr>
                </a:tc>
                <a:tc>
                  <a:txBody>
                    <a:bodyPr/>
                    <a:lstStyle/>
                    <a:p>
                      <a:pPr marL="375285" marR="367665" algn="ctr">
                        <a:lnSpc>
                          <a:spcPct val="108300"/>
                        </a:lnSpc>
                      </a:pPr>
                      <a:r>
                        <a:rPr lang="fi-FI" sz="1200" b="0" dirty="0" err="1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Makkarakastikett</a:t>
                      </a:r>
                      <a:r>
                        <a:rPr sz="12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a</a:t>
                      </a:r>
                      <a:r>
                        <a:rPr lang="fi-FI" sz="1200" b="0" spc="5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 L</a:t>
                      </a:r>
                      <a:endParaRPr lang="en-US" sz="1200" b="0" spc="-25" dirty="0">
                        <a:solidFill>
                          <a:srgbClr val="231F20"/>
                        </a:solidFill>
                        <a:latin typeface="Montserrat Light"/>
                        <a:cs typeface="Montserrat Light"/>
                      </a:endParaRPr>
                    </a:p>
                    <a:p>
                      <a:pPr marL="375285" marR="367665" algn="ctr">
                        <a:lnSpc>
                          <a:spcPct val="108300"/>
                        </a:lnSpc>
                      </a:pPr>
                      <a:r>
                        <a:rPr lang="fi-FI" sz="1200" b="0" spc="-25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Keitettyjä perunoita M,G</a:t>
                      </a:r>
                    </a:p>
                    <a:p>
                      <a:pPr marL="375285" marR="367665" algn="ctr">
                        <a:lnSpc>
                          <a:spcPct val="108300"/>
                        </a:lnSpc>
                      </a:pPr>
                      <a:r>
                        <a:rPr lang="fi-FI" sz="1200" b="0" spc="-25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Kurkkuraastesalaatti</a:t>
                      </a:r>
                      <a:endParaRPr sz="120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3175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E4"/>
                    </a:solidFill>
                  </a:tcPr>
                </a:tc>
                <a:tc>
                  <a:txBody>
                    <a:bodyPr/>
                    <a:lstStyle/>
                    <a:p>
                      <a:pPr marL="297180" marR="289560" algn="ctr">
                        <a:lnSpc>
                          <a:spcPct val="108300"/>
                        </a:lnSpc>
                      </a:pPr>
                      <a:r>
                        <a:rPr lang="fi-FI" sz="1200" b="0" spc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Hedelmäjogurttia L,G </a:t>
                      </a:r>
                    </a:p>
                    <a:p>
                      <a:pPr marL="297180" marR="289560" algn="ctr">
                        <a:lnSpc>
                          <a:spcPct val="108300"/>
                        </a:lnSpc>
                      </a:pPr>
                      <a:r>
                        <a:rPr lang="fi-FI" sz="1200" b="0" spc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Tuoreannos</a:t>
                      </a:r>
                      <a:endParaRPr lang="fi-FI" sz="1200" spc="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3175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69979">
                <a:tc>
                  <a:txBody>
                    <a:bodyPr/>
                    <a:lstStyle/>
                    <a:p>
                      <a:pPr marR="189865"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fi-FI" sz="1200" b="1" spc="-25" noProof="0" dirty="0">
                          <a:solidFill>
                            <a:srgbClr val="113A58"/>
                          </a:solidFill>
                          <a:latin typeface="Montserrat SemiBold"/>
                          <a:cs typeface="Montserrat SemiBold"/>
                        </a:rPr>
                        <a:t>TI</a:t>
                      </a:r>
                      <a:endParaRPr lang="fi-FI" sz="1200" noProof="0" dirty="0">
                        <a:latin typeface="Montserrat SemiBold"/>
                        <a:cs typeface="Montserrat SemiBold"/>
                      </a:endParaRPr>
                    </a:p>
                  </a:txBody>
                  <a:tcPr marL="0" marR="0" marT="0" marB="0" anchor="ctr">
                    <a:lnL w="3175">
                      <a:solidFill>
                        <a:srgbClr val="231F20"/>
                      </a:solidFill>
                      <a:prstDash val="soli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4975" marR="427355" algn="ctr">
                        <a:lnSpc>
                          <a:spcPct val="108300"/>
                        </a:lnSpc>
                        <a:spcBef>
                          <a:spcPts val="100"/>
                        </a:spcBef>
                      </a:pPr>
                      <a:r>
                        <a:rPr lang="fi-FI" sz="12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Puuroa L</a:t>
                      </a:r>
                    </a:p>
                    <a:p>
                      <a:pPr marL="434975" marR="427355" algn="ctr">
                        <a:lnSpc>
                          <a:spcPct val="108300"/>
                        </a:lnSpc>
                        <a:spcBef>
                          <a:spcPts val="100"/>
                        </a:spcBef>
                      </a:pPr>
                      <a:r>
                        <a:rPr lang="fi-FI" sz="12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Mehukeittoa L, G</a:t>
                      </a:r>
                    </a:p>
                    <a:p>
                      <a:pPr marL="434975" marR="427355" algn="ctr">
                        <a:lnSpc>
                          <a:spcPct val="108300"/>
                        </a:lnSpc>
                        <a:spcBef>
                          <a:spcPts val="100"/>
                        </a:spcBef>
                      </a:pPr>
                      <a:r>
                        <a:rPr lang="fi-FI" sz="12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Leikkelettä L, G</a:t>
                      </a:r>
                      <a:endParaRPr sz="120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46990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4025" marR="447040" algn="ctr">
                        <a:lnSpc>
                          <a:spcPct val="108300"/>
                        </a:lnSpc>
                      </a:pPr>
                      <a:r>
                        <a:rPr lang="fi-FI" sz="1200" b="0" spc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Hedelmäkiisseliä M,G </a:t>
                      </a:r>
                    </a:p>
                    <a:p>
                      <a:pPr marL="454659" marR="447040" algn="ctr">
                        <a:lnSpc>
                          <a:spcPct val="108300"/>
                        </a:lnSpc>
                      </a:pPr>
                      <a:r>
                        <a:rPr lang="fi-FI" sz="1200" b="0" spc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Tuoreannos</a:t>
                      </a:r>
                      <a:endParaRPr sz="1200" spc="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2540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3404">
                <a:tc>
                  <a:txBody>
                    <a:bodyPr/>
                    <a:lstStyle/>
                    <a:p>
                      <a:pPr marR="167640"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fi-FI" sz="1200" b="1" spc="-25" noProof="0" dirty="0">
                          <a:solidFill>
                            <a:srgbClr val="113A58"/>
                          </a:solidFill>
                          <a:latin typeface="Montserrat SemiBold"/>
                          <a:cs typeface="Montserrat SemiBold"/>
                        </a:rPr>
                        <a:t>KE</a:t>
                      </a:r>
                      <a:endParaRPr lang="fi-FI" sz="1200" noProof="0" dirty="0">
                        <a:latin typeface="Montserrat SemiBold"/>
                        <a:cs typeface="Montserrat SemiBold"/>
                      </a:endParaRPr>
                    </a:p>
                  </a:txBody>
                  <a:tcPr marL="0" marR="0" marT="0" marB="0" anchor="ctr">
                    <a:lnL w="3175">
                      <a:solidFill>
                        <a:srgbClr val="231F20"/>
                      </a:solidFill>
                      <a:prstDash val="soli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  <a:solidFill>
                      <a:srgbClr val="FFF1E4"/>
                    </a:solidFill>
                  </a:tcPr>
                </a:tc>
                <a:tc>
                  <a:txBody>
                    <a:bodyPr/>
                    <a:lstStyle/>
                    <a:p>
                      <a:pPr marL="375285" marR="367665" lvl="0" algn="ctr">
                        <a:lnSpc>
                          <a:spcPct val="108300"/>
                        </a:lnSpc>
                        <a:buNone/>
                      </a:pPr>
                      <a:r>
                        <a:rPr lang="fi-FI" sz="1200" b="0" i="0" u="none" strike="noStrike" noProof="0" dirty="0">
                          <a:solidFill>
                            <a:srgbClr val="231F20"/>
                          </a:solidFill>
                          <a:latin typeface="Montserrat Light"/>
                        </a:rPr>
                        <a:t>Merimiespataa M,G</a:t>
                      </a:r>
                      <a:endParaRPr lang="en-US" sz="1200" b="0" i="0" u="none" strike="noStrike" noProof="0" dirty="0">
                        <a:solidFill>
                          <a:srgbClr val="000000"/>
                        </a:solidFill>
                        <a:latin typeface="Montserrat Light"/>
                      </a:endParaRPr>
                    </a:p>
                    <a:p>
                      <a:pPr marL="304165" marR="296545" algn="ctr">
                        <a:lnSpc>
                          <a:spcPct val="108300"/>
                        </a:lnSpc>
                      </a:pPr>
                      <a:r>
                        <a:rPr lang="fi-FI" sz="12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Vihersalaatti	</a:t>
                      </a:r>
                    </a:p>
                  </a:txBody>
                  <a:tcPr marL="0" marR="0" marT="2540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E4"/>
                    </a:solidFill>
                  </a:tcPr>
                </a:tc>
                <a:tc>
                  <a:txBody>
                    <a:bodyPr/>
                    <a:lstStyle/>
                    <a:p>
                      <a:pPr marL="487045" marR="479425" algn="ctr">
                        <a:lnSpc>
                          <a:spcPct val="108300"/>
                        </a:lnSpc>
                      </a:pPr>
                      <a:r>
                        <a:rPr lang="fi-FI" sz="12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Maitokiisseliä L,G</a:t>
                      </a:r>
                    </a:p>
                    <a:p>
                      <a:pPr marL="487045" marR="479425" lvl="0" algn="ctr">
                        <a:lnSpc>
                          <a:spcPct val="108300"/>
                        </a:lnSpc>
                        <a:buNone/>
                      </a:pPr>
                      <a:r>
                        <a:rPr lang="fi-FI" sz="12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Hilloa M,G</a:t>
                      </a:r>
                    </a:p>
                    <a:p>
                      <a:pPr marL="492759" marR="485140" algn="ctr">
                        <a:lnSpc>
                          <a:spcPct val="108300"/>
                        </a:lnSpc>
                      </a:pPr>
                      <a:r>
                        <a:rPr lang="fi-FI" sz="12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Tuoreannos</a:t>
                      </a:r>
                      <a:endParaRPr lang="fi-FI" sz="120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2540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0266">
                <a:tc>
                  <a:txBody>
                    <a:bodyPr/>
                    <a:lstStyle/>
                    <a:p>
                      <a:pPr marR="167005"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fi-FI" sz="1200" b="1" spc="-25" noProof="0" dirty="0">
                          <a:solidFill>
                            <a:srgbClr val="113A58"/>
                          </a:solidFill>
                          <a:latin typeface="Montserrat SemiBold"/>
                          <a:cs typeface="Montserrat SemiBold"/>
                        </a:rPr>
                        <a:t>TO</a:t>
                      </a:r>
                      <a:endParaRPr lang="fi-FI" sz="1200" noProof="0" dirty="0">
                        <a:latin typeface="Montserrat SemiBold"/>
                        <a:cs typeface="Montserrat SemiBold"/>
                      </a:endParaRPr>
                    </a:p>
                  </a:txBody>
                  <a:tcPr marL="0" marR="0" marT="0" marB="0" anchor="ctr">
                    <a:lnL w="3175">
                      <a:solidFill>
                        <a:srgbClr val="231F20"/>
                      </a:solidFill>
                      <a:prstDash val="soli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1805" marR="463550" algn="ctr">
                        <a:lnSpc>
                          <a:spcPct val="108300"/>
                        </a:lnSpc>
                        <a:spcBef>
                          <a:spcPts val="100"/>
                        </a:spcBef>
                      </a:pPr>
                      <a:r>
                        <a:rPr lang="fi-FI" sz="1200" b="0" spc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Jauhelihakeittoa M,G</a:t>
                      </a:r>
                    </a:p>
                    <a:p>
                      <a:pPr marL="471805" marR="463550" algn="ctr">
                        <a:lnSpc>
                          <a:spcPct val="108300"/>
                        </a:lnSpc>
                        <a:spcBef>
                          <a:spcPts val="100"/>
                        </a:spcBef>
                      </a:pPr>
                      <a:r>
                        <a:rPr lang="fi-FI" sz="1200" b="0" spc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Tuorevihanneksia</a:t>
                      </a:r>
                    </a:p>
                  </a:txBody>
                  <a:tcPr marL="0" marR="0" marT="46990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9740" marR="452120" algn="ctr">
                        <a:lnSpc>
                          <a:spcPct val="108300"/>
                        </a:lnSpc>
                      </a:pPr>
                      <a:r>
                        <a:rPr lang="fi-FI" sz="12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Pannukakkua L</a:t>
                      </a:r>
                    </a:p>
                    <a:p>
                      <a:pPr marL="459740" marR="452120" algn="ctr">
                        <a:lnSpc>
                          <a:spcPct val="108300"/>
                        </a:lnSpc>
                      </a:pPr>
                      <a:r>
                        <a:rPr lang="fi-FI" sz="12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Hilloa M,G</a:t>
                      </a:r>
                      <a:endParaRPr lang="fi-FI" sz="1200" dirty="0">
                        <a:latin typeface="Montserrat Light"/>
                        <a:cs typeface="Montserrat Light"/>
                      </a:endParaRPr>
                    </a:p>
                    <a:p>
                      <a:pPr marL="492759" marR="485140" algn="ctr">
                        <a:lnSpc>
                          <a:spcPct val="108300"/>
                        </a:lnSpc>
                      </a:pPr>
                      <a:r>
                        <a:rPr lang="fi-FI" sz="12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Tuoreannos</a:t>
                      </a:r>
                      <a:endParaRPr lang="fi-FI" sz="120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2540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97487">
                <a:tc>
                  <a:txBody>
                    <a:bodyPr/>
                    <a:lstStyle/>
                    <a:p>
                      <a:pPr marR="168910"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fi-FI" sz="1200" b="1" spc="-25" noProof="0" dirty="0">
                          <a:solidFill>
                            <a:srgbClr val="113A58"/>
                          </a:solidFill>
                          <a:latin typeface="Montserrat SemiBold"/>
                          <a:cs typeface="Montserrat SemiBold"/>
                        </a:rPr>
                        <a:t>PE</a:t>
                      </a:r>
                      <a:endParaRPr lang="fi-FI" sz="1200" noProof="0" dirty="0">
                        <a:latin typeface="Montserrat SemiBold"/>
                        <a:cs typeface="Montserrat SemiBold"/>
                      </a:endParaRPr>
                    </a:p>
                  </a:txBody>
                  <a:tcPr marL="0" marR="0" marT="0" marB="0" anchor="ctr">
                    <a:lnL w="3175">
                      <a:solidFill>
                        <a:srgbClr val="231F20"/>
                      </a:solidFill>
                      <a:prstDash val="soli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>
                      <a:solidFill>
                        <a:srgbClr val="231F20"/>
                      </a:solidFill>
                      <a:prstDash val="soli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  <a:solidFill>
                      <a:srgbClr val="FFF1E4"/>
                    </a:solidFill>
                  </a:tcPr>
                </a:tc>
                <a:tc>
                  <a:txBody>
                    <a:bodyPr/>
                    <a:lstStyle/>
                    <a:p>
                      <a:pPr marL="464820" marR="457200" algn="ctr">
                        <a:lnSpc>
                          <a:spcPct val="108300"/>
                        </a:lnSpc>
                        <a:spcBef>
                          <a:spcPts val="100"/>
                        </a:spcBef>
                      </a:pPr>
                      <a:r>
                        <a:rPr lang="fi-FI" sz="1200" b="0" spc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Lohikiusausta L,G</a:t>
                      </a:r>
                    </a:p>
                    <a:p>
                      <a:pPr marL="464820" marR="457200" algn="ctr">
                        <a:lnSpc>
                          <a:spcPct val="108300"/>
                        </a:lnSpc>
                        <a:spcBef>
                          <a:spcPts val="100"/>
                        </a:spcBef>
                      </a:pPr>
                      <a:r>
                        <a:rPr lang="fi-FI" sz="1200" b="0" spc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Punakaali-mustaherukkaraastetta </a:t>
                      </a:r>
                      <a:endParaRPr lang="fi-FI" sz="1200" spc="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46990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231F20"/>
                      </a:solidFill>
                      <a:prstDash val="solid"/>
                    </a:lnB>
                    <a:solidFill>
                      <a:srgbClr val="FFF1E4"/>
                    </a:solidFill>
                  </a:tcPr>
                </a:tc>
                <a:tc>
                  <a:txBody>
                    <a:bodyPr/>
                    <a:lstStyle/>
                    <a:p>
                      <a:pPr marL="563245" marR="555625" algn="ctr">
                        <a:lnSpc>
                          <a:spcPct val="108300"/>
                        </a:lnSpc>
                      </a:pPr>
                      <a:r>
                        <a:rPr lang="fi-FI" sz="12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Juustosämpylää L</a:t>
                      </a:r>
                    </a:p>
                    <a:p>
                      <a:pPr marL="563245" marR="555625" algn="ctr">
                        <a:lnSpc>
                          <a:spcPct val="108300"/>
                        </a:lnSpc>
                      </a:pPr>
                      <a:r>
                        <a:rPr lang="fi-FI" sz="1200" b="0" dirty="0">
                          <a:solidFill>
                            <a:srgbClr val="231F20"/>
                          </a:solidFill>
                          <a:latin typeface="Montserrat Light"/>
                          <a:cs typeface="Montserrat Light"/>
                        </a:rPr>
                        <a:t>Tuoreannos</a:t>
                      </a:r>
                      <a:endParaRPr lang="fi-FI" sz="1200" dirty="0">
                        <a:latin typeface="Montserrat Light"/>
                        <a:cs typeface="Montserrat Light"/>
                      </a:endParaRPr>
                    </a:p>
                  </a:txBody>
                  <a:tcPr marL="0" marR="0" marT="2540" marB="0" anchor="ctr">
                    <a:lnL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231F20"/>
                      </a:solidFill>
                      <a:prstDash val="solid"/>
                    </a:lnR>
                    <a:lnT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11" name="object 11">
            <a:extLst>
              <a:ext uri="{FF2B5EF4-FFF2-40B4-BE49-F238E27FC236}">
                <a16:creationId xmlns:a16="http://schemas.microsoft.com/office/drawing/2014/main" id="{CF44568D-4C4D-EC7A-FC5D-7670172E756F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650476" y="7118001"/>
            <a:ext cx="683888" cy="210888"/>
          </a:xfrm>
          <a:prstGeom prst="rect">
            <a:avLst/>
          </a:prstGeom>
        </p:spPr>
      </p:pic>
      <p:sp>
        <p:nvSpPr>
          <p:cNvPr id="12" name="object 12">
            <a:extLst>
              <a:ext uri="{FF2B5EF4-FFF2-40B4-BE49-F238E27FC236}">
                <a16:creationId xmlns:a16="http://schemas.microsoft.com/office/drawing/2014/main" id="{6897CA89-E07A-C84E-11A2-F193AECD28E7}"/>
              </a:ext>
            </a:extLst>
          </p:cNvPr>
          <p:cNvSpPr txBox="1"/>
          <p:nvPr/>
        </p:nvSpPr>
        <p:spPr>
          <a:xfrm>
            <a:off x="526041" y="6641557"/>
            <a:ext cx="7267906" cy="44024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 lvl="0" indent="0" defTabSz="914400" eaLnBrk="1" fontAlgn="auto" latinLnBrk="0" hangingPunct="1">
              <a:lnSpc>
                <a:spcPct val="132400"/>
              </a:lnSpc>
              <a:spcBef>
                <a:spcPts val="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700" b="0" i="0" u="none" strike="noStrike" kern="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Montserrat Light"/>
                <a:cs typeface="Montserrat Light"/>
              </a:rPr>
              <a:t>Muutokset mahdollisia. Lisätietoja allergeeneista saa keittiöhenkilökunnalta. Jokaisella aterialla on tarjolla näkkileipää, levitettä ja ruokajuomat. Keiton kanssa tarjolla on pehmeää leipää. Salaatin kanssa tarjoillaan öljypohjaista salaatinkastiketta. </a:t>
            </a:r>
          </a:p>
          <a:p>
            <a:pPr marL="12700" marR="5080" lvl="0" indent="0" defTabSz="914400" eaLnBrk="1" fontAlgn="auto" latinLnBrk="0" hangingPunct="1">
              <a:lnSpc>
                <a:spcPct val="132400"/>
              </a:lnSpc>
              <a:spcBef>
                <a:spcPts val="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700" b="0" i="0" u="none" strike="noStrike" kern="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Montserrat Light"/>
                <a:cs typeface="Montserrat Light"/>
              </a:rPr>
              <a:t>L = laktoositon, M = maidoton, G = gluteeniton</a:t>
            </a:r>
          </a:p>
        </p:txBody>
      </p:sp>
      <p:sp>
        <p:nvSpPr>
          <p:cNvPr id="13" name="Suorakulmio 12">
            <a:extLst>
              <a:ext uri="{FF2B5EF4-FFF2-40B4-BE49-F238E27FC236}">
                <a16:creationId xmlns:a16="http://schemas.microsoft.com/office/drawing/2014/main" id="{992134DB-EA54-9464-9785-F00A90E75382}"/>
              </a:ext>
            </a:extLst>
          </p:cNvPr>
          <p:cNvSpPr/>
          <p:nvPr/>
        </p:nvSpPr>
        <p:spPr>
          <a:xfrm>
            <a:off x="8242300" y="7135497"/>
            <a:ext cx="914400" cy="223530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>
                <a:solidFill>
                  <a:schemeClr val="tx1"/>
                </a:solidFill>
              </a:rPr>
              <a:t>12.1.2026</a:t>
            </a:r>
          </a:p>
        </p:txBody>
      </p:sp>
      <p:pic>
        <p:nvPicPr>
          <p:cNvPr id="16" name="object 3">
            <a:extLst>
              <a:ext uri="{FF2B5EF4-FFF2-40B4-BE49-F238E27FC236}">
                <a16:creationId xmlns:a16="http://schemas.microsoft.com/office/drawing/2014/main" id="{62621073-A863-EE1A-BEF1-D01BEA28D1CB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744339" y="213914"/>
            <a:ext cx="3463659" cy="1011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24518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F68CD365518F2144B838BD69C7E1E4B2" ma:contentTypeVersion="13" ma:contentTypeDescription="Luo uusi asiakirja." ma:contentTypeScope="" ma:versionID="a265266a84e0532e77ac22860538bdd3">
  <xsd:schema xmlns:xsd="http://www.w3.org/2001/XMLSchema" xmlns:xs="http://www.w3.org/2001/XMLSchema" xmlns:p="http://schemas.microsoft.com/office/2006/metadata/properties" xmlns:ns2="92dc531a-a41a-47f7-acc6-80a0c739e51a" xmlns:ns3="c31cc455-7b74-4606-96cb-2ec5cdb38021" targetNamespace="http://schemas.microsoft.com/office/2006/metadata/properties" ma:root="true" ma:fieldsID="7601ef75643d4076efb48b0eb750a458" ns2:_="" ns3:_="">
    <xsd:import namespace="92dc531a-a41a-47f7-acc6-80a0c739e51a"/>
    <xsd:import namespace="c31cc455-7b74-4606-96cb-2ec5cdb3802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DocumentReadB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dc531a-a41a-47f7-acc6-80a0c739e5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Kuvien tunnisteet" ma:readOnly="false" ma:fieldId="{5cf76f15-5ced-4ddc-b409-7134ff3c332f}" ma:taxonomyMulti="true" ma:sspId="933cb212-189b-48f9-b7b4-2b51aaad70c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DocumentReadBy" ma:index="20" nillable="true" ma:displayName="Document Read By" ma:internalName="DocumentReadBy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1cc455-7b74-4606-96cb-2ec5cdb38021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f57fa97-2c8f-43ce-8980-01d8b373e855}" ma:internalName="TaxCatchAll" ma:showField="CatchAllData" ma:web="c31cc455-7b74-4606-96cb-2ec5cdb3802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2dc531a-a41a-47f7-acc6-80a0c739e51a">
      <Terms xmlns="http://schemas.microsoft.com/office/infopath/2007/PartnerControls"/>
    </lcf76f155ced4ddcb4097134ff3c332f>
    <TaxCatchAll xmlns="c31cc455-7b74-4606-96cb-2ec5cdb38021" xsi:nil="true"/>
    <DocumentReadBy xmlns="92dc531a-a41a-47f7-acc6-80a0c739e51a" xsi:nil="true"/>
  </documentManagement>
</p:properties>
</file>

<file path=customXml/itemProps1.xml><?xml version="1.0" encoding="utf-8"?>
<ds:datastoreItem xmlns:ds="http://schemas.openxmlformats.org/officeDocument/2006/customXml" ds:itemID="{2F9DE4D2-F569-4D1C-B97D-AAEA932A56F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5B7C5B1-15BF-4152-B869-1E2D6DB4AD7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2dc531a-a41a-47f7-acc6-80a0c739e51a"/>
    <ds:schemaRef ds:uri="c31cc455-7b74-4606-96cb-2ec5cdb3802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06D8917-9D9E-46DC-A942-411A41C3D3E7}">
  <ds:schemaRefs>
    <ds:schemaRef ds:uri="http://purl.org/dc/elements/1.1/"/>
    <ds:schemaRef ds:uri="http://schemas.microsoft.com/office/2006/documentManagement/types"/>
    <ds:schemaRef ds:uri="http://purl.org/dc/terms/"/>
    <ds:schemaRef ds:uri="c31cc455-7b74-4606-96cb-2ec5cdb38021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92dc531a-a41a-47f7-acc6-80a0c739e51a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4124</TotalTime>
  <Words>771</Words>
  <Application>Microsoft Office PowerPoint</Application>
  <PresentationFormat>Mukautettu</PresentationFormat>
  <Paragraphs>190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1" baseType="lpstr">
      <vt:lpstr>Calibri</vt:lpstr>
      <vt:lpstr>Montserrat Light</vt:lpstr>
      <vt:lpstr>Montserrat SemiBold</vt:lpstr>
      <vt:lpstr>Montserrat Thin</vt:lpstr>
      <vt:lpstr>Times New Roman</vt:lpstr>
      <vt:lpstr>Office Theme</vt:lpstr>
      <vt:lpstr>RUOKALISTAVIIKKO 1 – Koulut  Voimassa kalenteriviikoilla 3, 8, 13, 18, 23, 28, 33, 38, 43, 48/ 2026 </vt:lpstr>
      <vt:lpstr>RUOKALISTAVIIKKO 2 – Koulut  Voimassa kalenteriviikoilla 4, 9, 14, 19, 24, 29, 34, 39, 44, 49/ 2026 </vt:lpstr>
      <vt:lpstr>RUOKALISTAVIIKKO 3 – Koulut Voimassa kalenteriviikoilla 5, 10, 15, 20, 25, 30, 35, 40, 45, 50/ 2026 </vt:lpstr>
      <vt:lpstr>RUOKALISTAVIIKKO 4 – Koulut  Voimassa kalenteriviikoilla 6, 11, 16, 21, 26, 31, 36, 41, 46/ 2026 </vt:lpstr>
      <vt:lpstr>RUOKALISTAVIIKKO 5 – Koulut  Voimassa kalenteriviikoilla 7, 12, 17, 22, 27, 32, 37, 42, 47/ 2026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RUOKALISTA 1 Voimassa kalenteriviikoilla: 1, 5, 9, 13, 17, 21, 25, 29, 33, 37, 41, 45, 49</dc:title>
  <dc:creator>Minna Haapamäki</dc:creator>
  <cp:lastModifiedBy>Airaksinen Hanna</cp:lastModifiedBy>
  <cp:revision>217</cp:revision>
  <dcterms:created xsi:type="dcterms:W3CDTF">2023-12-22T12:34:23Z</dcterms:created>
  <dcterms:modified xsi:type="dcterms:W3CDTF">2025-12-31T07:36:31Z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2023-01-10T00:00:00Z</vt:filetime>
  </property>
  <property fmtid="{D5CDD505-2E9C-101B-9397-08002B2CF9AE}" pid="3" name="Creator">
    <vt:lpwstr>Adobe InDesign 18.1 (Windows)</vt:lpwstr>
  </property>
  <property fmtid="{D5CDD505-2E9C-101B-9397-08002B2CF9AE}" pid="4" name="LastSaved">
    <vt:filetime>2023-12-22T00:00:00Z</vt:filetime>
  </property>
  <property fmtid="{D5CDD505-2E9C-101B-9397-08002B2CF9AE}" pid="5" name="Producer">
    <vt:lpwstr>Adobe PDF Library 17.0</vt:lpwstr>
  </property>
  <property fmtid="{D5CDD505-2E9C-101B-9397-08002B2CF9AE}" pid="6" name="ContentTypeId">
    <vt:lpwstr>0x010100F68CD365518F2144B838BD69C7E1E4B2</vt:lpwstr>
  </property>
  <property fmtid="{D5CDD505-2E9C-101B-9397-08002B2CF9AE}" pid="7" name="MediaServiceImageTags">
    <vt:lpwstr/>
  </property>
  <property fmtid="{D5CDD505-2E9C-101B-9397-08002B2CF9AE}" pid="8" name="MSIP_Label_03d86024-3770-40a1-ab70-895c71b88d3b_Enabled">
    <vt:lpwstr>true</vt:lpwstr>
  </property>
  <property fmtid="{D5CDD505-2E9C-101B-9397-08002B2CF9AE}" pid="9" name="MSIP_Label_03d86024-3770-40a1-ab70-895c71b88d3b_SetDate">
    <vt:lpwstr>2025-06-27T10:53:16Z</vt:lpwstr>
  </property>
  <property fmtid="{D5CDD505-2E9C-101B-9397-08002B2CF9AE}" pid="10" name="MSIP_Label_03d86024-3770-40a1-ab70-895c71b88d3b_Method">
    <vt:lpwstr>Standard</vt:lpwstr>
  </property>
  <property fmtid="{D5CDD505-2E9C-101B-9397-08002B2CF9AE}" pid="11" name="MSIP_Label_03d86024-3770-40a1-ab70-895c71b88d3b_Name">
    <vt:lpwstr>Luottamuksellinen</vt:lpwstr>
  </property>
  <property fmtid="{D5CDD505-2E9C-101B-9397-08002B2CF9AE}" pid="12" name="MSIP_Label_03d86024-3770-40a1-ab70-895c71b88d3b_SiteId">
    <vt:lpwstr>83be7b91-6ca6-4dcd-80a3-3abb758c5221</vt:lpwstr>
  </property>
  <property fmtid="{D5CDD505-2E9C-101B-9397-08002B2CF9AE}" pid="13" name="MSIP_Label_03d86024-3770-40a1-ab70-895c71b88d3b_ActionId">
    <vt:lpwstr>034e40d8-4456-4f72-9d70-a50f1642face</vt:lpwstr>
  </property>
  <property fmtid="{D5CDD505-2E9C-101B-9397-08002B2CF9AE}" pid="14" name="MSIP_Label_03d86024-3770-40a1-ab70-895c71b88d3b_ContentBits">
    <vt:lpwstr>2</vt:lpwstr>
  </property>
  <property fmtid="{D5CDD505-2E9C-101B-9397-08002B2CF9AE}" pid="15" name="MSIP_Label_03d86024-3770-40a1-ab70-895c71b88d3b_Tag">
    <vt:lpwstr>10, 3, 0, 1</vt:lpwstr>
  </property>
  <property fmtid="{D5CDD505-2E9C-101B-9397-08002B2CF9AE}" pid="16" name="ClassificationContentMarkingFooterLocations">
    <vt:lpwstr>Office Theme:8</vt:lpwstr>
  </property>
  <property fmtid="{D5CDD505-2E9C-101B-9397-08002B2CF9AE}" pid="17" name="ClassificationContentMarkingFooterText">
    <vt:lpwstr>Luottamuksellinen - Confidential</vt:lpwstr>
  </property>
  <property fmtid="{D5CDD505-2E9C-101B-9397-08002B2CF9AE}" pid="18" name="xd_ProgID">
    <vt:lpwstr/>
  </property>
  <property fmtid="{D5CDD505-2E9C-101B-9397-08002B2CF9AE}" pid="19" name="ComplianceAssetId">
    <vt:lpwstr/>
  </property>
  <property fmtid="{D5CDD505-2E9C-101B-9397-08002B2CF9AE}" pid="20" name="TemplateUrl">
    <vt:lpwstr/>
  </property>
  <property fmtid="{D5CDD505-2E9C-101B-9397-08002B2CF9AE}" pid="21" name="_ExtendedDescription">
    <vt:lpwstr/>
  </property>
  <property fmtid="{D5CDD505-2E9C-101B-9397-08002B2CF9AE}" pid="22" name="TriggerFlowInfo">
    <vt:lpwstr/>
  </property>
  <property fmtid="{D5CDD505-2E9C-101B-9397-08002B2CF9AE}" pid="23" name="xd_Signature">
    <vt:bool>false</vt:bool>
  </property>
</Properties>
</file>