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0693400" cy="7562850"/>
  <p:notesSz cx="9774238" cy="67246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7D81F5-94A2-930D-FDB7-E8791310736C}" v="20" dt="2025-09-01T07:57:47.954"/>
    <p1510:client id="{BCBE5072-AC7D-426A-532E-F3E43506E891}" v="50" dt="2025-09-01T16:45:35.56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1" autoAdjust="0"/>
    <p:restoredTop sz="94660"/>
  </p:normalViewPr>
  <p:slideViewPr>
    <p:cSldViewPr>
      <p:cViewPr varScale="1">
        <p:scale>
          <a:sx n="109" d="100"/>
          <a:sy n="109" d="100"/>
        </p:scale>
        <p:origin x="113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113A58"/>
                </a:solidFill>
                <a:latin typeface="Montserrat Light"/>
                <a:cs typeface="Montserrat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rgbClr val="113A58"/>
                </a:solidFill>
                <a:latin typeface="Montserrat Light"/>
                <a:cs typeface="Montserrat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rgbClr val="113A58"/>
                </a:solidFill>
                <a:latin typeface="Montserrat Light"/>
                <a:cs typeface="Montserrat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rgbClr val="113A58"/>
                </a:solidFill>
                <a:latin typeface="Montserrat Light"/>
                <a:cs typeface="Montserrat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9299" y="352540"/>
            <a:ext cx="5088432" cy="5943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113A58"/>
                </a:solidFill>
                <a:latin typeface="Montserrat Light"/>
                <a:cs typeface="Montserrat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FB140447-BB2B-F5F1-E906-4ADBA5CA8A3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8955088" y="7346950"/>
            <a:ext cx="170338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i-FI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Luottamuksellinen - 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081915" y="211086"/>
            <a:ext cx="4295775" cy="854710"/>
            <a:chOff x="6081915" y="211086"/>
            <a:chExt cx="4295775" cy="85471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81915" y="211086"/>
              <a:ext cx="4295609" cy="85421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776159" y="656869"/>
              <a:ext cx="339090" cy="344170"/>
            </a:xfrm>
            <a:custGeom>
              <a:avLst/>
              <a:gdLst/>
              <a:ahLst/>
              <a:cxnLst/>
              <a:rect l="l" t="t" r="r" b="b"/>
              <a:pathLst>
                <a:path w="339090" h="344169">
                  <a:moveTo>
                    <a:pt x="174193" y="343738"/>
                  </a:moveTo>
                  <a:lnTo>
                    <a:pt x="232635" y="331828"/>
                  </a:lnTo>
                  <a:lnTo>
                    <a:pt x="286105" y="295859"/>
                  </a:lnTo>
                  <a:lnTo>
                    <a:pt x="325956" y="249061"/>
                  </a:lnTo>
                  <a:lnTo>
                    <a:pt x="338861" y="188023"/>
                  </a:lnTo>
                  <a:lnTo>
                    <a:pt x="338221" y="164428"/>
                  </a:lnTo>
                  <a:lnTo>
                    <a:pt x="325997" y="114371"/>
                  </a:lnTo>
                  <a:lnTo>
                    <a:pt x="284129" y="46398"/>
                  </a:lnTo>
                  <a:lnTo>
                    <a:pt x="250618" y="21085"/>
                  </a:lnTo>
                  <a:lnTo>
                    <a:pt x="211093" y="5387"/>
                  </a:lnTo>
                  <a:lnTo>
                    <a:pt x="167500" y="0"/>
                  </a:lnTo>
                  <a:lnTo>
                    <a:pt x="137923" y="1576"/>
                  </a:lnTo>
                  <a:lnTo>
                    <a:pt x="85043" y="20825"/>
                  </a:lnTo>
                  <a:lnTo>
                    <a:pt x="30577" y="71185"/>
                  </a:lnTo>
                  <a:lnTo>
                    <a:pt x="3123" y="134742"/>
                  </a:lnTo>
                  <a:lnTo>
                    <a:pt x="0" y="171196"/>
                  </a:lnTo>
                  <a:lnTo>
                    <a:pt x="1373" y="195079"/>
                  </a:lnTo>
                  <a:lnTo>
                    <a:pt x="14332" y="244990"/>
                  </a:lnTo>
                  <a:lnTo>
                    <a:pt x="40530" y="283811"/>
                  </a:lnTo>
                  <a:lnTo>
                    <a:pt x="59357" y="301391"/>
                  </a:lnTo>
                  <a:lnTo>
                    <a:pt x="67945" y="308876"/>
                  </a:lnTo>
                  <a:lnTo>
                    <a:pt x="90264" y="324755"/>
                  </a:lnTo>
                  <a:lnTo>
                    <a:pt x="116830" y="335580"/>
                  </a:lnTo>
                  <a:lnTo>
                    <a:pt x="145515" y="341768"/>
                  </a:lnTo>
                  <a:lnTo>
                    <a:pt x="174193" y="343738"/>
                  </a:lnTo>
                  <a:close/>
                </a:path>
              </a:pathLst>
            </a:custGeom>
            <a:ln w="462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28477" y="714809"/>
              <a:ext cx="230352" cy="23649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62598" y="366962"/>
              <a:ext cx="239163" cy="232547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121563" y="223497"/>
              <a:ext cx="645795" cy="655955"/>
            </a:xfrm>
            <a:custGeom>
              <a:avLst/>
              <a:gdLst/>
              <a:ahLst/>
              <a:cxnLst/>
              <a:rect l="l" t="t" r="r" b="b"/>
              <a:pathLst>
                <a:path w="645795" h="655955">
                  <a:moveTo>
                    <a:pt x="192051" y="624781"/>
                  </a:moveTo>
                  <a:lnTo>
                    <a:pt x="235823" y="642726"/>
                  </a:lnTo>
                  <a:lnTo>
                    <a:pt x="279992" y="652810"/>
                  </a:lnTo>
                  <a:lnTo>
                    <a:pt x="325536" y="655472"/>
                  </a:lnTo>
                  <a:lnTo>
                    <a:pt x="373430" y="651152"/>
                  </a:lnTo>
                  <a:lnTo>
                    <a:pt x="424651" y="640287"/>
                  </a:lnTo>
                  <a:lnTo>
                    <a:pt x="473442" y="625377"/>
                  </a:lnTo>
                  <a:lnTo>
                    <a:pt x="514410" y="606863"/>
                  </a:lnTo>
                  <a:lnTo>
                    <a:pt x="549099" y="582099"/>
                  </a:lnTo>
                  <a:lnTo>
                    <a:pt x="579057" y="548436"/>
                  </a:lnTo>
                  <a:lnTo>
                    <a:pt x="605829" y="503229"/>
                  </a:lnTo>
                  <a:lnTo>
                    <a:pt x="624521" y="462722"/>
                  </a:lnTo>
                  <a:lnTo>
                    <a:pt x="638079" y="420182"/>
                  </a:lnTo>
                  <a:lnTo>
                    <a:pt x="645483" y="367410"/>
                  </a:lnTo>
                  <a:lnTo>
                    <a:pt x="645707" y="296206"/>
                  </a:lnTo>
                  <a:lnTo>
                    <a:pt x="639773" y="249655"/>
                  </a:lnTo>
                  <a:lnTo>
                    <a:pt x="626537" y="205391"/>
                  </a:lnTo>
                  <a:lnTo>
                    <a:pt x="606514" y="163946"/>
                  </a:lnTo>
                  <a:lnTo>
                    <a:pt x="580222" y="125854"/>
                  </a:lnTo>
                  <a:lnTo>
                    <a:pt x="548176" y="91650"/>
                  </a:lnTo>
                  <a:lnTo>
                    <a:pt x="510892" y="61867"/>
                  </a:lnTo>
                  <a:lnTo>
                    <a:pt x="468885" y="37037"/>
                  </a:lnTo>
                  <a:lnTo>
                    <a:pt x="426845" y="17979"/>
                  </a:lnTo>
                  <a:lnTo>
                    <a:pt x="386380" y="5376"/>
                  </a:lnTo>
                  <a:lnTo>
                    <a:pt x="344257" y="0"/>
                  </a:lnTo>
                  <a:lnTo>
                    <a:pt x="297242" y="2621"/>
                  </a:lnTo>
                  <a:lnTo>
                    <a:pt x="242101" y="14012"/>
                  </a:lnTo>
                  <a:lnTo>
                    <a:pt x="195017" y="29758"/>
                  </a:lnTo>
                  <a:lnTo>
                    <a:pt x="153858" y="50327"/>
                  </a:lnTo>
                  <a:lnTo>
                    <a:pt x="118065" y="75794"/>
                  </a:lnTo>
                  <a:lnTo>
                    <a:pt x="87076" y="106239"/>
                  </a:lnTo>
                  <a:lnTo>
                    <a:pt x="60329" y="141736"/>
                  </a:lnTo>
                  <a:lnTo>
                    <a:pt x="37263" y="182363"/>
                  </a:lnTo>
                  <a:lnTo>
                    <a:pt x="19587" y="223992"/>
                  </a:lnTo>
                  <a:lnTo>
                    <a:pt x="6280" y="270609"/>
                  </a:lnTo>
                  <a:lnTo>
                    <a:pt x="0" y="319684"/>
                  </a:lnTo>
                  <a:lnTo>
                    <a:pt x="3405" y="368685"/>
                  </a:lnTo>
                  <a:lnTo>
                    <a:pt x="12481" y="408014"/>
                  </a:lnTo>
                  <a:lnTo>
                    <a:pt x="21396" y="434225"/>
                  </a:lnTo>
                  <a:lnTo>
                    <a:pt x="30114" y="454019"/>
                  </a:lnTo>
                  <a:lnTo>
                    <a:pt x="38597" y="474095"/>
                  </a:lnTo>
                  <a:lnTo>
                    <a:pt x="63658" y="520237"/>
                  </a:lnTo>
                  <a:lnTo>
                    <a:pt x="100260" y="561482"/>
                  </a:lnTo>
                  <a:lnTo>
                    <a:pt x="144394" y="596705"/>
                  </a:lnTo>
                  <a:lnTo>
                    <a:pt x="192051" y="624781"/>
                  </a:lnTo>
                  <a:close/>
                </a:path>
              </a:pathLst>
            </a:custGeom>
            <a:ln w="462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6253687" y="397820"/>
              <a:ext cx="392430" cy="363855"/>
            </a:xfrm>
            <a:custGeom>
              <a:avLst/>
              <a:gdLst/>
              <a:ahLst/>
              <a:cxnLst/>
              <a:rect l="l" t="t" r="r" b="b"/>
              <a:pathLst>
                <a:path w="392429" h="363855">
                  <a:moveTo>
                    <a:pt x="195853" y="52348"/>
                  </a:moveTo>
                  <a:lnTo>
                    <a:pt x="209708" y="41349"/>
                  </a:lnTo>
                  <a:lnTo>
                    <a:pt x="227489" y="26746"/>
                  </a:lnTo>
                  <a:lnTo>
                    <a:pt x="249899" y="13241"/>
                  </a:lnTo>
                  <a:lnTo>
                    <a:pt x="325372" y="13406"/>
                  </a:lnTo>
                  <a:lnTo>
                    <a:pt x="362128" y="40342"/>
                  </a:lnTo>
                  <a:lnTo>
                    <a:pt x="385273" y="74757"/>
                  </a:lnTo>
                  <a:lnTo>
                    <a:pt x="392170" y="105066"/>
                  </a:lnTo>
                  <a:lnTo>
                    <a:pt x="380566" y="155207"/>
                  </a:lnTo>
                  <a:lnTo>
                    <a:pt x="358560" y="197589"/>
                  </a:lnTo>
                  <a:lnTo>
                    <a:pt x="331327" y="233185"/>
                  </a:lnTo>
                  <a:lnTo>
                    <a:pt x="304039" y="262967"/>
                  </a:lnTo>
                  <a:lnTo>
                    <a:pt x="281870" y="287908"/>
                  </a:lnTo>
                  <a:lnTo>
                    <a:pt x="258440" y="313969"/>
                  </a:lnTo>
                  <a:lnTo>
                    <a:pt x="231890" y="338573"/>
                  </a:lnTo>
                  <a:lnTo>
                    <a:pt x="208826" y="356754"/>
                  </a:lnTo>
                  <a:lnTo>
                    <a:pt x="195853" y="363549"/>
                  </a:lnTo>
                  <a:lnTo>
                    <a:pt x="180297" y="351076"/>
                  </a:lnTo>
                  <a:lnTo>
                    <a:pt x="151281" y="321993"/>
                  </a:lnTo>
                  <a:lnTo>
                    <a:pt x="118110" y="287145"/>
                  </a:lnTo>
                  <a:lnTo>
                    <a:pt x="90088" y="257377"/>
                  </a:lnTo>
                  <a:lnTo>
                    <a:pt x="65939" y="231966"/>
                  </a:lnTo>
                  <a:lnTo>
                    <a:pt x="42466" y="204989"/>
                  </a:lnTo>
                  <a:lnTo>
                    <a:pt x="21722" y="174916"/>
                  </a:lnTo>
                  <a:lnTo>
                    <a:pt x="5760" y="140219"/>
                  </a:lnTo>
                  <a:lnTo>
                    <a:pt x="0" y="102198"/>
                  </a:lnTo>
                  <a:lnTo>
                    <a:pt x="6731" y="59361"/>
                  </a:lnTo>
                  <a:lnTo>
                    <a:pt x="28970" y="22512"/>
                  </a:lnTo>
                  <a:lnTo>
                    <a:pt x="69730" y="2450"/>
                  </a:lnTo>
                  <a:lnTo>
                    <a:pt x="106650" y="0"/>
                  </a:lnTo>
                  <a:lnTo>
                    <a:pt x="136995" y="6099"/>
                  </a:lnTo>
                  <a:lnTo>
                    <a:pt x="161330" y="21750"/>
                  </a:lnTo>
                  <a:lnTo>
                    <a:pt x="180220" y="47954"/>
                  </a:lnTo>
                  <a:lnTo>
                    <a:pt x="184493" y="54729"/>
                  </a:lnTo>
                  <a:lnTo>
                    <a:pt x="187917" y="56661"/>
                  </a:lnTo>
                  <a:lnTo>
                    <a:pt x="191401" y="55339"/>
                  </a:lnTo>
                  <a:lnTo>
                    <a:pt x="195853" y="52348"/>
                  </a:lnTo>
                  <a:close/>
                </a:path>
              </a:pathLst>
            </a:custGeom>
            <a:ln w="462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99299" y="352540"/>
            <a:ext cx="5782616" cy="594367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/>
              <a:t>RUOKALISTA</a:t>
            </a:r>
            <a:r>
              <a:rPr spc="-75" dirty="0"/>
              <a:t> </a:t>
            </a:r>
            <a:r>
              <a:rPr spc="-60" dirty="0"/>
              <a:t>1</a:t>
            </a:r>
            <a:r>
              <a:rPr lang="fi-FI" spc="-60" dirty="0"/>
              <a:t> – Koulut</a:t>
            </a:r>
            <a:endParaRPr spc="-60" dirty="0"/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200" dirty="0">
                <a:solidFill>
                  <a:srgbClr val="231F20"/>
                </a:solidFill>
              </a:rPr>
              <a:t>Voimassa</a:t>
            </a:r>
            <a:r>
              <a:rPr sz="1200" spc="-15" dirty="0">
                <a:solidFill>
                  <a:srgbClr val="231F20"/>
                </a:solidFill>
              </a:rPr>
              <a:t> </a:t>
            </a:r>
            <a:r>
              <a:rPr sz="1200" spc="-10" dirty="0" err="1">
                <a:solidFill>
                  <a:srgbClr val="231F20"/>
                </a:solidFill>
              </a:rPr>
              <a:t>kalenteriviikoilla</a:t>
            </a:r>
            <a:r>
              <a:rPr sz="1200" spc="-10" dirty="0">
                <a:solidFill>
                  <a:srgbClr val="231F20"/>
                </a:solidFill>
              </a:rPr>
              <a:t>:</a:t>
            </a:r>
            <a:r>
              <a:rPr lang="fi-FI" sz="1200" spc="-10" dirty="0">
                <a:solidFill>
                  <a:srgbClr val="231F20"/>
                </a:solidFill>
              </a:rPr>
              <a:t> 37,42,47,52 (2025)</a:t>
            </a:r>
            <a:r>
              <a:rPr sz="1200" spc="-10" dirty="0">
                <a:solidFill>
                  <a:srgbClr val="231F20"/>
                </a:solidFill>
              </a:rPr>
              <a:t> </a:t>
            </a:r>
            <a:r>
              <a:rPr lang="fi-FI" sz="1200" spc="-10" dirty="0">
                <a:solidFill>
                  <a:srgbClr val="231F20"/>
                </a:solidFill>
              </a:rPr>
              <a:t>5,10,15,20,25,30,35,40,45,50 (2026)</a:t>
            </a:r>
            <a:endParaRPr sz="1200" dirty="0"/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064123"/>
              </p:ext>
            </p:extLst>
          </p:nvPr>
        </p:nvGraphicFramePr>
        <p:xfrm>
          <a:off x="361388" y="1190625"/>
          <a:ext cx="9862111" cy="57393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86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88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1012">
                <a:tc>
                  <a:txBody>
                    <a:bodyPr/>
                    <a:lstStyle/>
                    <a:p>
                      <a:pPr marL="120142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000" b="1" dirty="0">
                        <a:latin typeface="Montserrat Thin"/>
                        <a:cs typeface="Montserrat Thin"/>
                      </a:endParaRPr>
                    </a:p>
                  </a:txBody>
                  <a:tcPr marL="0" marR="0" marT="8509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113A5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Montserrat Thin"/>
                          <a:cs typeface="Montserrat Thin"/>
                        </a:rPr>
                        <a:t>LOUNAS</a:t>
                      </a:r>
                      <a:endParaRPr sz="1000" b="1" dirty="0">
                        <a:latin typeface="Montserrat Thin"/>
                        <a:cs typeface="Montserrat Thin"/>
                      </a:endParaRPr>
                    </a:p>
                  </a:txBody>
                  <a:tcPr marL="0" marR="0" marT="85090" marB="0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3A5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000" b="1" dirty="0">
                        <a:latin typeface="Montserrat Thin"/>
                        <a:cs typeface="Montserrat Thin"/>
                      </a:endParaRPr>
                    </a:p>
                  </a:txBody>
                  <a:tcPr marL="0" marR="0" marT="85090" marB="0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3A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5699">
                <a:tc>
                  <a:txBody>
                    <a:bodyPr/>
                    <a:lstStyle/>
                    <a:p>
                      <a:pPr marR="15367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MA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71170" marR="463550" algn="ctr">
                        <a:lnSpc>
                          <a:spcPct val="119100"/>
                        </a:lnSpc>
                        <a:spcBef>
                          <a:spcPts val="80"/>
                        </a:spcBef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Lohimurekepihvejä M,G</a:t>
                      </a:r>
                    </a:p>
                    <a:p>
                      <a:pPr marL="471170" marR="46355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Tartar</a:t>
                      </a:r>
                      <a:r>
                        <a:rPr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kastiketta</a:t>
                      </a:r>
                      <a:r>
                        <a:rPr sz="1600" b="0" spc="-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L,G</a:t>
                      </a:r>
                      <a:r>
                        <a:rPr sz="16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600" b="0" spc="50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471170" marR="46355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lang="fi-FI"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Perunasosetta L</a:t>
                      </a:r>
                      <a:r>
                        <a:rPr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,G</a:t>
                      </a:r>
                      <a:endParaRPr sz="1600" dirty="0">
                        <a:latin typeface="Montserrat Light"/>
                        <a:cs typeface="Montserrat Light"/>
                      </a:endParaRPr>
                    </a:p>
                    <a:p>
                      <a:pPr marL="212090" marR="204470" algn="ctr">
                        <a:lnSpc>
                          <a:spcPct val="100000"/>
                        </a:lnSpc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 M, G</a:t>
                      </a:r>
                      <a:endParaRPr sz="16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1016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287020" marR="27940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7429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4822">
                <a:tc>
                  <a:txBody>
                    <a:bodyPr/>
                    <a:lstStyle/>
                    <a:p>
                      <a:pPr marR="18986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TI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1170" marR="463550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Nakkik</a:t>
                      </a: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eittoa</a:t>
                      </a:r>
                      <a:r>
                        <a:rPr sz="1600" b="0" spc="1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sz="1600" b="0" spc="-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</a:t>
                      </a:r>
                      <a:r>
                        <a:rPr lang="fi-FI" sz="1600" b="0" spc="-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 G</a:t>
                      </a:r>
                      <a:r>
                        <a:rPr sz="16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600" b="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471170" marR="463550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Juustoviipaleita L,G </a:t>
                      </a:r>
                    </a:p>
                    <a:p>
                      <a:pPr marL="471170" marR="463550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Tuorevihanneksia  M, G</a:t>
                      </a:r>
                      <a:endParaRPr sz="16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952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8000" marR="34036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0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7302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4822">
                <a:tc>
                  <a:txBody>
                    <a:bodyPr/>
                    <a:lstStyle/>
                    <a:p>
                      <a:pPr marR="16764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KE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288000" marR="31686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Kasvispihvit M,G</a:t>
                      </a:r>
                    </a:p>
                    <a:p>
                      <a:pPr marL="288000" marR="31686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Kermaviilikastiketta L,G</a:t>
                      </a:r>
                    </a:p>
                    <a:p>
                      <a:pPr marL="288000" marR="31686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Keitettyjä perunoita M,G</a:t>
                      </a:r>
                    </a:p>
                    <a:p>
                      <a:pPr marL="288000" marR="31686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Raejuustosalaattia L,G</a:t>
                      </a:r>
                      <a:endParaRPr sz="16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7302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508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4822">
                <a:tc>
                  <a:txBody>
                    <a:bodyPr/>
                    <a:lstStyle/>
                    <a:p>
                      <a:pPr marR="16700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TO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8630" marR="46037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Jauh</a:t>
                      </a: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eliha-makaronilaatikkoa L</a:t>
                      </a:r>
                      <a:r>
                        <a:rPr sz="16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600" b="0" spc="50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468630" marR="461009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 M, G</a:t>
                      </a:r>
                      <a:endParaRPr sz="16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952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3200" marR="5384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 spc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7302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60069">
                <a:tc>
                  <a:txBody>
                    <a:bodyPr/>
                    <a:lstStyle/>
                    <a:p>
                      <a:pPr marR="16891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PE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11480" marR="403225" indent="-63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00" b="0" spc="-1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Broileri-</a:t>
                      </a:r>
                      <a:r>
                        <a:rPr sz="1600" b="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pekonikastiketta</a:t>
                      </a:r>
                      <a:r>
                        <a:rPr sz="1600" b="0" spc="9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sz="1600" b="0" spc="-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</a:t>
                      </a:r>
                      <a:r>
                        <a:rPr lang="fi-FI" sz="1600" b="0" spc="-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,G</a:t>
                      </a:r>
                    </a:p>
                    <a:p>
                      <a:pPr marL="411480" marR="403225" indent="-63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Täysjyväriisiä M,G</a:t>
                      </a:r>
                    </a:p>
                    <a:p>
                      <a:pPr marL="411480" marR="403225" indent="-63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 M, G</a:t>
                      </a:r>
                      <a:endParaRPr sz="16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952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87045" marR="47942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lang="fi-FI" sz="1000" b="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</a:txBody>
                  <a:tcPr marL="0" marR="0" marT="7302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object 11"/>
          <p:cNvSpPr txBox="1"/>
          <p:nvPr/>
        </p:nvSpPr>
        <p:spPr>
          <a:xfrm>
            <a:off x="315462" y="6915999"/>
            <a:ext cx="7236479" cy="49661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32400"/>
              </a:lnSpc>
              <a:spcBef>
                <a:spcPts val="90"/>
              </a:spcBef>
            </a:pPr>
            <a:r>
              <a:rPr sz="800" b="0" dirty="0">
                <a:solidFill>
                  <a:srgbClr val="231F20"/>
                </a:solidFill>
                <a:latin typeface="Montserrat Light"/>
                <a:cs typeface="Montserrat Light"/>
              </a:rPr>
              <a:t>Muutokset mahdollisia. </a:t>
            </a:r>
            <a:r>
              <a:rPr sz="800" b="0" dirty="0" err="1">
                <a:solidFill>
                  <a:srgbClr val="231F20"/>
                </a:solidFill>
                <a:latin typeface="Montserrat Light"/>
                <a:cs typeface="Montserrat Light"/>
              </a:rPr>
              <a:t>Lisätietoja</a:t>
            </a:r>
            <a:r>
              <a:rPr lang="fi-FI" sz="800" dirty="0">
                <a:solidFill>
                  <a:srgbClr val="231F20"/>
                </a:solidFill>
                <a:latin typeface="Montserrat Light"/>
                <a:cs typeface="Montserrat Light"/>
              </a:rPr>
              <a:t> </a:t>
            </a:r>
            <a:r>
              <a:rPr sz="800" b="0" dirty="0" err="1">
                <a:solidFill>
                  <a:srgbClr val="231F20"/>
                </a:solidFill>
                <a:latin typeface="Montserrat Light"/>
                <a:cs typeface="Montserrat Light"/>
              </a:rPr>
              <a:t>allergeeneista</a:t>
            </a:r>
            <a:r>
              <a:rPr lang="fi-FI" sz="800" b="0" dirty="0">
                <a:solidFill>
                  <a:srgbClr val="231F20"/>
                </a:solidFill>
                <a:latin typeface="Montserrat Light"/>
                <a:cs typeface="Montserrat Light"/>
              </a:rPr>
              <a:t> saa </a:t>
            </a:r>
            <a:r>
              <a:rPr sz="800" b="0" dirty="0" err="1">
                <a:solidFill>
                  <a:srgbClr val="231F20"/>
                </a:solidFill>
                <a:latin typeface="Montserrat Light"/>
                <a:cs typeface="Montserrat Light"/>
              </a:rPr>
              <a:t>keittiöhenkilökunnalta</a:t>
            </a:r>
            <a:r>
              <a:rPr sz="800" b="0" dirty="0">
                <a:solidFill>
                  <a:srgbClr val="231F20"/>
                </a:solidFill>
                <a:latin typeface="Montserrat Light"/>
                <a:cs typeface="Montserrat Light"/>
              </a:rPr>
              <a:t>.</a:t>
            </a:r>
            <a:r>
              <a:rPr lang="fi-FI" sz="800" dirty="0">
                <a:solidFill>
                  <a:srgbClr val="231F20"/>
                </a:solidFill>
                <a:latin typeface="Montserrat Light"/>
                <a:cs typeface="Montserrat Light"/>
              </a:rPr>
              <a:t> </a:t>
            </a:r>
            <a:r>
              <a:rPr lang="fi-FI" sz="800" b="0" dirty="0">
                <a:solidFill>
                  <a:srgbClr val="231F20"/>
                </a:solidFill>
                <a:latin typeface="Montserrat Light"/>
                <a:cs typeface="Montserrat Light"/>
              </a:rPr>
              <a:t>Jokaisella aterialla on tarjolla näkkileipää, levitettä ja ruokajuomat</a:t>
            </a:r>
            <a:r>
              <a:rPr lang="fi-FI" sz="800" dirty="0">
                <a:solidFill>
                  <a:srgbClr val="231F20"/>
                </a:solidFill>
                <a:latin typeface="Montserrat Light"/>
                <a:cs typeface="Montserrat Light"/>
              </a:rPr>
              <a:t>. Keiton kanssa tarjolla on pehmeää leipää. </a:t>
            </a:r>
            <a:r>
              <a:rPr lang="fi-FI" sz="800" b="0" dirty="0">
                <a:solidFill>
                  <a:srgbClr val="231F20"/>
                </a:solidFill>
                <a:latin typeface="Montserrat Light"/>
                <a:cs typeface="Montserrat Light"/>
              </a:rPr>
              <a:t>Salaatin kanssa tarjoillaan öljypohjaista salaatinkastiketta. </a:t>
            </a:r>
          </a:p>
          <a:p>
            <a:pPr marL="12700" marR="5080">
              <a:lnSpc>
                <a:spcPct val="132400"/>
              </a:lnSpc>
              <a:spcBef>
                <a:spcPts val="90"/>
              </a:spcBef>
            </a:pPr>
            <a:r>
              <a:rPr sz="800" b="0" dirty="0">
                <a:solidFill>
                  <a:srgbClr val="231F20"/>
                </a:solidFill>
                <a:latin typeface="Montserrat Light"/>
                <a:cs typeface="Montserrat Light"/>
              </a:rPr>
              <a:t>L = laktoositon, M = maidoton, G = gluteeniton</a:t>
            </a:r>
            <a:endParaRPr sz="800" dirty="0">
              <a:latin typeface="Montserrat Light"/>
              <a:cs typeface="Montserrat Light"/>
            </a:endParaRPr>
          </a:p>
        </p:txBody>
      </p:sp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689624" y="7135497"/>
            <a:ext cx="687900" cy="2121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089675" y="172885"/>
            <a:ext cx="4288790" cy="852805"/>
            <a:chOff x="6089675" y="172885"/>
            <a:chExt cx="4288790" cy="85280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89675" y="172885"/>
              <a:ext cx="4288383" cy="85277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782751" y="617917"/>
              <a:ext cx="338455" cy="343535"/>
            </a:xfrm>
            <a:custGeom>
              <a:avLst/>
              <a:gdLst/>
              <a:ahLst/>
              <a:cxnLst/>
              <a:rect l="l" t="t" r="r" b="b"/>
              <a:pathLst>
                <a:path w="338454" h="343534">
                  <a:moveTo>
                    <a:pt x="173901" y="343166"/>
                  </a:moveTo>
                  <a:lnTo>
                    <a:pt x="232244" y="331282"/>
                  </a:lnTo>
                  <a:lnTo>
                    <a:pt x="285635" y="295376"/>
                  </a:lnTo>
                  <a:lnTo>
                    <a:pt x="325418" y="248648"/>
                  </a:lnTo>
                  <a:lnTo>
                    <a:pt x="338302" y="187718"/>
                  </a:lnTo>
                  <a:lnTo>
                    <a:pt x="337661" y="164158"/>
                  </a:lnTo>
                  <a:lnTo>
                    <a:pt x="325449" y="114180"/>
                  </a:lnTo>
                  <a:lnTo>
                    <a:pt x="283653" y="46329"/>
                  </a:lnTo>
                  <a:lnTo>
                    <a:pt x="250199" y="21055"/>
                  </a:lnTo>
                  <a:lnTo>
                    <a:pt x="210740" y="5379"/>
                  </a:lnTo>
                  <a:lnTo>
                    <a:pt x="167220" y="0"/>
                  </a:lnTo>
                  <a:lnTo>
                    <a:pt x="137695" y="1575"/>
                  </a:lnTo>
                  <a:lnTo>
                    <a:pt x="84903" y="20799"/>
                  </a:lnTo>
                  <a:lnTo>
                    <a:pt x="30528" y="71073"/>
                  </a:lnTo>
                  <a:lnTo>
                    <a:pt x="3118" y="134520"/>
                  </a:lnTo>
                  <a:lnTo>
                    <a:pt x="0" y="170903"/>
                  </a:lnTo>
                  <a:lnTo>
                    <a:pt x="1371" y="194755"/>
                  </a:lnTo>
                  <a:lnTo>
                    <a:pt x="14310" y="244586"/>
                  </a:lnTo>
                  <a:lnTo>
                    <a:pt x="40468" y="283342"/>
                  </a:lnTo>
                  <a:lnTo>
                    <a:pt x="59260" y="300893"/>
                  </a:lnTo>
                  <a:lnTo>
                    <a:pt x="67830" y="308368"/>
                  </a:lnTo>
                  <a:lnTo>
                    <a:pt x="90115" y="324221"/>
                  </a:lnTo>
                  <a:lnTo>
                    <a:pt x="116636" y="335025"/>
                  </a:lnTo>
                  <a:lnTo>
                    <a:pt x="145272" y="341201"/>
                  </a:lnTo>
                  <a:lnTo>
                    <a:pt x="173901" y="343166"/>
                  </a:lnTo>
                  <a:close/>
                </a:path>
              </a:pathLst>
            </a:custGeom>
            <a:ln w="461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34996" y="675764"/>
              <a:ext cx="229946" cy="23610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69050" y="328505"/>
              <a:ext cx="238756" cy="23214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129258" y="185278"/>
              <a:ext cx="645160" cy="654685"/>
            </a:xfrm>
            <a:custGeom>
              <a:avLst/>
              <a:gdLst/>
              <a:ahLst/>
              <a:cxnLst/>
              <a:rect l="l" t="t" r="r" b="b"/>
              <a:pathLst>
                <a:path w="645159" h="654685">
                  <a:moveTo>
                    <a:pt x="191725" y="623731"/>
                  </a:moveTo>
                  <a:lnTo>
                    <a:pt x="235427" y="641649"/>
                  </a:lnTo>
                  <a:lnTo>
                    <a:pt x="279523" y="651714"/>
                  </a:lnTo>
                  <a:lnTo>
                    <a:pt x="324988" y="654369"/>
                  </a:lnTo>
                  <a:lnTo>
                    <a:pt x="372799" y="650055"/>
                  </a:lnTo>
                  <a:lnTo>
                    <a:pt x="423932" y="639212"/>
                  </a:lnTo>
                  <a:lnTo>
                    <a:pt x="472639" y="624321"/>
                  </a:lnTo>
                  <a:lnTo>
                    <a:pt x="513536" y="605835"/>
                  </a:lnTo>
                  <a:lnTo>
                    <a:pt x="548166" y="581113"/>
                  </a:lnTo>
                  <a:lnTo>
                    <a:pt x="578075" y="547509"/>
                  </a:lnTo>
                  <a:lnTo>
                    <a:pt x="604805" y="502382"/>
                  </a:lnTo>
                  <a:lnTo>
                    <a:pt x="623469" y="461941"/>
                  </a:lnTo>
                  <a:lnTo>
                    <a:pt x="637005" y="419475"/>
                  </a:lnTo>
                  <a:lnTo>
                    <a:pt x="644394" y="366795"/>
                  </a:lnTo>
                  <a:lnTo>
                    <a:pt x="644620" y="295715"/>
                  </a:lnTo>
                  <a:lnTo>
                    <a:pt x="638696" y="249239"/>
                  </a:lnTo>
                  <a:lnTo>
                    <a:pt x="625481" y="205047"/>
                  </a:lnTo>
                  <a:lnTo>
                    <a:pt x="605491" y="163671"/>
                  </a:lnTo>
                  <a:lnTo>
                    <a:pt x="579242" y="125644"/>
                  </a:lnTo>
                  <a:lnTo>
                    <a:pt x="547248" y="91497"/>
                  </a:lnTo>
                  <a:lnTo>
                    <a:pt x="510025" y="61764"/>
                  </a:lnTo>
                  <a:lnTo>
                    <a:pt x="468090" y="36978"/>
                  </a:lnTo>
                  <a:lnTo>
                    <a:pt x="426121" y="17951"/>
                  </a:lnTo>
                  <a:lnTo>
                    <a:pt x="385722" y="5368"/>
                  </a:lnTo>
                  <a:lnTo>
                    <a:pt x="343668" y="0"/>
                  </a:lnTo>
                  <a:lnTo>
                    <a:pt x="296732" y="2617"/>
                  </a:lnTo>
                  <a:lnTo>
                    <a:pt x="241687" y="13991"/>
                  </a:lnTo>
                  <a:lnTo>
                    <a:pt x="194681" y="29713"/>
                  </a:lnTo>
                  <a:lnTo>
                    <a:pt x="153592" y="50247"/>
                  </a:lnTo>
                  <a:lnTo>
                    <a:pt x="117860" y="75672"/>
                  </a:lnTo>
                  <a:lnTo>
                    <a:pt x="86924" y="106064"/>
                  </a:lnTo>
                  <a:lnTo>
                    <a:pt x="60221" y="141502"/>
                  </a:lnTo>
                  <a:lnTo>
                    <a:pt x="37192" y="182063"/>
                  </a:lnTo>
                  <a:lnTo>
                    <a:pt x="19549" y="223620"/>
                  </a:lnTo>
                  <a:lnTo>
                    <a:pt x="6266" y="270159"/>
                  </a:lnTo>
                  <a:lnTo>
                    <a:pt x="0" y="319151"/>
                  </a:lnTo>
                  <a:lnTo>
                    <a:pt x="3410" y="368067"/>
                  </a:lnTo>
                  <a:lnTo>
                    <a:pt x="12467" y="407325"/>
                  </a:lnTo>
                  <a:lnTo>
                    <a:pt x="21364" y="433489"/>
                  </a:lnTo>
                  <a:lnTo>
                    <a:pt x="30067" y="453251"/>
                  </a:lnTo>
                  <a:lnTo>
                    <a:pt x="38538" y="473299"/>
                  </a:lnTo>
                  <a:lnTo>
                    <a:pt x="63550" y="519360"/>
                  </a:lnTo>
                  <a:lnTo>
                    <a:pt x="100087" y="560535"/>
                  </a:lnTo>
                  <a:lnTo>
                    <a:pt x="144146" y="595700"/>
                  </a:lnTo>
                  <a:lnTo>
                    <a:pt x="191725" y="623731"/>
                  </a:lnTo>
                  <a:close/>
                </a:path>
              </a:pathLst>
            </a:custGeom>
            <a:ln w="461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61157" y="359307"/>
              <a:ext cx="391795" cy="363220"/>
            </a:xfrm>
            <a:custGeom>
              <a:avLst/>
              <a:gdLst/>
              <a:ahLst/>
              <a:cxnLst/>
              <a:rect l="l" t="t" r="r" b="b"/>
              <a:pathLst>
                <a:path w="391795" h="363220">
                  <a:moveTo>
                    <a:pt x="195525" y="52262"/>
                  </a:moveTo>
                  <a:lnTo>
                    <a:pt x="209358" y="41286"/>
                  </a:lnTo>
                  <a:lnTo>
                    <a:pt x="227110" y="26708"/>
                  </a:lnTo>
                  <a:lnTo>
                    <a:pt x="249482" y="13223"/>
                  </a:lnTo>
                  <a:lnTo>
                    <a:pt x="324821" y="13378"/>
                  </a:lnTo>
                  <a:lnTo>
                    <a:pt x="361517" y="40268"/>
                  </a:lnTo>
                  <a:lnTo>
                    <a:pt x="384626" y="74629"/>
                  </a:lnTo>
                  <a:lnTo>
                    <a:pt x="391511" y="104891"/>
                  </a:lnTo>
                  <a:lnTo>
                    <a:pt x="379927" y="154947"/>
                  </a:lnTo>
                  <a:lnTo>
                    <a:pt x="357960" y="197256"/>
                  </a:lnTo>
                  <a:lnTo>
                    <a:pt x="330773" y="232791"/>
                  </a:lnTo>
                  <a:lnTo>
                    <a:pt x="303533" y="262524"/>
                  </a:lnTo>
                  <a:lnTo>
                    <a:pt x="281402" y="287428"/>
                  </a:lnTo>
                  <a:lnTo>
                    <a:pt x="258008" y="313441"/>
                  </a:lnTo>
                  <a:lnTo>
                    <a:pt x="231501" y="337999"/>
                  </a:lnTo>
                  <a:lnTo>
                    <a:pt x="208475" y="356147"/>
                  </a:lnTo>
                  <a:lnTo>
                    <a:pt x="195525" y="362929"/>
                  </a:lnTo>
                  <a:lnTo>
                    <a:pt x="179995" y="350483"/>
                  </a:lnTo>
                  <a:lnTo>
                    <a:pt x="151027" y="321448"/>
                  </a:lnTo>
                  <a:lnTo>
                    <a:pt x="117912" y="286656"/>
                  </a:lnTo>
                  <a:lnTo>
                    <a:pt x="89937" y="256935"/>
                  </a:lnTo>
                  <a:lnTo>
                    <a:pt x="65833" y="231573"/>
                  </a:lnTo>
                  <a:lnTo>
                    <a:pt x="42399" y="204645"/>
                  </a:lnTo>
                  <a:lnTo>
                    <a:pt x="21688" y="174623"/>
                  </a:lnTo>
                  <a:lnTo>
                    <a:pt x="5749" y="139981"/>
                  </a:lnTo>
                  <a:lnTo>
                    <a:pt x="0" y="102020"/>
                  </a:lnTo>
                  <a:lnTo>
                    <a:pt x="6722" y="59257"/>
                  </a:lnTo>
                  <a:lnTo>
                    <a:pt x="28925" y="22470"/>
                  </a:lnTo>
                  <a:lnTo>
                    <a:pt x="69617" y="2440"/>
                  </a:lnTo>
                  <a:lnTo>
                    <a:pt x="106470" y="0"/>
                  </a:lnTo>
                  <a:lnTo>
                    <a:pt x="136764" y="6091"/>
                  </a:lnTo>
                  <a:lnTo>
                    <a:pt x="161059" y="21717"/>
                  </a:lnTo>
                  <a:lnTo>
                    <a:pt x="179917" y="47880"/>
                  </a:lnTo>
                  <a:lnTo>
                    <a:pt x="184182" y="54641"/>
                  </a:lnTo>
                  <a:lnTo>
                    <a:pt x="187602" y="56567"/>
                  </a:lnTo>
                  <a:lnTo>
                    <a:pt x="191081" y="55246"/>
                  </a:lnTo>
                  <a:lnTo>
                    <a:pt x="195525" y="52262"/>
                  </a:lnTo>
                  <a:close/>
                </a:path>
              </a:pathLst>
            </a:custGeom>
            <a:ln w="461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88606" y="256724"/>
            <a:ext cx="5851085" cy="772647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31750">
              <a:lnSpc>
                <a:spcPct val="100000"/>
              </a:lnSpc>
              <a:spcBef>
                <a:spcPts val="565"/>
              </a:spcBef>
            </a:pPr>
            <a:r>
              <a:rPr dirty="0"/>
              <a:t>RUOKALISTA</a:t>
            </a:r>
            <a:r>
              <a:rPr spc="-75" dirty="0"/>
              <a:t> </a:t>
            </a:r>
            <a:r>
              <a:rPr spc="-50" dirty="0"/>
              <a:t>2</a:t>
            </a:r>
            <a:r>
              <a:rPr lang="fi-FI" spc="-50" dirty="0"/>
              <a:t> – Koulut</a:t>
            </a:r>
            <a:endParaRPr spc="-50" dirty="0"/>
          </a:p>
          <a:p>
            <a:pPr marL="31750">
              <a:lnSpc>
                <a:spcPct val="100000"/>
              </a:lnSpc>
              <a:spcBef>
                <a:spcPts val="290"/>
              </a:spcBef>
            </a:pPr>
            <a:r>
              <a:rPr sz="1200" dirty="0">
                <a:solidFill>
                  <a:srgbClr val="231F20"/>
                </a:solidFill>
              </a:rPr>
              <a:t>Voimassa</a:t>
            </a:r>
            <a:r>
              <a:rPr sz="1200" spc="-5" dirty="0">
                <a:solidFill>
                  <a:srgbClr val="231F20"/>
                </a:solidFill>
              </a:rPr>
              <a:t> </a:t>
            </a:r>
            <a:r>
              <a:rPr sz="1200" spc="-10" dirty="0" err="1">
                <a:solidFill>
                  <a:srgbClr val="231F20"/>
                </a:solidFill>
              </a:rPr>
              <a:t>kalenteriviikoilla</a:t>
            </a:r>
            <a:r>
              <a:rPr sz="1200" spc="-10" dirty="0">
                <a:solidFill>
                  <a:srgbClr val="231F20"/>
                </a:solidFill>
              </a:rPr>
              <a:t>:</a:t>
            </a:r>
            <a:r>
              <a:rPr lang="fi-FI" sz="1200" spc="-10" dirty="0">
                <a:solidFill>
                  <a:srgbClr val="231F20"/>
                </a:solidFill>
              </a:rPr>
              <a:t> </a:t>
            </a:r>
            <a:r>
              <a:rPr lang="fi-FI" sz="1200" dirty="0">
                <a:solidFill>
                  <a:srgbClr val="231F20"/>
                </a:solidFill>
              </a:rPr>
              <a:t>38,43,48,53 (2025)</a:t>
            </a:r>
            <a:r>
              <a:rPr sz="1200" spc="10" dirty="0">
                <a:solidFill>
                  <a:srgbClr val="231F20"/>
                </a:solidFill>
              </a:rPr>
              <a:t> </a:t>
            </a:r>
            <a:r>
              <a:rPr lang="fi-FI" sz="1200" spc="10" dirty="0">
                <a:solidFill>
                  <a:srgbClr val="231F20"/>
                </a:solidFill>
              </a:rPr>
              <a:t>1,6,11,16,21,26,31,36,41,46,51 (2026)</a:t>
            </a:r>
            <a:br>
              <a:rPr lang="fi-FI" sz="1200" spc="10" dirty="0">
                <a:solidFill>
                  <a:srgbClr val="231F20"/>
                </a:solidFill>
              </a:rPr>
            </a:br>
            <a:endParaRPr sz="1200" dirty="0"/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893644"/>
              </p:ext>
            </p:extLst>
          </p:nvPr>
        </p:nvGraphicFramePr>
        <p:xfrm>
          <a:off x="334509" y="1097609"/>
          <a:ext cx="9812791" cy="57169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3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437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7816">
                <a:tc>
                  <a:txBody>
                    <a:bodyPr/>
                    <a:lstStyle/>
                    <a:p>
                      <a:pPr marL="119951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endParaRPr sz="1000" b="1" dirty="0">
                        <a:latin typeface="Montserrat Thin"/>
                        <a:cs typeface="Montserrat Thin"/>
                      </a:endParaRPr>
                    </a:p>
                  </a:txBody>
                  <a:tcPr marL="0" marR="0" marT="84455" marB="0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113A5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Montserrat Thin"/>
                          <a:cs typeface="Montserrat Thin"/>
                        </a:rPr>
                        <a:t>LOUNAS</a:t>
                      </a:r>
                      <a:endParaRPr sz="1000" b="1" dirty="0">
                        <a:latin typeface="Montserrat Thin"/>
                        <a:cs typeface="Montserrat Thin"/>
                      </a:endParaRPr>
                    </a:p>
                  </a:txBody>
                  <a:tcPr marL="0" marR="0" marT="84455" marB="0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3A5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endParaRPr sz="1000" b="1" dirty="0">
                        <a:latin typeface="Montserrat Thin"/>
                        <a:cs typeface="Montserrat Thin"/>
                      </a:endParaRPr>
                    </a:p>
                  </a:txBody>
                  <a:tcPr marL="0" marR="0" marT="84455" marB="0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3A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1344">
                <a:tc>
                  <a:txBody>
                    <a:bodyPr/>
                    <a:lstStyle/>
                    <a:p>
                      <a:pPr marL="160655"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MA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327025" marR="31940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Lihap</a:t>
                      </a:r>
                      <a:r>
                        <a:rPr lang="fi-FI" sz="1600" b="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yöryköitä</a:t>
                      </a:r>
                      <a:r>
                        <a:rPr sz="1600" b="0" spc="6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fi-FI" sz="1600" b="0" spc="6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M,G</a:t>
                      </a:r>
                    </a:p>
                    <a:p>
                      <a:pPr marL="327025" marR="31940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fi-FI" sz="16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Ruskea</a:t>
                      </a:r>
                      <a:r>
                        <a:rPr sz="16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kastik</a:t>
                      </a:r>
                      <a:r>
                        <a:rPr lang="fi-FI" sz="16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etta</a:t>
                      </a:r>
                      <a:r>
                        <a:rPr sz="1600" b="0" spc="6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en-US" sz="1600" b="0" spc="6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M,L</a:t>
                      </a:r>
                      <a:r>
                        <a:rPr sz="16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600" b="0" spc="50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27025" marR="31940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Perunasosetta</a:t>
                      </a:r>
                      <a:r>
                        <a:rPr sz="1600" b="0" spc="-3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L,G</a:t>
                      </a:r>
                      <a:r>
                        <a:rPr sz="16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600" b="0" spc="50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27025" marR="31940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fi-FI" sz="16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 M, G</a:t>
                      </a:r>
                      <a:endParaRPr sz="16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508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309880" marR="302895" algn="ctr">
                        <a:lnSpc>
                          <a:spcPct val="100000"/>
                        </a:lnSpc>
                      </a:pPr>
                      <a:endParaRPr sz="10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63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9677">
                <a:tc>
                  <a:txBody>
                    <a:bodyPr/>
                    <a:lstStyle/>
                    <a:p>
                      <a:pPr marL="19685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TI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0" marR="17716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lang="fi-FI" sz="16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Lohikiusausta L,G</a:t>
                      </a:r>
                    </a:p>
                    <a:p>
                      <a:pPr marL="184150" marR="17716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lang="fi-FI" sz="16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Punajuuri-omenasalaattia M,G</a:t>
                      </a:r>
                    </a:p>
                  </a:txBody>
                  <a:tcPr marL="0" marR="0" marT="4381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3075" marR="466725" algn="ctr">
                        <a:lnSpc>
                          <a:spcPct val="100000"/>
                        </a:lnSpc>
                      </a:pPr>
                      <a:endParaRPr sz="10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9677">
                <a:tc>
                  <a:txBody>
                    <a:bodyPr/>
                    <a:lstStyle/>
                    <a:p>
                      <a:pPr marL="17462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KE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24180" marR="416559" indent="-63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lang="fi-FI" sz="16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Itämaista broilerikastiketta</a:t>
                      </a:r>
                      <a:r>
                        <a:rPr sz="1600" b="0" spc="4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sz="1600" b="0" spc="-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</a:t>
                      </a:r>
                      <a:r>
                        <a:rPr lang="fi-FI" sz="1600" b="0" spc="-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,G</a:t>
                      </a:r>
                      <a:r>
                        <a:rPr sz="16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600" b="0" spc="50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424180" marR="415925" indent="-63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lang="fi-FI" sz="16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Täysjyvänuudelia M</a:t>
                      </a:r>
                    </a:p>
                    <a:p>
                      <a:pPr marL="424180" marR="416559" indent="-63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 M, G</a:t>
                      </a:r>
                      <a:endParaRPr sz="16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381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9677">
                <a:tc>
                  <a:txBody>
                    <a:bodyPr/>
                    <a:lstStyle/>
                    <a:p>
                      <a:pPr marL="17335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TO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0" marR="34163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lang="fi-FI"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Porkkanapyöryköitä M</a:t>
                      </a:r>
                      <a:r>
                        <a:rPr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,G</a:t>
                      </a:r>
                      <a:endParaRPr lang="fi-FI" sz="1600" b="0" spc="-25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49250" marR="34163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lang="fi-FI"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Kermaviili-limekastiketta L,G</a:t>
                      </a:r>
                      <a:r>
                        <a:rPr sz="16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600" b="0" spc="50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49250" marR="34163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Perunasosetta</a:t>
                      </a:r>
                      <a:r>
                        <a:rPr sz="1600" b="0" spc="-3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L,G</a:t>
                      </a:r>
                      <a:r>
                        <a:rPr sz="16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600" b="0" spc="50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49250" marR="34163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600" b="0" spc="-1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</a:t>
                      </a:r>
                      <a:r>
                        <a:rPr lang="fi-FI" sz="16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M, G</a:t>
                      </a:r>
                      <a:endParaRPr sz="16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381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68630" marR="461009" algn="ctr">
                        <a:lnSpc>
                          <a:spcPct val="100000"/>
                        </a:lnSpc>
                      </a:pPr>
                      <a:endParaRPr sz="10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9677">
                <a:tc>
                  <a:txBody>
                    <a:bodyPr/>
                    <a:lstStyle/>
                    <a:p>
                      <a:pPr marL="17526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PE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Hernekeittoa</a:t>
                      </a:r>
                      <a:r>
                        <a:rPr lang="fi-FI" sz="1600" b="0" spc="6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fi-FI"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M,G</a:t>
                      </a:r>
                      <a:r>
                        <a:rPr lang="fi-FI" sz="16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Juustoviipaleita L,G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Tuorevihanneksia M, G</a:t>
                      </a:r>
                      <a:endParaRPr lang="fi-FI" sz="16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object 11"/>
          <p:cNvSpPr txBox="1"/>
          <p:nvPr/>
        </p:nvSpPr>
        <p:spPr>
          <a:xfrm>
            <a:off x="338827" y="6952281"/>
            <a:ext cx="7382160" cy="49661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Muutokset mahdollisia. Lisätietoja allergeeneista saa keittiöhenkilökunnalta. Jokaisella aterialla on tarjolla näkkileipää, levitettä ja ruokajuomat. Keiton kanssa tarjolla on pehmeää leipää. Salaatin kanssa tarjoillaan öljypohjaista salaatinkastiketta. </a:t>
            </a:r>
          </a:p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L = laktoositon, M = maidoton, G = gluteeniton</a:t>
            </a:r>
          </a:p>
        </p:txBody>
      </p:sp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691312" y="7085642"/>
            <a:ext cx="686746" cy="21176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069190" y="173228"/>
            <a:ext cx="4274185" cy="850265"/>
            <a:chOff x="6069190" y="173228"/>
            <a:chExt cx="4274185" cy="8502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69190" y="173228"/>
              <a:ext cx="4273930" cy="84989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759933" y="616760"/>
              <a:ext cx="337185" cy="342265"/>
            </a:xfrm>
            <a:custGeom>
              <a:avLst/>
              <a:gdLst/>
              <a:ahLst/>
              <a:cxnLst/>
              <a:rect l="l" t="t" r="r" b="b"/>
              <a:pathLst>
                <a:path w="337184" h="342265">
                  <a:moveTo>
                    <a:pt x="173316" y="341998"/>
                  </a:moveTo>
                  <a:lnTo>
                    <a:pt x="231465" y="330153"/>
                  </a:lnTo>
                  <a:lnTo>
                    <a:pt x="284670" y="294373"/>
                  </a:lnTo>
                  <a:lnTo>
                    <a:pt x="324321" y="247799"/>
                  </a:lnTo>
                  <a:lnTo>
                    <a:pt x="337159" y="187070"/>
                  </a:lnTo>
                  <a:lnTo>
                    <a:pt x="336521" y="163593"/>
                  </a:lnTo>
                  <a:lnTo>
                    <a:pt x="324354" y="113785"/>
                  </a:lnTo>
                  <a:lnTo>
                    <a:pt x="282696" y="46157"/>
                  </a:lnTo>
                  <a:lnTo>
                    <a:pt x="249356" y="20975"/>
                  </a:lnTo>
                  <a:lnTo>
                    <a:pt x="210032" y="5359"/>
                  </a:lnTo>
                  <a:lnTo>
                    <a:pt x="166662" y="0"/>
                  </a:lnTo>
                  <a:lnTo>
                    <a:pt x="137235" y="1567"/>
                  </a:lnTo>
                  <a:lnTo>
                    <a:pt x="84621" y="20718"/>
                  </a:lnTo>
                  <a:lnTo>
                    <a:pt x="30427" y="70823"/>
                  </a:lnTo>
                  <a:lnTo>
                    <a:pt x="3108" y="134055"/>
                  </a:lnTo>
                  <a:lnTo>
                    <a:pt x="0" y="170319"/>
                  </a:lnTo>
                  <a:lnTo>
                    <a:pt x="1368" y="194085"/>
                  </a:lnTo>
                  <a:lnTo>
                    <a:pt x="14267" y="243755"/>
                  </a:lnTo>
                  <a:lnTo>
                    <a:pt x="40330" y="282379"/>
                  </a:lnTo>
                  <a:lnTo>
                    <a:pt x="59059" y="299864"/>
                  </a:lnTo>
                  <a:lnTo>
                    <a:pt x="67602" y="307314"/>
                  </a:lnTo>
                  <a:lnTo>
                    <a:pt x="89811" y="323112"/>
                  </a:lnTo>
                  <a:lnTo>
                    <a:pt x="116244" y="333881"/>
                  </a:lnTo>
                  <a:lnTo>
                    <a:pt x="144784" y="340038"/>
                  </a:lnTo>
                  <a:lnTo>
                    <a:pt x="173316" y="341998"/>
                  </a:lnTo>
                  <a:close/>
                </a:path>
              </a:pathLst>
            </a:custGeom>
            <a:ln w="45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11999" y="674409"/>
              <a:ext cx="229184" cy="23529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45942" y="328306"/>
              <a:ext cx="237953" cy="23137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108641" y="185570"/>
              <a:ext cx="642620" cy="652780"/>
            </a:xfrm>
            <a:custGeom>
              <a:avLst/>
              <a:gdLst/>
              <a:ahLst/>
              <a:cxnLst/>
              <a:rect l="l" t="t" r="r" b="b"/>
              <a:pathLst>
                <a:path w="642620" h="652780">
                  <a:moveTo>
                    <a:pt x="191085" y="621625"/>
                  </a:moveTo>
                  <a:lnTo>
                    <a:pt x="234636" y="639482"/>
                  </a:lnTo>
                  <a:lnTo>
                    <a:pt x="278584" y="649513"/>
                  </a:lnTo>
                  <a:lnTo>
                    <a:pt x="323899" y="652159"/>
                  </a:lnTo>
                  <a:lnTo>
                    <a:pt x="371552" y="647856"/>
                  </a:lnTo>
                  <a:lnTo>
                    <a:pt x="422517" y="637043"/>
                  </a:lnTo>
                  <a:lnTo>
                    <a:pt x="471056" y="622213"/>
                  </a:lnTo>
                  <a:lnTo>
                    <a:pt x="511813" y="603795"/>
                  </a:lnTo>
                  <a:lnTo>
                    <a:pt x="546326" y="579157"/>
                  </a:lnTo>
                  <a:lnTo>
                    <a:pt x="576131" y="545664"/>
                  </a:lnTo>
                  <a:lnTo>
                    <a:pt x="602768" y="500683"/>
                  </a:lnTo>
                  <a:lnTo>
                    <a:pt x="621372" y="460380"/>
                  </a:lnTo>
                  <a:lnTo>
                    <a:pt x="634866" y="418058"/>
                  </a:lnTo>
                  <a:lnTo>
                    <a:pt x="642232" y="365557"/>
                  </a:lnTo>
                  <a:lnTo>
                    <a:pt x="642455" y="294714"/>
                  </a:lnTo>
                  <a:lnTo>
                    <a:pt x="636551" y="248398"/>
                  </a:lnTo>
                  <a:lnTo>
                    <a:pt x="623381" y="204356"/>
                  </a:lnTo>
                  <a:lnTo>
                    <a:pt x="603459" y="163119"/>
                  </a:lnTo>
                  <a:lnTo>
                    <a:pt x="577299" y="125220"/>
                  </a:lnTo>
                  <a:lnTo>
                    <a:pt x="545414" y="91188"/>
                  </a:lnTo>
                  <a:lnTo>
                    <a:pt x="508317" y="61556"/>
                  </a:lnTo>
                  <a:lnTo>
                    <a:pt x="466522" y="36853"/>
                  </a:lnTo>
                  <a:lnTo>
                    <a:pt x="424693" y="17892"/>
                  </a:lnTo>
                  <a:lnTo>
                    <a:pt x="384432" y="5351"/>
                  </a:lnTo>
                  <a:lnTo>
                    <a:pt x="342521" y="0"/>
                  </a:lnTo>
                  <a:lnTo>
                    <a:pt x="295744" y="2607"/>
                  </a:lnTo>
                  <a:lnTo>
                    <a:pt x="240881" y="13943"/>
                  </a:lnTo>
                  <a:lnTo>
                    <a:pt x="194035" y="29612"/>
                  </a:lnTo>
                  <a:lnTo>
                    <a:pt x="153086" y="50076"/>
                  </a:lnTo>
                  <a:lnTo>
                    <a:pt x="117475" y="75414"/>
                  </a:lnTo>
                  <a:lnTo>
                    <a:pt x="86644" y="105703"/>
                  </a:lnTo>
                  <a:lnTo>
                    <a:pt x="60033" y="141020"/>
                  </a:lnTo>
                  <a:lnTo>
                    <a:pt x="37084" y="181443"/>
                  </a:lnTo>
                  <a:lnTo>
                    <a:pt x="19495" y="222864"/>
                  </a:lnTo>
                  <a:lnTo>
                    <a:pt x="6250" y="269248"/>
                  </a:lnTo>
                  <a:lnTo>
                    <a:pt x="0" y="318074"/>
                  </a:lnTo>
                  <a:lnTo>
                    <a:pt x="3391" y="366825"/>
                  </a:lnTo>
                  <a:lnTo>
                    <a:pt x="12420" y="405958"/>
                  </a:lnTo>
                  <a:lnTo>
                    <a:pt x="21290" y="432036"/>
                  </a:lnTo>
                  <a:lnTo>
                    <a:pt x="29968" y="451728"/>
                  </a:lnTo>
                  <a:lnTo>
                    <a:pt x="38418" y="471701"/>
                  </a:lnTo>
                  <a:lnTo>
                    <a:pt x="63344" y="517608"/>
                  </a:lnTo>
                  <a:lnTo>
                    <a:pt x="99759" y="558646"/>
                  </a:lnTo>
                  <a:lnTo>
                    <a:pt x="143670" y="593692"/>
                  </a:lnTo>
                  <a:lnTo>
                    <a:pt x="191085" y="621625"/>
                  </a:lnTo>
                  <a:close/>
                </a:path>
              </a:pathLst>
            </a:custGeom>
            <a:ln w="45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0102" y="359007"/>
              <a:ext cx="390525" cy="361950"/>
            </a:xfrm>
            <a:custGeom>
              <a:avLst/>
              <a:gdLst/>
              <a:ahLst/>
              <a:cxnLst/>
              <a:rect l="l" t="t" r="r" b="b"/>
              <a:pathLst>
                <a:path w="390525" h="361950">
                  <a:moveTo>
                    <a:pt x="194865" y="52089"/>
                  </a:moveTo>
                  <a:lnTo>
                    <a:pt x="208647" y="41145"/>
                  </a:lnTo>
                  <a:lnTo>
                    <a:pt x="226339" y="26617"/>
                  </a:lnTo>
                  <a:lnTo>
                    <a:pt x="248636" y="13182"/>
                  </a:lnTo>
                  <a:lnTo>
                    <a:pt x="323723" y="13342"/>
                  </a:lnTo>
                  <a:lnTo>
                    <a:pt x="360297" y="40141"/>
                  </a:lnTo>
                  <a:lnTo>
                    <a:pt x="383327" y="74383"/>
                  </a:lnTo>
                  <a:lnTo>
                    <a:pt x="390191" y="104540"/>
                  </a:lnTo>
                  <a:lnTo>
                    <a:pt x="378645" y="154428"/>
                  </a:lnTo>
                  <a:lnTo>
                    <a:pt x="356750" y="196594"/>
                  </a:lnTo>
                  <a:lnTo>
                    <a:pt x="329655" y="232009"/>
                  </a:lnTo>
                  <a:lnTo>
                    <a:pt x="302505" y="261639"/>
                  </a:lnTo>
                  <a:lnTo>
                    <a:pt x="280450" y="286454"/>
                  </a:lnTo>
                  <a:lnTo>
                    <a:pt x="257135" y="312385"/>
                  </a:lnTo>
                  <a:lnTo>
                    <a:pt x="230718" y="336862"/>
                  </a:lnTo>
                  <a:lnTo>
                    <a:pt x="207771" y="354950"/>
                  </a:lnTo>
                  <a:lnTo>
                    <a:pt x="194865" y="361715"/>
                  </a:lnTo>
                  <a:lnTo>
                    <a:pt x="179388" y="349309"/>
                  </a:lnTo>
                  <a:lnTo>
                    <a:pt x="150521" y="320373"/>
                  </a:lnTo>
                  <a:lnTo>
                    <a:pt x="117518" y="285698"/>
                  </a:lnTo>
                  <a:lnTo>
                    <a:pt x="89633" y="256076"/>
                  </a:lnTo>
                  <a:lnTo>
                    <a:pt x="65608" y="230793"/>
                  </a:lnTo>
                  <a:lnTo>
                    <a:pt x="42254" y="203954"/>
                  </a:lnTo>
                  <a:lnTo>
                    <a:pt x="21612" y="174035"/>
                  </a:lnTo>
                  <a:lnTo>
                    <a:pt x="5724" y="139515"/>
                  </a:lnTo>
                  <a:lnTo>
                    <a:pt x="0" y="101685"/>
                  </a:lnTo>
                  <a:lnTo>
                    <a:pt x="6698" y="59062"/>
                  </a:lnTo>
                  <a:lnTo>
                    <a:pt x="28823" y="22395"/>
                  </a:lnTo>
                  <a:lnTo>
                    <a:pt x="69376" y="2432"/>
                  </a:lnTo>
                  <a:lnTo>
                    <a:pt x="106113" y="0"/>
                  </a:lnTo>
                  <a:lnTo>
                    <a:pt x="136307" y="6073"/>
                  </a:lnTo>
                  <a:lnTo>
                    <a:pt x="160521" y="21648"/>
                  </a:lnTo>
                  <a:lnTo>
                    <a:pt x="179320" y="47720"/>
                  </a:lnTo>
                  <a:lnTo>
                    <a:pt x="183569" y="54455"/>
                  </a:lnTo>
                  <a:lnTo>
                    <a:pt x="186973" y="56376"/>
                  </a:lnTo>
                  <a:lnTo>
                    <a:pt x="190437" y="55062"/>
                  </a:lnTo>
                  <a:lnTo>
                    <a:pt x="194865" y="52089"/>
                  </a:lnTo>
                  <a:close/>
                </a:path>
              </a:pathLst>
            </a:custGeom>
            <a:ln w="45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85481" y="253884"/>
            <a:ext cx="5814487" cy="549509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43180">
              <a:lnSpc>
                <a:spcPct val="100000"/>
              </a:lnSpc>
              <a:spcBef>
                <a:spcPts val="565"/>
              </a:spcBef>
            </a:pPr>
            <a:r>
              <a:rPr dirty="0"/>
              <a:t>RUOKALISTA</a:t>
            </a:r>
            <a:r>
              <a:rPr spc="-75" dirty="0"/>
              <a:t> </a:t>
            </a:r>
            <a:r>
              <a:rPr spc="-50" dirty="0"/>
              <a:t>3</a:t>
            </a:r>
            <a:r>
              <a:rPr lang="fi-FI" spc="-50" dirty="0"/>
              <a:t> – Koulut </a:t>
            </a:r>
            <a:r>
              <a:rPr sz="1200" dirty="0" err="1">
                <a:solidFill>
                  <a:srgbClr val="231F20"/>
                </a:solidFill>
              </a:rPr>
              <a:t>Voimassa</a:t>
            </a:r>
            <a:r>
              <a:rPr sz="1200" spc="-25" dirty="0">
                <a:solidFill>
                  <a:srgbClr val="231F20"/>
                </a:solidFill>
              </a:rPr>
              <a:t> </a:t>
            </a:r>
            <a:r>
              <a:rPr sz="1200" spc="-10" dirty="0">
                <a:solidFill>
                  <a:srgbClr val="231F20"/>
                </a:solidFill>
              </a:rPr>
              <a:t>kalenteriviikoilla:</a:t>
            </a:r>
            <a:r>
              <a:rPr sz="1200" spc="-15" dirty="0">
                <a:solidFill>
                  <a:srgbClr val="231F20"/>
                </a:solidFill>
              </a:rPr>
              <a:t> </a:t>
            </a:r>
            <a:r>
              <a:rPr lang="fi-FI" sz="1200" dirty="0">
                <a:solidFill>
                  <a:schemeClr val="tx1"/>
                </a:solidFill>
              </a:rPr>
              <a:t>39,44,49 (2025) </a:t>
            </a:r>
            <a:r>
              <a:rPr lang="fi-FI" sz="1200" spc="-10" dirty="0">
                <a:solidFill>
                  <a:srgbClr val="231F20"/>
                </a:solidFill>
              </a:rPr>
              <a:t>2,7,12,17,22,27,32,37,42,47,52 (2026)</a:t>
            </a:r>
            <a:endParaRPr sz="1200" dirty="0"/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898992"/>
              </p:ext>
            </p:extLst>
          </p:nvPr>
        </p:nvGraphicFramePr>
        <p:xfrm>
          <a:off x="333441" y="1094824"/>
          <a:ext cx="9890059" cy="5695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2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12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76093">
                <a:tc>
                  <a:txBody>
                    <a:bodyPr/>
                    <a:lstStyle/>
                    <a:p>
                      <a:pPr marL="119507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endParaRPr sz="1000" b="1" dirty="0">
                        <a:latin typeface="Montserrat Thin"/>
                        <a:cs typeface="Montserrat Thin"/>
                      </a:endParaRPr>
                    </a:p>
                  </a:txBody>
                  <a:tcPr marL="0" marR="0" marT="84455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113A5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Montserrat Thin"/>
                          <a:cs typeface="Montserrat Thin"/>
                        </a:rPr>
                        <a:t>LOUNAS</a:t>
                      </a:r>
                      <a:endParaRPr sz="1000" b="1" dirty="0">
                        <a:latin typeface="Montserrat Thin"/>
                        <a:cs typeface="Montserrat Thin"/>
                      </a:endParaRPr>
                    </a:p>
                  </a:txBody>
                  <a:tcPr marL="0" marR="0" marT="84455" marB="0" anchor="ctr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3A5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endParaRPr sz="1000" b="1" dirty="0">
                        <a:latin typeface="Montserrat Thin"/>
                        <a:cs typeface="Montserrat Thin"/>
                      </a:endParaRPr>
                    </a:p>
                  </a:txBody>
                  <a:tcPr marL="0" marR="0" marT="84455" marB="0" anchor="ctr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3A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34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160020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MA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252729" marR="245110" algn="ctr">
                        <a:lnSpc>
                          <a:spcPct val="108300"/>
                        </a:lnSpc>
                        <a:spcBef>
                          <a:spcPts val="0"/>
                        </a:spcBef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Kalamurekepihvejä </a:t>
                      </a:r>
                      <a:r>
                        <a:rPr lang="fi-FI"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</a:t>
                      </a:r>
                      <a:r>
                        <a:rPr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,G</a:t>
                      </a:r>
                      <a:endParaRPr lang="fi-FI" sz="1600" b="0" spc="-25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252729" marR="245110" algn="ctr">
                        <a:lnSpc>
                          <a:spcPct val="108300"/>
                        </a:lnSpc>
                        <a:spcBef>
                          <a:spcPts val="0"/>
                        </a:spcBef>
                      </a:pPr>
                      <a:r>
                        <a:rPr lang="fi-FI"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Tartarkastiketta L,G</a:t>
                      </a:r>
                    </a:p>
                    <a:p>
                      <a:pPr marL="252729" marR="245110" algn="ctr">
                        <a:lnSpc>
                          <a:spcPct val="108300"/>
                        </a:lnSpc>
                        <a:spcBef>
                          <a:spcPts val="0"/>
                        </a:spcBef>
                      </a:pPr>
                      <a:r>
                        <a:rPr lang="fi-FI"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Keitettyjä perunoita M,G</a:t>
                      </a:r>
                    </a:p>
                    <a:p>
                      <a:pPr marL="252729" marR="245110" algn="ctr">
                        <a:lnSpc>
                          <a:spcPct val="108300"/>
                        </a:lnSpc>
                        <a:spcBef>
                          <a:spcPts val="0"/>
                        </a:spcBef>
                      </a:pPr>
                      <a:r>
                        <a:rPr lang="fi-FI"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 M, G</a:t>
                      </a:r>
                      <a:endParaRPr sz="16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826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281940" marR="274320" algn="ctr">
                        <a:lnSpc>
                          <a:spcPct val="108300"/>
                        </a:lnSpc>
                      </a:pPr>
                      <a:endParaRPr sz="10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381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83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196215" algn="ctr">
                        <a:lnSpc>
                          <a:spcPct val="100000"/>
                        </a:lnSpc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TI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0050" marR="392430" algn="ctr">
                        <a:lnSpc>
                          <a:spcPct val="108300"/>
                        </a:lnSpc>
                        <a:spcBef>
                          <a:spcPts val="309"/>
                        </a:spcBef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Jauhelihalasagnettea</a:t>
                      </a:r>
                      <a:r>
                        <a:rPr sz="1600" b="0" spc="4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sz="1600" b="0" spc="-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</a:t>
                      </a:r>
                      <a:r>
                        <a:rPr sz="16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600" b="0" spc="50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400050" marR="392430" algn="ctr">
                        <a:lnSpc>
                          <a:spcPct val="108300"/>
                        </a:lnSpc>
                        <a:spcBef>
                          <a:spcPts val="309"/>
                        </a:spcBef>
                      </a:pPr>
                      <a:r>
                        <a:rPr lang="fi-FI" sz="16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 M, G</a:t>
                      </a:r>
                      <a:endParaRPr sz="16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39369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4680" marR="335280" indent="-271780" algn="ctr">
                        <a:lnSpc>
                          <a:spcPct val="108300"/>
                        </a:lnSpc>
                      </a:pPr>
                      <a:endParaRPr sz="1000" spc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127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18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17399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KE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593725" marR="586105" algn="ctr">
                        <a:lnSpc>
                          <a:spcPct val="108300"/>
                        </a:lnSpc>
                        <a:spcBef>
                          <a:spcPts val="370"/>
                        </a:spcBef>
                      </a:pPr>
                      <a:r>
                        <a:rPr sz="1600" b="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Uunimakkaraa</a:t>
                      </a:r>
                      <a:r>
                        <a:rPr lang="fi-FI" sz="1600" b="0" spc="-3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fi-FI"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</a:t>
                      </a:r>
                      <a:r>
                        <a:rPr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,G</a:t>
                      </a:r>
                      <a:r>
                        <a:rPr sz="16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600" b="0" spc="50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593725" marR="586105" algn="ctr">
                        <a:lnSpc>
                          <a:spcPct val="108300"/>
                        </a:lnSpc>
                        <a:spcBef>
                          <a:spcPts val="370"/>
                        </a:spcBef>
                      </a:pPr>
                      <a:r>
                        <a:rPr sz="1600" b="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Perunasosetta</a:t>
                      </a:r>
                      <a:r>
                        <a:rPr sz="1600" b="0" spc="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L,G</a:t>
                      </a:r>
                      <a:endParaRPr sz="1600" dirty="0">
                        <a:latin typeface="Montserrat Light"/>
                        <a:cs typeface="Montserrat Light"/>
                      </a:endParaRPr>
                    </a:p>
                    <a:p>
                      <a:pPr marL="346710" marR="339090" algn="ctr">
                        <a:lnSpc>
                          <a:spcPct val="108300"/>
                        </a:lnSpc>
                      </a:pPr>
                      <a:r>
                        <a:rPr lang="fi-FI" sz="16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 M,G</a:t>
                      </a:r>
                      <a:endParaRPr sz="16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699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297815" marR="290830" algn="ctr">
                        <a:lnSpc>
                          <a:spcPct val="108300"/>
                        </a:lnSpc>
                      </a:pPr>
                      <a:endParaRPr sz="10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190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18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17272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TO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6000" marR="440690" algn="ctr">
                        <a:lnSpc>
                          <a:spcPct val="108300"/>
                        </a:lnSpc>
                        <a:spcBef>
                          <a:spcPts val="0"/>
                        </a:spcBef>
                      </a:pP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Broileri-kookoskeittoa </a:t>
                      </a:r>
                      <a:r>
                        <a:rPr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</a:t>
                      </a: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,G</a:t>
                      </a:r>
                      <a:r>
                        <a:rPr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600" b="0" spc="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96000" marR="440690" algn="ctr">
                        <a:lnSpc>
                          <a:spcPct val="108300"/>
                        </a:lnSpc>
                        <a:spcBef>
                          <a:spcPts val="0"/>
                        </a:spcBef>
                      </a:pP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Leikkelettä M,G</a:t>
                      </a:r>
                    </a:p>
                    <a:p>
                      <a:pPr marL="396000" marR="440690" algn="ctr">
                        <a:lnSpc>
                          <a:spcPct val="108300"/>
                        </a:lnSpc>
                        <a:spcBef>
                          <a:spcPts val="0"/>
                        </a:spcBef>
                      </a:pP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Tuorevihanneksia M, G</a:t>
                      </a:r>
                      <a:endParaRPr sz="1600" spc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699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41020" marR="532765" algn="ctr">
                        <a:lnSpc>
                          <a:spcPct val="108300"/>
                        </a:lnSpc>
                      </a:pPr>
                      <a:endParaRPr sz="10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18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17462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PE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563880" marR="55626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Porsasta hapanimelä-kastikkeessa M</a:t>
                      </a:r>
                      <a:r>
                        <a:rPr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,G </a:t>
                      </a:r>
                      <a:endParaRPr lang="fi-FI" sz="1600" b="0" spc="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563880" marR="55626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Täysjyväriisiä M,G</a:t>
                      </a:r>
                      <a:endParaRPr sz="1600" spc="0" dirty="0">
                        <a:latin typeface="Montserrat Light"/>
                        <a:cs typeface="Montserrat Light"/>
                      </a:endParaRPr>
                    </a:p>
                    <a:p>
                      <a:pPr marL="415290" marR="40767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i-FI" sz="1600" b="0" spc="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</a:t>
                      </a:r>
                      <a:r>
                        <a:rPr sz="1600" b="0" spc="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salaattia</a:t>
                      </a: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M, G</a:t>
                      </a:r>
                      <a:endParaRPr sz="1600" spc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83870" marR="476250" algn="ctr">
                        <a:lnSpc>
                          <a:spcPct val="108300"/>
                        </a:lnSpc>
                      </a:pPr>
                      <a:endParaRPr sz="10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658692" y="7160440"/>
            <a:ext cx="684427" cy="211046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295169" y="6940315"/>
            <a:ext cx="7375760" cy="49917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Muutokset mahdollisia. Lisätietoja allergeeneista saa keittiöhenkilökunnalta. Jokaisella aterialla on tarjolla näkkileipää, levitettä ja ruokajuomat. Keiton kanssa tarjolla on pehmeää leipää. Salaatin kanssa tarjoillaan öljypohjaista salaatinkastiketta. </a:t>
            </a:r>
          </a:p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L = laktoositon, M = maidoton, G = gluteeniton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063818" y="234010"/>
            <a:ext cx="4271010" cy="849630"/>
            <a:chOff x="6063818" y="234010"/>
            <a:chExt cx="4271010" cy="8496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63818" y="234010"/>
              <a:ext cx="4270540" cy="84923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754017" y="677193"/>
              <a:ext cx="337185" cy="342265"/>
            </a:xfrm>
            <a:custGeom>
              <a:avLst/>
              <a:gdLst/>
              <a:ahLst/>
              <a:cxnLst/>
              <a:rect l="l" t="t" r="r" b="b"/>
              <a:pathLst>
                <a:path w="337184" h="342265">
                  <a:moveTo>
                    <a:pt x="173177" y="341731"/>
                  </a:moveTo>
                  <a:lnTo>
                    <a:pt x="231276" y="329895"/>
                  </a:lnTo>
                  <a:lnTo>
                    <a:pt x="284441" y="294132"/>
                  </a:lnTo>
                  <a:lnTo>
                    <a:pt x="324059" y="247608"/>
                  </a:lnTo>
                  <a:lnTo>
                    <a:pt x="336892" y="186931"/>
                  </a:lnTo>
                  <a:lnTo>
                    <a:pt x="336255" y="163471"/>
                  </a:lnTo>
                  <a:lnTo>
                    <a:pt x="324093" y="113702"/>
                  </a:lnTo>
                  <a:lnTo>
                    <a:pt x="282470" y="46130"/>
                  </a:lnTo>
                  <a:lnTo>
                    <a:pt x="249159" y="20964"/>
                  </a:lnTo>
                  <a:lnTo>
                    <a:pt x="209864" y="5356"/>
                  </a:lnTo>
                  <a:lnTo>
                    <a:pt x="166522" y="0"/>
                  </a:lnTo>
                  <a:lnTo>
                    <a:pt x="137120" y="1567"/>
                  </a:lnTo>
                  <a:lnTo>
                    <a:pt x="84546" y="20707"/>
                  </a:lnTo>
                  <a:lnTo>
                    <a:pt x="30400" y="70771"/>
                  </a:lnTo>
                  <a:lnTo>
                    <a:pt x="3105" y="133955"/>
                  </a:lnTo>
                  <a:lnTo>
                    <a:pt x="0" y="170192"/>
                  </a:lnTo>
                  <a:lnTo>
                    <a:pt x="1366" y="193937"/>
                  </a:lnTo>
                  <a:lnTo>
                    <a:pt x="14251" y="243560"/>
                  </a:lnTo>
                  <a:lnTo>
                    <a:pt x="40297" y="282155"/>
                  </a:lnTo>
                  <a:lnTo>
                    <a:pt x="59016" y="299631"/>
                  </a:lnTo>
                  <a:lnTo>
                    <a:pt x="67551" y="307073"/>
                  </a:lnTo>
                  <a:lnTo>
                    <a:pt x="89739" y="322861"/>
                  </a:lnTo>
                  <a:lnTo>
                    <a:pt x="116149" y="333622"/>
                  </a:lnTo>
                  <a:lnTo>
                    <a:pt x="144666" y="339773"/>
                  </a:lnTo>
                  <a:lnTo>
                    <a:pt x="173177" y="341731"/>
                  </a:lnTo>
                  <a:close/>
                </a:path>
              </a:pathLst>
            </a:custGeom>
            <a:ln w="45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06034" y="734802"/>
              <a:ext cx="229006" cy="23511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9955" y="388978"/>
              <a:ext cx="237769" cy="231188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103246" y="246353"/>
              <a:ext cx="641985" cy="652145"/>
            </a:xfrm>
            <a:custGeom>
              <a:avLst/>
              <a:gdLst/>
              <a:ahLst/>
              <a:cxnLst/>
              <a:rect l="l" t="t" r="r" b="b"/>
              <a:pathLst>
                <a:path w="641984" h="652144">
                  <a:moveTo>
                    <a:pt x="190929" y="621129"/>
                  </a:moveTo>
                  <a:lnTo>
                    <a:pt x="234449" y="638974"/>
                  </a:lnTo>
                  <a:lnTo>
                    <a:pt x="278361" y="648999"/>
                  </a:lnTo>
                  <a:lnTo>
                    <a:pt x="323638" y="651645"/>
                  </a:lnTo>
                  <a:lnTo>
                    <a:pt x="371251" y="647348"/>
                  </a:lnTo>
                  <a:lnTo>
                    <a:pt x="422171" y="636547"/>
                  </a:lnTo>
                  <a:lnTo>
                    <a:pt x="470675" y="621720"/>
                  </a:lnTo>
                  <a:lnTo>
                    <a:pt x="511402" y="603313"/>
                  </a:lnTo>
                  <a:lnTo>
                    <a:pt x="545887" y="578694"/>
                  </a:lnTo>
                  <a:lnTo>
                    <a:pt x="575669" y="545230"/>
                  </a:lnTo>
                  <a:lnTo>
                    <a:pt x="602282" y="500289"/>
                  </a:lnTo>
                  <a:lnTo>
                    <a:pt x="620870" y="460018"/>
                  </a:lnTo>
                  <a:lnTo>
                    <a:pt x="634353" y="417726"/>
                  </a:lnTo>
                  <a:lnTo>
                    <a:pt x="641716" y="365261"/>
                  </a:lnTo>
                  <a:lnTo>
                    <a:pt x="641944" y="294473"/>
                  </a:lnTo>
                  <a:lnTo>
                    <a:pt x="636043" y="248194"/>
                  </a:lnTo>
                  <a:lnTo>
                    <a:pt x="622882" y="204189"/>
                  </a:lnTo>
                  <a:lnTo>
                    <a:pt x="602974" y="162987"/>
                  </a:lnTo>
                  <a:lnTo>
                    <a:pt x="576833" y="125119"/>
                  </a:lnTo>
                  <a:lnTo>
                    <a:pt x="544971" y="91114"/>
                  </a:lnTo>
                  <a:lnTo>
                    <a:pt x="507902" y="61503"/>
                  </a:lnTo>
                  <a:lnTo>
                    <a:pt x="466138" y="36815"/>
                  </a:lnTo>
                  <a:lnTo>
                    <a:pt x="424350" y="17873"/>
                  </a:lnTo>
                  <a:lnTo>
                    <a:pt x="384122" y="5345"/>
                  </a:lnTo>
                  <a:lnTo>
                    <a:pt x="342242" y="0"/>
                  </a:lnTo>
                  <a:lnTo>
                    <a:pt x="295497" y="2605"/>
                  </a:lnTo>
                  <a:lnTo>
                    <a:pt x="240675" y="13930"/>
                  </a:lnTo>
                  <a:lnTo>
                    <a:pt x="193865" y="29585"/>
                  </a:lnTo>
                  <a:lnTo>
                    <a:pt x="152948" y="50033"/>
                  </a:lnTo>
                  <a:lnTo>
                    <a:pt x="117366" y="75352"/>
                  </a:lnTo>
                  <a:lnTo>
                    <a:pt x="86560" y="105618"/>
                  </a:lnTo>
                  <a:lnTo>
                    <a:pt x="59972" y="140909"/>
                  </a:lnTo>
                  <a:lnTo>
                    <a:pt x="37043" y="181303"/>
                  </a:lnTo>
                  <a:lnTo>
                    <a:pt x="19473" y="222686"/>
                  </a:lnTo>
                  <a:lnTo>
                    <a:pt x="6243" y="269031"/>
                  </a:lnTo>
                  <a:lnTo>
                    <a:pt x="0" y="317820"/>
                  </a:lnTo>
                  <a:lnTo>
                    <a:pt x="3388" y="366532"/>
                  </a:lnTo>
                  <a:lnTo>
                    <a:pt x="12408" y="405628"/>
                  </a:lnTo>
                  <a:lnTo>
                    <a:pt x="21268" y="431687"/>
                  </a:lnTo>
                  <a:lnTo>
                    <a:pt x="29936" y="451368"/>
                  </a:lnTo>
                  <a:lnTo>
                    <a:pt x="38377" y="471333"/>
                  </a:lnTo>
                  <a:lnTo>
                    <a:pt x="63285" y="517202"/>
                  </a:lnTo>
                  <a:lnTo>
                    <a:pt x="99670" y="558204"/>
                  </a:lnTo>
                  <a:lnTo>
                    <a:pt x="143547" y="593220"/>
                  </a:lnTo>
                  <a:lnTo>
                    <a:pt x="190929" y="621129"/>
                  </a:lnTo>
                  <a:close/>
                </a:path>
              </a:pathLst>
            </a:custGeom>
            <a:ln w="45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34592" y="419658"/>
              <a:ext cx="389890" cy="361950"/>
            </a:xfrm>
            <a:custGeom>
              <a:avLst/>
              <a:gdLst/>
              <a:ahLst/>
              <a:cxnLst/>
              <a:rect l="l" t="t" r="r" b="b"/>
              <a:pathLst>
                <a:path w="389890" h="361950">
                  <a:moveTo>
                    <a:pt x="194713" y="52040"/>
                  </a:moveTo>
                  <a:lnTo>
                    <a:pt x="208483" y="41108"/>
                  </a:lnTo>
                  <a:lnTo>
                    <a:pt x="226160" y="26593"/>
                  </a:lnTo>
                  <a:lnTo>
                    <a:pt x="248439" y="13168"/>
                  </a:lnTo>
                  <a:lnTo>
                    <a:pt x="323473" y="13329"/>
                  </a:lnTo>
                  <a:lnTo>
                    <a:pt x="360018" y="40107"/>
                  </a:lnTo>
                  <a:lnTo>
                    <a:pt x="383030" y="74321"/>
                  </a:lnTo>
                  <a:lnTo>
                    <a:pt x="389887" y="104453"/>
                  </a:lnTo>
                  <a:lnTo>
                    <a:pt x="373647" y="165524"/>
                  </a:lnTo>
                  <a:lnTo>
                    <a:pt x="343262" y="214915"/>
                  </a:lnTo>
                  <a:lnTo>
                    <a:pt x="308777" y="254518"/>
                  </a:lnTo>
                  <a:lnTo>
                    <a:pt x="280235" y="286228"/>
                  </a:lnTo>
                  <a:lnTo>
                    <a:pt x="256935" y="312133"/>
                  </a:lnTo>
                  <a:lnTo>
                    <a:pt x="230540" y="336590"/>
                  </a:lnTo>
                  <a:lnTo>
                    <a:pt x="207612" y="354665"/>
                  </a:lnTo>
                  <a:lnTo>
                    <a:pt x="194713" y="361425"/>
                  </a:lnTo>
                  <a:lnTo>
                    <a:pt x="179245" y="349023"/>
                  </a:lnTo>
                  <a:lnTo>
                    <a:pt x="150398" y="320109"/>
                  </a:lnTo>
                  <a:lnTo>
                    <a:pt x="117420" y="285466"/>
                  </a:lnTo>
                  <a:lnTo>
                    <a:pt x="89557" y="255875"/>
                  </a:lnTo>
                  <a:lnTo>
                    <a:pt x="65557" y="230611"/>
                  </a:lnTo>
                  <a:lnTo>
                    <a:pt x="42221" y="203791"/>
                  </a:lnTo>
                  <a:lnTo>
                    <a:pt x="21595" y="173892"/>
                  </a:lnTo>
                  <a:lnTo>
                    <a:pt x="5724" y="139391"/>
                  </a:lnTo>
                  <a:lnTo>
                    <a:pt x="0" y="101595"/>
                  </a:lnTo>
                  <a:lnTo>
                    <a:pt x="6693" y="59011"/>
                  </a:lnTo>
                  <a:lnTo>
                    <a:pt x="28802" y="22378"/>
                  </a:lnTo>
                  <a:lnTo>
                    <a:pt x="69326" y="2434"/>
                  </a:lnTo>
                  <a:lnTo>
                    <a:pt x="106029" y="0"/>
                  </a:lnTo>
                  <a:lnTo>
                    <a:pt x="136196" y="6065"/>
                  </a:lnTo>
                  <a:lnTo>
                    <a:pt x="160389" y="21624"/>
                  </a:lnTo>
                  <a:lnTo>
                    <a:pt x="179168" y="47672"/>
                  </a:lnTo>
                  <a:lnTo>
                    <a:pt x="183417" y="54407"/>
                  </a:lnTo>
                  <a:lnTo>
                    <a:pt x="186822" y="56328"/>
                  </a:lnTo>
                  <a:lnTo>
                    <a:pt x="190286" y="55014"/>
                  </a:lnTo>
                  <a:lnTo>
                    <a:pt x="194713" y="52040"/>
                  </a:lnTo>
                  <a:close/>
                </a:path>
              </a:pathLst>
            </a:custGeom>
            <a:ln w="45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02396" y="307019"/>
            <a:ext cx="5761422" cy="773832"/>
          </a:xfrm>
          <a:prstGeom prst="rect">
            <a:avLst/>
          </a:prstGeom>
        </p:spPr>
        <p:txBody>
          <a:bodyPr vert="horz" wrap="square" lIns="0" tIns="98328" rIns="0" bIns="0" rtlCol="0">
            <a:spAutoFit/>
          </a:bodyPr>
          <a:lstStyle/>
          <a:p>
            <a:pPr marL="47625">
              <a:lnSpc>
                <a:spcPct val="100000"/>
              </a:lnSpc>
              <a:spcBef>
                <a:spcPts val="225"/>
              </a:spcBef>
            </a:pPr>
            <a:r>
              <a:rPr dirty="0"/>
              <a:t>RUOKALISTA</a:t>
            </a:r>
            <a:r>
              <a:rPr spc="-75" dirty="0"/>
              <a:t> </a:t>
            </a:r>
            <a:r>
              <a:rPr spc="-60" dirty="0"/>
              <a:t>4</a:t>
            </a:r>
            <a:r>
              <a:rPr lang="fi-FI" spc="-60" dirty="0"/>
              <a:t> – Koulut</a:t>
            </a:r>
            <a:endParaRPr spc="-60" dirty="0"/>
          </a:p>
          <a:p>
            <a:pPr marL="47625">
              <a:lnSpc>
                <a:spcPct val="100000"/>
              </a:lnSpc>
              <a:spcBef>
                <a:spcPts val="85"/>
              </a:spcBef>
            </a:pPr>
            <a:r>
              <a:rPr sz="1200" dirty="0">
                <a:solidFill>
                  <a:srgbClr val="231F20"/>
                </a:solidFill>
              </a:rPr>
              <a:t>Voimassa</a:t>
            </a:r>
            <a:r>
              <a:rPr sz="1200" spc="-5" dirty="0">
                <a:solidFill>
                  <a:srgbClr val="231F20"/>
                </a:solidFill>
              </a:rPr>
              <a:t> </a:t>
            </a:r>
            <a:r>
              <a:rPr sz="1200" spc="-10" dirty="0" err="1">
                <a:solidFill>
                  <a:srgbClr val="231F20"/>
                </a:solidFill>
              </a:rPr>
              <a:t>kalenteriviikoilla</a:t>
            </a:r>
            <a:r>
              <a:rPr sz="1200" spc="-10" dirty="0">
                <a:solidFill>
                  <a:srgbClr val="231F20"/>
                </a:solidFill>
              </a:rPr>
              <a:t>:</a:t>
            </a:r>
            <a:r>
              <a:rPr lang="fi-FI" sz="1200" spc="-10" dirty="0">
                <a:solidFill>
                  <a:srgbClr val="231F20"/>
                </a:solidFill>
              </a:rPr>
              <a:t> </a:t>
            </a:r>
            <a:r>
              <a:rPr lang="fi-FI" sz="1200" dirty="0">
                <a:solidFill>
                  <a:schemeClr val="tx1"/>
                </a:solidFill>
              </a:rPr>
              <a:t>40,45,50 (2025)</a:t>
            </a:r>
            <a:r>
              <a:rPr sz="1200" spc="5" dirty="0">
                <a:solidFill>
                  <a:srgbClr val="231F20"/>
                </a:solidFill>
              </a:rPr>
              <a:t> </a:t>
            </a:r>
            <a:r>
              <a:rPr lang="fi-FI" sz="1200" spc="5" dirty="0">
                <a:solidFill>
                  <a:srgbClr val="231F20"/>
                </a:solidFill>
              </a:rPr>
              <a:t>3</a:t>
            </a:r>
            <a:r>
              <a:rPr lang="fi-FI" sz="1200" dirty="0">
                <a:solidFill>
                  <a:srgbClr val="231F20"/>
                </a:solidFill>
              </a:rPr>
              <a:t>,8,13,18,23,28,33,38,43,48,53 (2026)</a:t>
            </a:r>
            <a:endParaRPr sz="1200" dirty="0"/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474072"/>
              </p:ext>
            </p:extLst>
          </p:nvPr>
        </p:nvGraphicFramePr>
        <p:xfrm>
          <a:off x="332606" y="1154882"/>
          <a:ext cx="10001752" cy="56406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31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786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5158">
                <a:tc>
                  <a:txBody>
                    <a:bodyPr/>
                    <a:lstStyle/>
                    <a:p>
                      <a:pPr marL="119443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endParaRPr sz="1000" b="1" dirty="0">
                        <a:latin typeface="Montserrat Thin"/>
                        <a:cs typeface="Montserrat Thin"/>
                      </a:endParaRPr>
                    </a:p>
                  </a:txBody>
                  <a:tcPr marL="0" marR="0" marT="8382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113A5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Montserrat Thin"/>
                          <a:cs typeface="Montserrat Thin"/>
                        </a:rPr>
                        <a:t>LOUNAS</a:t>
                      </a:r>
                      <a:endParaRPr sz="1000" b="1" dirty="0">
                        <a:latin typeface="Montserrat Thin"/>
                        <a:cs typeface="Montserrat Thin"/>
                      </a:endParaRPr>
                    </a:p>
                  </a:txBody>
                  <a:tcPr marL="0" marR="0" marT="83820" marB="0" anchor="ctr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3A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9389">
                <a:tc>
                  <a:txBody>
                    <a:bodyPr/>
                    <a:lstStyle/>
                    <a:p>
                      <a:pPr marL="160020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MA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375285" marR="367665" algn="ctr">
                        <a:lnSpc>
                          <a:spcPct val="108300"/>
                        </a:lnSpc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Jauhelihakastikett</a:t>
                      </a:r>
                      <a:r>
                        <a:rPr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a</a:t>
                      </a:r>
                      <a:r>
                        <a:rPr sz="1600" b="0" spc="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en-US" sz="1600" b="0" spc="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L,</a:t>
                      </a:r>
                      <a:r>
                        <a:rPr lang="en-US"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G</a:t>
                      </a:r>
                      <a:endParaRPr lang="fi-FI" sz="1600" b="0" spc="-25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75285" marR="367665" algn="ctr">
                        <a:lnSpc>
                          <a:spcPct val="108300"/>
                        </a:lnSpc>
                      </a:pPr>
                      <a:r>
                        <a:rPr lang="fi-FI" sz="1600" b="0" spc="-25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Spaghettia</a:t>
                      </a:r>
                      <a:r>
                        <a:rPr lang="fi-FI"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L</a:t>
                      </a:r>
                    </a:p>
                    <a:p>
                      <a:pPr marL="375285" marR="367665" algn="ctr">
                        <a:lnSpc>
                          <a:spcPct val="108300"/>
                        </a:lnSpc>
                      </a:pPr>
                      <a:r>
                        <a:rPr lang="fi-FI"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 M, G</a:t>
                      </a:r>
                      <a:endParaRPr sz="16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317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7701">
                <a:tc>
                  <a:txBody>
                    <a:bodyPr/>
                    <a:lstStyle/>
                    <a:p>
                      <a:pPr marL="19621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TI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4975" marR="42735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Pinaattiohukaisia L</a:t>
                      </a:r>
                    </a:p>
                    <a:p>
                      <a:pPr marL="434975" marR="42735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Perunasosetta</a:t>
                      </a:r>
                      <a:r>
                        <a:rPr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fi-FI"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</a:t>
                      </a:r>
                      <a:r>
                        <a:rPr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,G</a:t>
                      </a:r>
                      <a:endParaRPr lang="fi-FI" sz="1600" b="0" spc="-25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434975" marR="42735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fi-FI"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Puolukkahilloa M,G</a:t>
                      </a:r>
                      <a:r>
                        <a:rPr sz="16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600" b="0" spc="50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434975" marR="42735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fi-FI" sz="16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Raejuustosalaattia L,G</a:t>
                      </a:r>
                      <a:endParaRPr sz="16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699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7701">
                <a:tc>
                  <a:txBody>
                    <a:bodyPr/>
                    <a:lstStyle/>
                    <a:p>
                      <a:pPr marL="17399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KE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304165" marR="296545" algn="ctr">
                        <a:lnSpc>
                          <a:spcPct val="108300"/>
                        </a:lnSpc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Broileripyöryköitä M</a:t>
                      </a:r>
                    </a:p>
                    <a:p>
                      <a:pPr marL="304165" marR="296545" algn="ctr">
                        <a:lnSpc>
                          <a:spcPct val="108300"/>
                        </a:lnSpc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Currykastiketta L,G</a:t>
                      </a:r>
                    </a:p>
                    <a:p>
                      <a:pPr marL="304165" marR="296545" algn="ctr">
                        <a:lnSpc>
                          <a:spcPct val="108300"/>
                        </a:lnSpc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Täysjyväriisiä M,G</a:t>
                      </a:r>
                    </a:p>
                    <a:p>
                      <a:pPr marL="304165" marR="296545" algn="ctr">
                        <a:lnSpc>
                          <a:spcPct val="108300"/>
                        </a:lnSpc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 M, G</a:t>
                      </a: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7701">
                <a:tc>
                  <a:txBody>
                    <a:bodyPr/>
                    <a:lstStyle/>
                    <a:p>
                      <a:pPr marL="17272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TO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1805" marR="464184" algn="ctr">
                        <a:lnSpc>
                          <a:spcPct val="108300"/>
                        </a:lnSpc>
                        <a:spcBef>
                          <a:spcPts val="370"/>
                        </a:spcBef>
                      </a:pP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Palvirouhekiusausta L,G</a:t>
                      </a:r>
                    </a:p>
                    <a:p>
                      <a:pPr marL="471805" marR="464184" algn="ctr">
                        <a:lnSpc>
                          <a:spcPct val="108300"/>
                        </a:lnSpc>
                        <a:spcBef>
                          <a:spcPts val="370"/>
                        </a:spcBef>
                      </a:pP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Punajuurisalaattia M,G</a:t>
                      </a:r>
                    </a:p>
                  </a:txBody>
                  <a:tcPr marL="0" marR="0" marT="4699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7701">
                <a:tc>
                  <a:txBody>
                    <a:bodyPr/>
                    <a:lstStyle/>
                    <a:p>
                      <a:pPr marL="17462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PE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64820" marR="45720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Kermaista kahden kalan keittoa </a:t>
                      </a:r>
                      <a:r>
                        <a:rPr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L, G</a:t>
                      </a:r>
                      <a:endParaRPr lang="fi-FI" sz="1600" b="0" spc="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464820" marR="45720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Tuore vihanneksia M,G</a:t>
                      </a:r>
                    </a:p>
                  </a:txBody>
                  <a:tcPr marL="0" marR="0" marT="4699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650476" y="7118001"/>
            <a:ext cx="683888" cy="210888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336073" y="6957295"/>
            <a:ext cx="7260251" cy="49917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Muutokset mahdollisia. Lisätietoja allergeeneista saa keittiöhenkilökunnalta. Jokaisella aterialla on tarjolla näkkileipää, levitettä ja ruokajuomat. Keiton kanssa tarjolla on pehmeää leipää. Salaatin kanssa tarjoillaan öljypohjaista salaatinkastiketta. </a:t>
            </a:r>
          </a:p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L = laktoositon, M = maidoton, G = gluteeniton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2ABD04E-E355-41A2-559A-4175A1318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FF2B5EF4-FFF2-40B4-BE49-F238E27FC236}">
                <a16:creationId xmlns:a16="http://schemas.microsoft.com/office/drawing/2014/main" id="{9C6B4726-70FB-BC18-56E8-584B8B61A6A0}"/>
              </a:ext>
            </a:extLst>
          </p:cNvPr>
          <p:cNvGrpSpPr/>
          <p:nvPr/>
        </p:nvGrpSpPr>
        <p:grpSpPr>
          <a:xfrm>
            <a:off x="6063818" y="234010"/>
            <a:ext cx="4271010" cy="849630"/>
            <a:chOff x="6063818" y="234010"/>
            <a:chExt cx="4271010" cy="849630"/>
          </a:xfrm>
        </p:grpSpPr>
        <p:pic>
          <p:nvPicPr>
            <p:cNvPr id="3" name="object 3">
              <a:extLst>
                <a:ext uri="{FF2B5EF4-FFF2-40B4-BE49-F238E27FC236}">
                  <a16:creationId xmlns:a16="http://schemas.microsoft.com/office/drawing/2014/main" id="{E7833280-57B4-2D8A-C2A9-1D35F3E3245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63818" y="234010"/>
              <a:ext cx="4270540" cy="849236"/>
            </a:xfrm>
            <a:prstGeom prst="rect">
              <a:avLst/>
            </a:prstGeom>
          </p:spPr>
        </p:pic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33790B8C-FBD6-772E-5873-3C283AD3E5F0}"/>
                </a:ext>
              </a:extLst>
            </p:cNvPr>
            <p:cNvSpPr/>
            <p:nvPr/>
          </p:nvSpPr>
          <p:spPr>
            <a:xfrm>
              <a:off x="6754017" y="677193"/>
              <a:ext cx="337185" cy="342265"/>
            </a:xfrm>
            <a:custGeom>
              <a:avLst/>
              <a:gdLst/>
              <a:ahLst/>
              <a:cxnLst/>
              <a:rect l="l" t="t" r="r" b="b"/>
              <a:pathLst>
                <a:path w="337184" h="342265">
                  <a:moveTo>
                    <a:pt x="173177" y="341731"/>
                  </a:moveTo>
                  <a:lnTo>
                    <a:pt x="231276" y="329895"/>
                  </a:lnTo>
                  <a:lnTo>
                    <a:pt x="284441" y="294132"/>
                  </a:lnTo>
                  <a:lnTo>
                    <a:pt x="324059" y="247608"/>
                  </a:lnTo>
                  <a:lnTo>
                    <a:pt x="336892" y="186931"/>
                  </a:lnTo>
                  <a:lnTo>
                    <a:pt x="336255" y="163471"/>
                  </a:lnTo>
                  <a:lnTo>
                    <a:pt x="324093" y="113702"/>
                  </a:lnTo>
                  <a:lnTo>
                    <a:pt x="282470" y="46130"/>
                  </a:lnTo>
                  <a:lnTo>
                    <a:pt x="249159" y="20964"/>
                  </a:lnTo>
                  <a:lnTo>
                    <a:pt x="209864" y="5356"/>
                  </a:lnTo>
                  <a:lnTo>
                    <a:pt x="166522" y="0"/>
                  </a:lnTo>
                  <a:lnTo>
                    <a:pt x="137120" y="1567"/>
                  </a:lnTo>
                  <a:lnTo>
                    <a:pt x="84546" y="20707"/>
                  </a:lnTo>
                  <a:lnTo>
                    <a:pt x="30400" y="70771"/>
                  </a:lnTo>
                  <a:lnTo>
                    <a:pt x="3105" y="133955"/>
                  </a:lnTo>
                  <a:lnTo>
                    <a:pt x="0" y="170192"/>
                  </a:lnTo>
                  <a:lnTo>
                    <a:pt x="1366" y="193937"/>
                  </a:lnTo>
                  <a:lnTo>
                    <a:pt x="14251" y="243560"/>
                  </a:lnTo>
                  <a:lnTo>
                    <a:pt x="40297" y="282155"/>
                  </a:lnTo>
                  <a:lnTo>
                    <a:pt x="59016" y="299631"/>
                  </a:lnTo>
                  <a:lnTo>
                    <a:pt x="67551" y="307073"/>
                  </a:lnTo>
                  <a:lnTo>
                    <a:pt x="89739" y="322861"/>
                  </a:lnTo>
                  <a:lnTo>
                    <a:pt x="116149" y="333622"/>
                  </a:lnTo>
                  <a:lnTo>
                    <a:pt x="144666" y="339773"/>
                  </a:lnTo>
                  <a:lnTo>
                    <a:pt x="173177" y="341731"/>
                  </a:lnTo>
                  <a:close/>
                </a:path>
              </a:pathLst>
            </a:custGeom>
            <a:ln w="45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57F8AD12-0A92-6652-CFF3-03BE4531B423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06034" y="734802"/>
              <a:ext cx="229006" cy="235115"/>
            </a:xfrm>
            <a:prstGeom prst="rect">
              <a:avLst/>
            </a:prstGeom>
          </p:spPr>
        </p:pic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2E98347C-9962-D8B6-AE3B-4B61EF9FFE92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9955" y="388978"/>
              <a:ext cx="237769" cy="231188"/>
            </a:xfrm>
            <a:prstGeom prst="rect">
              <a:avLst/>
            </a:prstGeom>
          </p:spPr>
        </p:pic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2BFE308C-ABC4-5865-6972-ECCE0B85AD14}"/>
                </a:ext>
              </a:extLst>
            </p:cNvPr>
            <p:cNvSpPr/>
            <p:nvPr/>
          </p:nvSpPr>
          <p:spPr>
            <a:xfrm>
              <a:off x="6103246" y="246353"/>
              <a:ext cx="641985" cy="652145"/>
            </a:xfrm>
            <a:custGeom>
              <a:avLst/>
              <a:gdLst/>
              <a:ahLst/>
              <a:cxnLst/>
              <a:rect l="l" t="t" r="r" b="b"/>
              <a:pathLst>
                <a:path w="641984" h="652144">
                  <a:moveTo>
                    <a:pt x="190929" y="621129"/>
                  </a:moveTo>
                  <a:lnTo>
                    <a:pt x="234449" y="638974"/>
                  </a:lnTo>
                  <a:lnTo>
                    <a:pt x="278361" y="648999"/>
                  </a:lnTo>
                  <a:lnTo>
                    <a:pt x="323638" y="651645"/>
                  </a:lnTo>
                  <a:lnTo>
                    <a:pt x="371251" y="647348"/>
                  </a:lnTo>
                  <a:lnTo>
                    <a:pt x="422171" y="636547"/>
                  </a:lnTo>
                  <a:lnTo>
                    <a:pt x="470675" y="621720"/>
                  </a:lnTo>
                  <a:lnTo>
                    <a:pt x="511402" y="603313"/>
                  </a:lnTo>
                  <a:lnTo>
                    <a:pt x="545887" y="578694"/>
                  </a:lnTo>
                  <a:lnTo>
                    <a:pt x="575669" y="545230"/>
                  </a:lnTo>
                  <a:lnTo>
                    <a:pt x="602282" y="500289"/>
                  </a:lnTo>
                  <a:lnTo>
                    <a:pt x="620870" y="460018"/>
                  </a:lnTo>
                  <a:lnTo>
                    <a:pt x="634353" y="417726"/>
                  </a:lnTo>
                  <a:lnTo>
                    <a:pt x="641716" y="365261"/>
                  </a:lnTo>
                  <a:lnTo>
                    <a:pt x="641944" y="294473"/>
                  </a:lnTo>
                  <a:lnTo>
                    <a:pt x="636043" y="248194"/>
                  </a:lnTo>
                  <a:lnTo>
                    <a:pt x="622882" y="204189"/>
                  </a:lnTo>
                  <a:lnTo>
                    <a:pt x="602974" y="162987"/>
                  </a:lnTo>
                  <a:lnTo>
                    <a:pt x="576833" y="125119"/>
                  </a:lnTo>
                  <a:lnTo>
                    <a:pt x="544971" y="91114"/>
                  </a:lnTo>
                  <a:lnTo>
                    <a:pt x="507902" y="61503"/>
                  </a:lnTo>
                  <a:lnTo>
                    <a:pt x="466138" y="36815"/>
                  </a:lnTo>
                  <a:lnTo>
                    <a:pt x="424350" y="17873"/>
                  </a:lnTo>
                  <a:lnTo>
                    <a:pt x="384122" y="5345"/>
                  </a:lnTo>
                  <a:lnTo>
                    <a:pt x="342242" y="0"/>
                  </a:lnTo>
                  <a:lnTo>
                    <a:pt x="295497" y="2605"/>
                  </a:lnTo>
                  <a:lnTo>
                    <a:pt x="240675" y="13930"/>
                  </a:lnTo>
                  <a:lnTo>
                    <a:pt x="193865" y="29585"/>
                  </a:lnTo>
                  <a:lnTo>
                    <a:pt x="152948" y="50033"/>
                  </a:lnTo>
                  <a:lnTo>
                    <a:pt x="117366" y="75352"/>
                  </a:lnTo>
                  <a:lnTo>
                    <a:pt x="86560" y="105618"/>
                  </a:lnTo>
                  <a:lnTo>
                    <a:pt x="59972" y="140909"/>
                  </a:lnTo>
                  <a:lnTo>
                    <a:pt x="37043" y="181303"/>
                  </a:lnTo>
                  <a:lnTo>
                    <a:pt x="19473" y="222686"/>
                  </a:lnTo>
                  <a:lnTo>
                    <a:pt x="6243" y="269031"/>
                  </a:lnTo>
                  <a:lnTo>
                    <a:pt x="0" y="317820"/>
                  </a:lnTo>
                  <a:lnTo>
                    <a:pt x="3388" y="366532"/>
                  </a:lnTo>
                  <a:lnTo>
                    <a:pt x="12408" y="405628"/>
                  </a:lnTo>
                  <a:lnTo>
                    <a:pt x="21268" y="431687"/>
                  </a:lnTo>
                  <a:lnTo>
                    <a:pt x="29936" y="451368"/>
                  </a:lnTo>
                  <a:lnTo>
                    <a:pt x="38377" y="471333"/>
                  </a:lnTo>
                  <a:lnTo>
                    <a:pt x="63285" y="517202"/>
                  </a:lnTo>
                  <a:lnTo>
                    <a:pt x="99670" y="558204"/>
                  </a:lnTo>
                  <a:lnTo>
                    <a:pt x="143547" y="593220"/>
                  </a:lnTo>
                  <a:lnTo>
                    <a:pt x="190929" y="621129"/>
                  </a:lnTo>
                  <a:close/>
                </a:path>
              </a:pathLst>
            </a:custGeom>
            <a:ln w="45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917AA625-4A85-6D42-7DA3-CC50B043F5EC}"/>
                </a:ext>
              </a:extLst>
            </p:cNvPr>
            <p:cNvSpPr/>
            <p:nvPr/>
          </p:nvSpPr>
          <p:spPr>
            <a:xfrm>
              <a:off x="6234592" y="419658"/>
              <a:ext cx="389890" cy="361950"/>
            </a:xfrm>
            <a:custGeom>
              <a:avLst/>
              <a:gdLst/>
              <a:ahLst/>
              <a:cxnLst/>
              <a:rect l="l" t="t" r="r" b="b"/>
              <a:pathLst>
                <a:path w="389890" h="361950">
                  <a:moveTo>
                    <a:pt x="194713" y="52040"/>
                  </a:moveTo>
                  <a:lnTo>
                    <a:pt x="208483" y="41108"/>
                  </a:lnTo>
                  <a:lnTo>
                    <a:pt x="226160" y="26593"/>
                  </a:lnTo>
                  <a:lnTo>
                    <a:pt x="248439" y="13168"/>
                  </a:lnTo>
                  <a:lnTo>
                    <a:pt x="323473" y="13329"/>
                  </a:lnTo>
                  <a:lnTo>
                    <a:pt x="360018" y="40107"/>
                  </a:lnTo>
                  <a:lnTo>
                    <a:pt x="383030" y="74321"/>
                  </a:lnTo>
                  <a:lnTo>
                    <a:pt x="389887" y="104453"/>
                  </a:lnTo>
                  <a:lnTo>
                    <a:pt x="373647" y="165524"/>
                  </a:lnTo>
                  <a:lnTo>
                    <a:pt x="343262" y="214915"/>
                  </a:lnTo>
                  <a:lnTo>
                    <a:pt x="308777" y="254518"/>
                  </a:lnTo>
                  <a:lnTo>
                    <a:pt x="280235" y="286228"/>
                  </a:lnTo>
                  <a:lnTo>
                    <a:pt x="256935" y="312133"/>
                  </a:lnTo>
                  <a:lnTo>
                    <a:pt x="230540" y="336590"/>
                  </a:lnTo>
                  <a:lnTo>
                    <a:pt x="207612" y="354665"/>
                  </a:lnTo>
                  <a:lnTo>
                    <a:pt x="194713" y="361425"/>
                  </a:lnTo>
                  <a:lnTo>
                    <a:pt x="179245" y="349023"/>
                  </a:lnTo>
                  <a:lnTo>
                    <a:pt x="150398" y="320109"/>
                  </a:lnTo>
                  <a:lnTo>
                    <a:pt x="117420" y="285466"/>
                  </a:lnTo>
                  <a:lnTo>
                    <a:pt x="89557" y="255875"/>
                  </a:lnTo>
                  <a:lnTo>
                    <a:pt x="65557" y="230611"/>
                  </a:lnTo>
                  <a:lnTo>
                    <a:pt x="42221" y="203791"/>
                  </a:lnTo>
                  <a:lnTo>
                    <a:pt x="21595" y="173892"/>
                  </a:lnTo>
                  <a:lnTo>
                    <a:pt x="5724" y="139391"/>
                  </a:lnTo>
                  <a:lnTo>
                    <a:pt x="0" y="101595"/>
                  </a:lnTo>
                  <a:lnTo>
                    <a:pt x="6693" y="59011"/>
                  </a:lnTo>
                  <a:lnTo>
                    <a:pt x="28802" y="22378"/>
                  </a:lnTo>
                  <a:lnTo>
                    <a:pt x="69326" y="2434"/>
                  </a:lnTo>
                  <a:lnTo>
                    <a:pt x="106029" y="0"/>
                  </a:lnTo>
                  <a:lnTo>
                    <a:pt x="136196" y="6065"/>
                  </a:lnTo>
                  <a:lnTo>
                    <a:pt x="160389" y="21624"/>
                  </a:lnTo>
                  <a:lnTo>
                    <a:pt x="179168" y="47672"/>
                  </a:lnTo>
                  <a:lnTo>
                    <a:pt x="183417" y="54407"/>
                  </a:lnTo>
                  <a:lnTo>
                    <a:pt x="186822" y="56328"/>
                  </a:lnTo>
                  <a:lnTo>
                    <a:pt x="190286" y="55014"/>
                  </a:lnTo>
                  <a:lnTo>
                    <a:pt x="194713" y="52040"/>
                  </a:lnTo>
                  <a:close/>
                </a:path>
              </a:pathLst>
            </a:custGeom>
            <a:ln w="45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>
            <a:extLst>
              <a:ext uri="{FF2B5EF4-FFF2-40B4-BE49-F238E27FC236}">
                <a16:creationId xmlns:a16="http://schemas.microsoft.com/office/drawing/2014/main" id="{A48E6963-481C-6FFA-8A62-9A217CF3C60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02396" y="307019"/>
            <a:ext cx="5761422" cy="589166"/>
          </a:xfrm>
          <a:prstGeom prst="rect">
            <a:avLst/>
          </a:prstGeom>
        </p:spPr>
        <p:txBody>
          <a:bodyPr vert="horz" wrap="square" lIns="0" tIns="98328" rIns="0" bIns="0" rtlCol="0">
            <a:spAutoFit/>
          </a:bodyPr>
          <a:lstStyle/>
          <a:p>
            <a:pPr marL="47625">
              <a:lnSpc>
                <a:spcPct val="100000"/>
              </a:lnSpc>
              <a:spcBef>
                <a:spcPts val="225"/>
              </a:spcBef>
            </a:pPr>
            <a:r>
              <a:rPr dirty="0"/>
              <a:t>RUOKALISTA</a:t>
            </a:r>
            <a:r>
              <a:rPr spc="-75" dirty="0"/>
              <a:t> </a:t>
            </a:r>
            <a:r>
              <a:rPr lang="fi-FI" spc="-60" dirty="0"/>
              <a:t>5 – Koulut</a:t>
            </a:r>
            <a:endParaRPr spc="-60" dirty="0"/>
          </a:p>
          <a:p>
            <a:pPr marL="47625">
              <a:lnSpc>
                <a:spcPct val="100000"/>
              </a:lnSpc>
              <a:spcBef>
                <a:spcPts val="85"/>
              </a:spcBef>
            </a:pPr>
            <a:r>
              <a:rPr sz="1200" dirty="0">
                <a:solidFill>
                  <a:srgbClr val="231F20"/>
                </a:solidFill>
              </a:rPr>
              <a:t>Voimassa</a:t>
            </a:r>
            <a:r>
              <a:rPr sz="1200" spc="-5" dirty="0">
                <a:solidFill>
                  <a:srgbClr val="231F20"/>
                </a:solidFill>
              </a:rPr>
              <a:t> </a:t>
            </a:r>
            <a:r>
              <a:rPr sz="1200" spc="-10" dirty="0" err="1">
                <a:solidFill>
                  <a:srgbClr val="231F20"/>
                </a:solidFill>
              </a:rPr>
              <a:t>kalenteriviikoilla</a:t>
            </a:r>
            <a:r>
              <a:rPr sz="1200" spc="-10" dirty="0">
                <a:solidFill>
                  <a:srgbClr val="231F20"/>
                </a:solidFill>
              </a:rPr>
              <a:t>:</a:t>
            </a:r>
            <a:r>
              <a:rPr lang="fi-FI" sz="1200" spc="-10" dirty="0">
                <a:solidFill>
                  <a:srgbClr val="231F20"/>
                </a:solidFill>
              </a:rPr>
              <a:t> </a:t>
            </a:r>
            <a:r>
              <a:rPr lang="fi-FI" sz="1200" dirty="0">
                <a:solidFill>
                  <a:schemeClr val="tx1"/>
                </a:solidFill>
              </a:rPr>
              <a:t>41,46,51 (2025) </a:t>
            </a:r>
            <a:r>
              <a:rPr lang="fi-FI" sz="1200" dirty="0">
                <a:solidFill>
                  <a:srgbClr val="231F20"/>
                </a:solidFill>
              </a:rPr>
              <a:t>4,9,14,19,24,29,34,39,44,49 (2026)</a:t>
            </a:r>
            <a:endParaRPr sz="1200" dirty="0"/>
          </a:p>
        </p:txBody>
      </p:sp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2DD3BC3B-9D16-BAE4-F9ED-717176DFE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652297"/>
              </p:ext>
            </p:extLst>
          </p:nvPr>
        </p:nvGraphicFramePr>
        <p:xfrm>
          <a:off x="332606" y="1154882"/>
          <a:ext cx="10001752" cy="58147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31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786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5158">
                <a:tc>
                  <a:txBody>
                    <a:bodyPr/>
                    <a:lstStyle/>
                    <a:p>
                      <a:pPr marL="119443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endParaRPr sz="1000" b="1" dirty="0">
                        <a:latin typeface="Montserrat Thin"/>
                        <a:cs typeface="Montserrat Thin"/>
                      </a:endParaRPr>
                    </a:p>
                  </a:txBody>
                  <a:tcPr marL="0" marR="0" marT="8382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113A5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Montserrat Thin"/>
                          <a:cs typeface="Montserrat Thin"/>
                        </a:rPr>
                        <a:t>LOUNAS</a:t>
                      </a:r>
                      <a:endParaRPr sz="1000" b="1" dirty="0">
                        <a:latin typeface="Montserrat Thin"/>
                        <a:cs typeface="Montserrat Thin"/>
                      </a:endParaRPr>
                    </a:p>
                  </a:txBody>
                  <a:tcPr marL="0" marR="0" marT="83820" marB="0" anchor="ctr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3A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9389">
                <a:tc>
                  <a:txBody>
                    <a:bodyPr/>
                    <a:lstStyle/>
                    <a:p>
                      <a:pPr marL="160020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MA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375285" marR="367665" algn="ctr">
                        <a:lnSpc>
                          <a:spcPct val="108300"/>
                        </a:lnSpc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Makkarakastiketta</a:t>
                      </a:r>
                      <a:r>
                        <a:rPr sz="1600" b="0" spc="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fi-FI" sz="1600" b="0" spc="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</a:t>
                      </a:r>
                      <a:r>
                        <a:rPr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,G</a:t>
                      </a:r>
                      <a:endParaRPr lang="fi-FI" sz="1600" b="0" spc="-25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75285" marR="367665" algn="ctr">
                        <a:lnSpc>
                          <a:spcPct val="108300"/>
                        </a:lnSpc>
                      </a:pPr>
                      <a:r>
                        <a:rPr lang="fi-FI"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Keitettyjä perunoita</a:t>
                      </a:r>
                    </a:p>
                    <a:p>
                      <a:pPr marL="375285" marR="367665" algn="ctr">
                        <a:lnSpc>
                          <a:spcPct val="108300"/>
                        </a:lnSpc>
                      </a:pPr>
                      <a:r>
                        <a:rPr lang="fi-FI" sz="16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 M, G</a:t>
                      </a:r>
                      <a:endParaRPr sz="16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317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7701">
                <a:tc>
                  <a:txBody>
                    <a:bodyPr/>
                    <a:lstStyle/>
                    <a:p>
                      <a:pPr marL="19621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TI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4975" marR="427355" algn="ctr">
                        <a:lnSpc>
                          <a:spcPct val="108300"/>
                        </a:lnSpc>
                        <a:spcBef>
                          <a:spcPts val="370"/>
                        </a:spcBef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Puuroa L</a:t>
                      </a:r>
                    </a:p>
                    <a:p>
                      <a:pPr marL="434975" marR="427355" algn="ctr">
                        <a:lnSpc>
                          <a:spcPct val="108300"/>
                        </a:lnSpc>
                        <a:spcBef>
                          <a:spcPts val="370"/>
                        </a:spcBef>
                      </a:pP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Mehukeittoa L, M, G </a:t>
                      </a:r>
                    </a:p>
                    <a:p>
                      <a:pPr marL="434975" marR="427355" algn="ctr">
                        <a:lnSpc>
                          <a:spcPct val="108300"/>
                        </a:lnSpc>
                        <a:spcBef>
                          <a:spcPts val="370"/>
                        </a:spcBef>
                      </a:pP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Leikkelettä L, G</a:t>
                      </a:r>
                    </a:p>
                    <a:p>
                      <a:pPr marL="434975" marR="427355" algn="ctr">
                        <a:lnSpc>
                          <a:spcPct val="108300"/>
                        </a:lnSpc>
                        <a:spcBef>
                          <a:spcPts val="370"/>
                        </a:spcBef>
                      </a:pP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Tuorevihanneksia M, G</a:t>
                      </a:r>
                      <a:endParaRPr lang="fi-FI" sz="1600" b="0" spc="50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</a:txBody>
                  <a:tcPr marL="0" marR="0" marT="4699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7701">
                <a:tc>
                  <a:txBody>
                    <a:bodyPr/>
                    <a:lstStyle/>
                    <a:p>
                      <a:pPr marL="17399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KE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304165" marR="296545" algn="ctr">
                        <a:lnSpc>
                          <a:spcPct val="108300"/>
                        </a:lnSpc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Merimiespataa M,G</a:t>
                      </a:r>
                    </a:p>
                    <a:p>
                      <a:pPr marL="304165" marR="296545" algn="ctr">
                        <a:lnSpc>
                          <a:spcPct val="108300"/>
                        </a:lnSpc>
                      </a:pPr>
                      <a:r>
                        <a:rPr lang="fi-FI" sz="16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 M, G</a:t>
                      </a: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7701">
                <a:tc>
                  <a:txBody>
                    <a:bodyPr/>
                    <a:lstStyle/>
                    <a:p>
                      <a:pPr marL="17272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TO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1805" marR="463550" algn="ctr">
                        <a:lnSpc>
                          <a:spcPct val="108300"/>
                        </a:lnSpc>
                        <a:spcBef>
                          <a:spcPts val="370"/>
                        </a:spcBef>
                      </a:pP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Jauhelihakeittoa M,G</a:t>
                      </a:r>
                    </a:p>
                    <a:p>
                      <a:pPr marL="471805" marR="463550" algn="ctr">
                        <a:lnSpc>
                          <a:spcPct val="108300"/>
                        </a:lnSpc>
                        <a:spcBef>
                          <a:spcPts val="370"/>
                        </a:spcBef>
                      </a:pP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Tuorevihanneksia M, G</a:t>
                      </a:r>
                    </a:p>
                  </a:txBody>
                  <a:tcPr marL="0" marR="0" marT="4699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7701">
                <a:tc>
                  <a:txBody>
                    <a:bodyPr/>
                    <a:lstStyle/>
                    <a:p>
                      <a:pPr marL="17462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600" b="1" spc="-25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PE</a:t>
                      </a:r>
                      <a:endParaRPr sz="160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64820" marR="457200" algn="ctr">
                        <a:lnSpc>
                          <a:spcPct val="108300"/>
                        </a:lnSpc>
                        <a:spcBef>
                          <a:spcPts val="370"/>
                        </a:spcBef>
                      </a:pP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Lohikiusausta</a:t>
                      </a:r>
                      <a:r>
                        <a:rPr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L, G</a:t>
                      </a:r>
                      <a:endParaRPr lang="fi-FI" sz="1600" b="0" spc="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464820" marR="457200" algn="ctr">
                        <a:lnSpc>
                          <a:spcPct val="108300"/>
                        </a:lnSpc>
                        <a:spcBef>
                          <a:spcPts val="370"/>
                        </a:spcBef>
                      </a:pPr>
                      <a:r>
                        <a:rPr lang="fi-FI" sz="1600" b="0" spc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 M</a:t>
                      </a:r>
                      <a:r>
                        <a:rPr lang="fi-FI" sz="16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 G </a:t>
                      </a:r>
                      <a:endParaRPr sz="1600" spc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699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1" name="object 11">
            <a:extLst>
              <a:ext uri="{FF2B5EF4-FFF2-40B4-BE49-F238E27FC236}">
                <a16:creationId xmlns:a16="http://schemas.microsoft.com/office/drawing/2014/main" id="{C2D17410-2555-7D10-A9CC-CFA52FACBB8C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650476" y="7118001"/>
            <a:ext cx="683888" cy="210888"/>
          </a:xfrm>
          <a:prstGeom prst="rect">
            <a:avLst/>
          </a:prstGeom>
        </p:spPr>
      </p:pic>
      <p:sp>
        <p:nvSpPr>
          <p:cNvPr id="12" name="object 12">
            <a:extLst>
              <a:ext uri="{FF2B5EF4-FFF2-40B4-BE49-F238E27FC236}">
                <a16:creationId xmlns:a16="http://schemas.microsoft.com/office/drawing/2014/main" id="{AA510343-B4C3-A17B-4C78-AF7FBC9A28AC}"/>
              </a:ext>
            </a:extLst>
          </p:cNvPr>
          <p:cNvSpPr txBox="1"/>
          <p:nvPr/>
        </p:nvSpPr>
        <p:spPr>
          <a:xfrm>
            <a:off x="336073" y="6957295"/>
            <a:ext cx="7313833" cy="49917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Muutokset mahdollisia. Lisätietoja allergeeneista saa keittiöhenkilökunnalta. Jokaisella aterialla on tarjolla näkkileipää, levitettä ja ruokajuomat. Keiton kanssa tarjolla on pehmeää leipää. Salaatin kanssa tarjoillaan öljypohjaista salaatinkastiketta. </a:t>
            </a:r>
          </a:p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L = laktoositon, M = maidoton, G = gluteeniton</a:t>
            </a:r>
          </a:p>
        </p:txBody>
      </p:sp>
    </p:spTree>
    <p:extLst>
      <p:ext uri="{BB962C8B-B14F-4D97-AF65-F5344CB8AC3E}">
        <p14:creationId xmlns:p14="http://schemas.microsoft.com/office/powerpoint/2010/main" val="3692468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2dc531a-a41a-47f7-acc6-80a0c739e51a">
      <Terms xmlns="http://schemas.microsoft.com/office/infopath/2007/PartnerControls"/>
    </lcf76f155ced4ddcb4097134ff3c332f>
    <TaxCatchAll xmlns="c31cc455-7b74-4606-96cb-2ec5cdb38021" xsi:nil="true"/>
    <DocumentReadBy xmlns="92dc531a-a41a-47f7-acc6-80a0c739e51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68CD365518F2144B838BD69C7E1E4B2" ma:contentTypeVersion="13" ma:contentTypeDescription="Luo uusi asiakirja." ma:contentTypeScope="" ma:versionID="63fe2221beba5f48e54d75ab0bcd09a1">
  <xsd:schema xmlns:xsd="http://www.w3.org/2001/XMLSchema" xmlns:xs="http://www.w3.org/2001/XMLSchema" xmlns:p="http://schemas.microsoft.com/office/2006/metadata/properties" xmlns:ns2="92dc531a-a41a-47f7-acc6-80a0c739e51a" xmlns:ns3="c31cc455-7b74-4606-96cb-2ec5cdb38021" targetNamespace="http://schemas.microsoft.com/office/2006/metadata/properties" ma:root="true" ma:fieldsID="8cabd1646f5fa9f93ad4d2c219949018" ns2:_="" ns3:_="">
    <xsd:import namespace="92dc531a-a41a-47f7-acc6-80a0c739e51a"/>
    <xsd:import namespace="c31cc455-7b74-4606-96cb-2ec5cdb380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DocumentReadB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dc531a-a41a-47f7-acc6-80a0c739e5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Kuvien tunnisteet" ma:readOnly="false" ma:fieldId="{5cf76f15-5ced-4ddc-b409-7134ff3c332f}" ma:taxonomyMulti="true" ma:sspId="933cb212-189b-48f9-b7b4-2b51aaad70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ocumentReadBy" ma:index="20" nillable="true" ma:displayName="Document Read By" ma:internalName="DocumentReadBy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1cc455-7b74-4606-96cb-2ec5cdb3802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f57fa97-2c8f-43ce-8980-01d8b373e855}" ma:internalName="TaxCatchAll" ma:showField="CatchAllData" ma:web="c31cc455-7b74-4606-96cb-2ec5cdb380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9DE4D2-F569-4D1C-B97D-AAEA932A56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D8917-9D9E-46DC-A942-411A41C3D3E7}">
  <ds:schemaRefs>
    <ds:schemaRef ds:uri="http://www.w3.org/XML/1998/namespace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c31cc455-7b74-4606-96cb-2ec5cdb38021"/>
    <ds:schemaRef ds:uri="92dc531a-a41a-47f7-acc6-80a0c739e51a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C187BAB-1A2B-45C3-AFD6-C845120C15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dc531a-a41a-47f7-acc6-80a0c739e51a"/>
    <ds:schemaRef ds:uri="c31cc455-7b74-4606-96cb-2ec5cdb380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3911</TotalTime>
  <Words>620</Words>
  <Application>Microsoft Office PowerPoint</Application>
  <PresentationFormat>Mukautettu</PresentationFormat>
  <Paragraphs>135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1" baseType="lpstr">
      <vt:lpstr>Calibri</vt:lpstr>
      <vt:lpstr>Montserrat Light</vt:lpstr>
      <vt:lpstr>Montserrat SemiBold</vt:lpstr>
      <vt:lpstr>Montserrat Thin</vt:lpstr>
      <vt:lpstr>Times New Roman</vt:lpstr>
      <vt:lpstr>Office Theme</vt:lpstr>
      <vt:lpstr>RUOKALISTA 1 – Koulut Voimassa kalenteriviikoilla: 37,42,47,52 (2025) 5,10,15,20,25,30,35,40,45,50 (2026)</vt:lpstr>
      <vt:lpstr>RUOKALISTA 2 – Koulut Voimassa kalenteriviikoilla: 38,43,48,53 (2025) 1,6,11,16,21,26,31,36,41,46,51 (2026) </vt:lpstr>
      <vt:lpstr>RUOKALISTA 3 – Koulut Voimassa kalenteriviikoilla: 39,44,49 (2025) 2,7,12,17,22,27,32,37,42,47,52 (2026)</vt:lpstr>
      <vt:lpstr>RUOKALISTA 4 – Koulut Voimassa kalenteriviikoilla: 40,45,50 (2025) 3,8,13,18,23,28,33,38,43,48,53 (2026)</vt:lpstr>
      <vt:lpstr>RUOKALISTA 5 – Koulut Voimassa kalenteriviikoilla: 41,46,51 (2025) 4,9,14,19,24,29,34,39,44,49 (2026)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RUOKALISTA 1 Voimassa kalenteriviikoilla: 1, 5, 9, 13, 17, 21, 25, 29, 33, 37, 41, 45, 49</dc:title>
  <dc:creator>Johanna Maria Laurila</dc:creator>
  <cp:lastModifiedBy>Airaksinen Hanna</cp:lastModifiedBy>
  <cp:revision>53</cp:revision>
  <cp:lastPrinted>2025-09-05T08:49:34Z</cp:lastPrinted>
  <dcterms:created xsi:type="dcterms:W3CDTF">2023-12-22T12:34:23Z</dcterms:created>
  <dcterms:modified xsi:type="dcterms:W3CDTF">2025-10-08T08:32:13Z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2023-01-10T00:00:00Z</vt:filetime>
  </property>
  <property fmtid="{D5CDD505-2E9C-101B-9397-08002B2CF9AE}" pid="3" name="Creator">
    <vt:lpwstr>Adobe InDesign 18.1 (Windows)</vt:lpwstr>
  </property>
  <property fmtid="{D5CDD505-2E9C-101B-9397-08002B2CF9AE}" pid="4" name="LastSaved">
    <vt:filetime>2023-12-22T00:00:00Z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0x010100F68CD365518F2144B838BD69C7E1E4B2</vt:lpwstr>
  </property>
  <property fmtid="{D5CDD505-2E9C-101B-9397-08002B2CF9AE}" pid="7" name="MediaServiceImageTags">
    <vt:lpwstr/>
  </property>
  <property fmtid="{D5CDD505-2E9C-101B-9397-08002B2CF9AE}" pid="8" name="MSIP_Label_03d86024-3770-40a1-ab70-895c71b88d3b_Enabled">
    <vt:lpwstr>true</vt:lpwstr>
  </property>
  <property fmtid="{D5CDD505-2E9C-101B-9397-08002B2CF9AE}" pid="9" name="MSIP_Label_03d86024-3770-40a1-ab70-895c71b88d3b_SetDate">
    <vt:lpwstr>2025-06-27T10:52:32Z</vt:lpwstr>
  </property>
  <property fmtid="{D5CDD505-2E9C-101B-9397-08002B2CF9AE}" pid="10" name="MSIP_Label_03d86024-3770-40a1-ab70-895c71b88d3b_Method">
    <vt:lpwstr>Standard</vt:lpwstr>
  </property>
  <property fmtid="{D5CDD505-2E9C-101B-9397-08002B2CF9AE}" pid="11" name="MSIP_Label_03d86024-3770-40a1-ab70-895c71b88d3b_Name">
    <vt:lpwstr>Luottamuksellinen</vt:lpwstr>
  </property>
  <property fmtid="{D5CDD505-2E9C-101B-9397-08002B2CF9AE}" pid="12" name="MSIP_Label_03d86024-3770-40a1-ab70-895c71b88d3b_SiteId">
    <vt:lpwstr>83be7b91-6ca6-4dcd-80a3-3abb758c5221</vt:lpwstr>
  </property>
  <property fmtid="{D5CDD505-2E9C-101B-9397-08002B2CF9AE}" pid="13" name="MSIP_Label_03d86024-3770-40a1-ab70-895c71b88d3b_ActionId">
    <vt:lpwstr>c53ade4f-b05c-4f6b-b0e6-dc0143b521ef</vt:lpwstr>
  </property>
  <property fmtid="{D5CDD505-2E9C-101B-9397-08002B2CF9AE}" pid="14" name="MSIP_Label_03d86024-3770-40a1-ab70-895c71b88d3b_ContentBits">
    <vt:lpwstr>2</vt:lpwstr>
  </property>
  <property fmtid="{D5CDD505-2E9C-101B-9397-08002B2CF9AE}" pid="15" name="MSIP_Label_03d86024-3770-40a1-ab70-895c71b88d3b_Tag">
    <vt:lpwstr>10, 3, 0, 1</vt:lpwstr>
  </property>
  <property fmtid="{D5CDD505-2E9C-101B-9397-08002B2CF9AE}" pid="16" name="ClassificationContentMarkingFooterLocations">
    <vt:lpwstr>Office Theme:8</vt:lpwstr>
  </property>
  <property fmtid="{D5CDD505-2E9C-101B-9397-08002B2CF9AE}" pid="17" name="ClassificationContentMarkingFooterText">
    <vt:lpwstr>Luottamuksellinen - Confidential</vt:lpwstr>
  </property>
</Properties>
</file>