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320DE9-B5DC-AAFE-FD2F-F8C9AE6A7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D9B8AC6-A6C7-289B-EE81-48EA9EE08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E4F8448-D0D5-F47C-CA25-14546EF51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65CEEE-DBE2-5F9F-219E-67399E983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60802AB-2FF6-D4C7-9F8A-181F8B98B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9442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884441-E16F-79D5-F9C8-A1F128511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1C1A94A-F9D8-5ACF-703D-4297DC0695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B13624-D4B8-186E-A300-9936AB3E6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5B90C3F-478D-04A6-7C29-77C178EE5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168C9D-8B39-4493-FE1A-874C8ACCB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7262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80D506E-7A93-D8ED-CBDC-BF6888AF59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975AB9E-F17A-DD23-4990-0C8CBBBA4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3C3E258-F93E-26B5-BA13-B8F5D1FDD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2ACB6B7-D104-68EF-3A7A-AD8FC206E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C59D366-A8D7-305B-FC21-0127BEE98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3263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2BE47F-8BA3-95ED-236D-69C26B1D4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E6C523-D191-6050-F3D1-F3755B6E3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88B4023-F310-95E3-452D-521376627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6879367-FA2D-AA17-57E1-B2063A7FF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C328463-9494-A2C2-9C7F-7B9599087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9847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C15A97-6C60-39D6-4E95-B5529677F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6C1B06D-634B-20C0-50E5-494501029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9822D93-0F3D-8819-ECBE-D497FC08B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48E58C-DC64-119B-EE7D-873CC5AE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99208C7-E70F-1AB4-4059-DF550389D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3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EEEE90-3BA7-E179-6CDD-C89663A34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4E7755-2454-D81F-64EE-BE1C863BA2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2A967DC-B094-0176-6C30-ADBBF75FD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538DAE1-6E68-9463-03B4-5CC16FF7B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B500A8B-A4AF-EE9E-0F20-B21DC15D0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2968F7D-DA06-0261-A5DF-9610FDAF3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8206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863BD8-4173-A060-FBEC-6401FEA7D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86BFF2B-3AF5-04D2-B1A8-FBA045076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40F40F0-4122-0097-F2B8-2BE7093B86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9520115-EA79-04D6-31F5-B7B8CB6AAC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78402B38-1D1F-D6A6-E126-3B6E62DBF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F868FB5-25EA-2AED-1EB1-D2D261E75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BAEBFDA-591B-350A-AE19-36BC75718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9959274-E467-D699-D3B8-B59B769CD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8182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897FD2-D2D1-4F2D-F914-926E4ACD4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BC666A5-E4B1-BA8D-E9B6-4A4A34147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2DEE332-6EED-CFA2-5E4A-2E50E4098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CF7D357-9634-F001-9088-EDD9204B5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4084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DBC752D-7DA2-3277-F842-990D9AEA0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5F5987-8E52-9427-C99C-40621D3CA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6F8B23-9218-807B-B538-2A325123F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5256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A837D1-9ADE-3EF4-0AF6-D32A7192E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359F257-6CB4-8C79-ACA2-48D5DAB19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3260F72-AC76-1296-34FE-41404C1E7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3A64405-83EC-626E-343B-835FE60E8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933E1DE-3097-7DC9-C61A-89331A416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C331F53-C22E-793C-9EDC-586D10609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232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625DFB-A32E-68FA-876E-704ABA2AD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0B673E7-995D-5144-3489-B24101D1C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42AEDF9-704C-2E89-4197-7EF8E2E41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1EEDB0F-C89B-C3DB-0A39-76DF6E105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05D2F1B-A2F3-2381-C9E9-54C168D4D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ECE7CA8-F9A8-AE57-E063-32626716E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6922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DEDF1BE-C84F-A8A2-CB03-0C1341670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CCDE1A8-1375-EA52-E01E-0D8BF8E06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62CB04-5300-688A-6F43-E410D1A624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D816EB-ED6E-46D7-AEFF-DA53E6B94B30}" type="datetimeFigureOut">
              <a:rPr lang="fi-FI" smtClean="0"/>
              <a:t>11.9.2025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DFFB87D-500C-1BAD-2B2C-4EA9776C43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C16FF52-8D14-5C2B-F972-42E08BBF95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8153E9-32C1-4D87-B938-7406E37657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5044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81626E9-ED42-767F-F965-6E4E3059CE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0430" y="583345"/>
            <a:ext cx="7160357" cy="4164820"/>
          </a:xfrm>
        </p:spPr>
        <p:txBody>
          <a:bodyPr anchor="t">
            <a:normAutofit/>
          </a:bodyPr>
          <a:lstStyle/>
          <a:p>
            <a:pPr algn="r"/>
            <a:r>
              <a:rPr lang="fi-FI" sz="8000">
                <a:solidFill>
                  <a:srgbClr val="FFFFFF"/>
                </a:solidFill>
              </a:rPr>
              <a:t>Mobiililaitteet koulussa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1FD1DF-FB38-7BB5-5C27-F47D1D9A2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228" y="5972174"/>
            <a:ext cx="8578699" cy="504825"/>
          </a:xfrm>
        </p:spPr>
        <p:txBody>
          <a:bodyPr>
            <a:normAutofit/>
          </a:bodyPr>
          <a:lstStyle/>
          <a:p>
            <a:pPr algn="l"/>
            <a:r>
              <a:rPr lang="fi-FI" sz="2000" dirty="0">
                <a:solidFill>
                  <a:srgbClr val="FFFFFF"/>
                </a:solidFill>
              </a:rPr>
              <a:t>Tervon yhtenäiskoulun järjestyssäännöt</a:t>
            </a:r>
          </a:p>
        </p:txBody>
      </p:sp>
      <p:sp>
        <p:nvSpPr>
          <p:cNvPr id="45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6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7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48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1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95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1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9B84249-A0F7-6D40-6BA5-08B37CA7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i-FI" sz="5400"/>
              <a:t>Mikä on mobiililaite?</a:t>
            </a: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2CC9EA-0D0D-2878-DBBB-8246C7273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8262380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dirty="0"/>
              <a:t>Kannettavaksi suunniteltua digitaalinen laite, joka soveltuu tiedon tai median käsittelyyn tai langattoman tiedon siirtoon. Esim.:</a:t>
            </a:r>
          </a:p>
          <a:p>
            <a:pPr marL="0" indent="0">
              <a:buNone/>
            </a:pPr>
            <a:r>
              <a:rPr lang="fi-FI" sz="2000" dirty="0"/>
              <a:t>-puhelin</a:t>
            </a:r>
          </a:p>
          <a:p>
            <a:pPr marL="0" indent="0">
              <a:buNone/>
            </a:pPr>
            <a:r>
              <a:rPr lang="fi-FI" sz="2000" dirty="0"/>
              <a:t>-tabletti</a:t>
            </a:r>
          </a:p>
          <a:p>
            <a:pPr marL="0" indent="0">
              <a:buNone/>
            </a:pPr>
            <a:r>
              <a:rPr lang="fi-FI" sz="2000" dirty="0"/>
              <a:t>-kannettava tietokone</a:t>
            </a:r>
          </a:p>
          <a:p>
            <a:pPr marL="0" indent="0">
              <a:buNone/>
            </a:pPr>
            <a:r>
              <a:rPr lang="fi-FI" sz="2000" dirty="0"/>
              <a:t>-kuulokkeet</a:t>
            </a:r>
          </a:p>
          <a:p>
            <a:pPr marL="0" indent="0">
              <a:buNone/>
            </a:pPr>
            <a:r>
              <a:rPr lang="fi-FI" sz="2000" dirty="0"/>
              <a:t>-kellopuhelin</a:t>
            </a:r>
          </a:p>
          <a:p>
            <a:pPr marL="0" indent="0">
              <a:buNone/>
            </a:pPr>
            <a:r>
              <a:rPr lang="fi-FI" sz="2000" dirty="0"/>
              <a:t>-älykello jne.</a:t>
            </a:r>
          </a:p>
        </p:txBody>
      </p:sp>
      <p:pic>
        <p:nvPicPr>
          <p:cNvPr id="5" name="Kuva 4" descr="Puhelimen värinä tasaisella täytöllä">
            <a:extLst>
              <a:ext uri="{FF2B5EF4-FFF2-40B4-BE49-F238E27FC236}">
                <a16:creationId xmlns:a16="http://schemas.microsoft.com/office/drawing/2014/main" id="{84E3E6A2-63E1-D52F-90A6-F262FA090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5963" y="329183"/>
            <a:ext cx="3429969" cy="3429969"/>
          </a:xfrm>
          <a:prstGeom prst="rect">
            <a:avLst/>
          </a:prstGeom>
        </p:spPr>
      </p:pic>
      <p:pic>
        <p:nvPicPr>
          <p:cNvPr id="7" name="Kuva 6" descr="Kuulokkeet tasaisella täytöllä">
            <a:extLst>
              <a:ext uri="{FF2B5EF4-FFF2-40B4-BE49-F238E27FC236}">
                <a16:creationId xmlns:a16="http://schemas.microsoft.com/office/drawing/2014/main" id="{122481C1-B9E9-11F2-F485-5421A91F1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73668" y="4079193"/>
            <a:ext cx="2176272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39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7E06ED1-C9E9-590C-A1A4-6480AF775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fi-FI" sz="5600">
                <a:solidFill>
                  <a:srgbClr val="FFFFFF"/>
                </a:solidFill>
              </a:rPr>
              <a:t>Saako käyttää?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5F6A09-E10B-063A-EBF8-05F70ED7E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000">
                <a:solidFill>
                  <a:schemeClr val="tx1">
                    <a:alpha val="80000"/>
                  </a:schemeClr>
                </a:solidFill>
              </a:rPr>
              <a:t>Ei ilman lupaa. Lääkehoito ookoo, rehtori myöntää luvan.</a:t>
            </a:r>
          </a:p>
          <a:p>
            <a:pPr marL="0" indent="0">
              <a:buNone/>
            </a:pPr>
            <a:endParaRPr lang="fi-FI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i-FI" sz="2000">
                <a:solidFill>
                  <a:schemeClr val="tx1">
                    <a:alpha val="80000"/>
                  </a:schemeClr>
                </a:solidFill>
              </a:rPr>
              <a:t>Ei käytetä oppitunnilla välkällä, ruokailussa, ei ollenkaan. </a:t>
            </a:r>
          </a:p>
          <a:p>
            <a:pPr marL="0" indent="0">
              <a:buNone/>
            </a:pPr>
            <a:endParaRPr lang="fi-FI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i-FI" sz="2000">
                <a:solidFill>
                  <a:schemeClr val="tx1">
                    <a:alpha val="80000"/>
                  </a:schemeClr>
                </a:solidFill>
              </a:rPr>
              <a:t>Kouluaikaan sisältyy myös 15 min ennen ja jälkeen koulupäivän. Laitteet pysyvät siis repussa ennen koulupäivää ja esim. koulukyytiä odottaessa.</a:t>
            </a:r>
          </a:p>
          <a:p>
            <a:pPr marL="0" indent="0">
              <a:buNone/>
            </a:pPr>
            <a:endParaRPr lang="fi-FI" sz="200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i-FI" sz="2000">
                <a:solidFill>
                  <a:schemeClr val="tx1">
                    <a:alpha val="80000"/>
                  </a:schemeClr>
                </a:solidFill>
              </a:rPr>
              <a:t>Retkistä ym. voidaan sopia oman open kanssa erikseen. 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964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6BC2F95-931A-5697-D2AD-4627BD310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fi-FI" sz="5200">
                <a:solidFill>
                  <a:srgbClr val="FFFFFF"/>
                </a:solidFill>
              </a:rPr>
              <a:t>Miten säilytetään?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C6BE959-0E60-16EF-1206-8008382CA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000" dirty="0">
                <a:solidFill>
                  <a:schemeClr val="tx1">
                    <a:alpha val="80000"/>
                  </a:schemeClr>
                </a:solidFill>
              </a:rPr>
              <a:t>Alakoululaiset säilyttävät omassa luokassa open osoittamassa paikassa.</a:t>
            </a:r>
          </a:p>
          <a:p>
            <a:pPr marL="0" indent="0">
              <a:buNone/>
            </a:pPr>
            <a:endParaRPr lang="fi-FI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i-FI" sz="2000" dirty="0">
                <a:solidFill>
                  <a:schemeClr val="tx1">
                    <a:alpha val="80000"/>
                  </a:schemeClr>
                </a:solidFill>
              </a:rPr>
              <a:t>Yläkoululaisilla lukittava kaappi koulun ruokalassa.</a:t>
            </a:r>
          </a:p>
          <a:p>
            <a:pPr marL="0" indent="0">
              <a:buNone/>
            </a:pPr>
            <a:endParaRPr lang="fi-FI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i-FI" sz="2000" dirty="0">
                <a:solidFill>
                  <a:schemeClr val="tx1">
                    <a:alpha val="80000"/>
                  </a:schemeClr>
                </a:solidFill>
              </a:rPr>
              <a:t>Laitteet tuodaan koulun alettua säilytykseen (aamulla ohjaaja avaa ja lukitsee kaapin) ja viimeisen tunnin opettajat avaavat kaapin koulupäivän päätyttyä.</a:t>
            </a:r>
          </a:p>
          <a:p>
            <a:pPr marL="0" indent="0">
              <a:buNone/>
            </a:pPr>
            <a:endParaRPr lang="fi-FI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fi-FI" sz="2000" dirty="0">
                <a:solidFill>
                  <a:schemeClr val="tx1">
                    <a:alpha val="80000"/>
                  </a:schemeClr>
                </a:solidFill>
              </a:rPr>
              <a:t>Jokaisen laitteelle on kaapissa oma, nimetty paikka. Toisten laitteisiin ei kosketa.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885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0088602-BE13-4B02-C6FB-3E28AD2BE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Mitä seuraa, jos en tottele?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3D9FB63-F11B-6689-6325-EB2D3B2A6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600" dirty="0"/>
              <a:t>-Jos sinulla on mobiililaite luvattomasti käytössä, siitä tulee </a:t>
            </a:r>
            <a:r>
              <a:rPr lang="fi-FI" sz="2600" b="1" dirty="0"/>
              <a:t>Wilma-merkintä</a:t>
            </a:r>
            <a:r>
              <a:rPr lang="fi-FI" sz="2600" dirty="0"/>
              <a:t> ja opettaja/ohjaaja pyytää sinua viemään laitteen säilytykseen. </a:t>
            </a:r>
          </a:p>
          <a:p>
            <a:pPr marL="0" indent="0">
              <a:buNone/>
            </a:pPr>
            <a:r>
              <a:rPr lang="fi-FI" sz="2600" dirty="0"/>
              <a:t>Jos </a:t>
            </a:r>
            <a:r>
              <a:rPr lang="fi-FI" sz="2600" b="1" dirty="0"/>
              <a:t>et suostu viemään, siitä seuraa jälki-istunto</a:t>
            </a:r>
            <a:r>
              <a:rPr lang="fi-FI" sz="2600" dirty="0"/>
              <a:t>.</a:t>
            </a:r>
          </a:p>
          <a:p>
            <a:pPr marL="0" indent="0">
              <a:buNone/>
            </a:pPr>
            <a:r>
              <a:rPr lang="fi-FI" sz="2600" dirty="0"/>
              <a:t>Jos viet, mutta Wilma-merkintöjä tulee samasta asiasta lisää, seuraa kasvatuskeskustelu. </a:t>
            </a:r>
            <a:r>
              <a:rPr lang="fi-FI" sz="2600" b="1" dirty="0"/>
              <a:t>Kasvatuskeskustelu tulee viiden (5) merkinnän jälkeen</a:t>
            </a:r>
            <a:r>
              <a:rPr lang="fi-FI" sz="2600" dirty="0"/>
              <a:t>. </a:t>
            </a:r>
          </a:p>
          <a:p>
            <a:pPr marL="0" indent="0">
              <a:buNone/>
            </a:pPr>
            <a:r>
              <a:rPr lang="fi-FI" sz="2600" dirty="0"/>
              <a:t>Jos luvaton käyttö jatkuu kasvatuskeskustelun jälkeen, </a:t>
            </a:r>
            <a:r>
              <a:rPr lang="fi-FI" sz="2600" b="1" dirty="0"/>
              <a:t>jälki-istunto </a:t>
            </a:r>
            <a:r>
              <a:rPr lang="fi-FI" sz="2600" dirty="0"/>
              <a:t>seuraa jo kolmen (3) uuden merkinnän jälkeen. </a:t>
            </a:r>
          </a:p>
        </p:txBody>
      </p:sp>
    </p:spTree>
    <p:extLst>
      <p:ext uri="{BB962C8B-B14F-4D97-AF65-F5344CB8AC3E}">
        <p14:creationId xmlns:p14="http://schemas.microsoft.com/office/powerpoint/2010/main" val="4030047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E5E4650-FB6C-8FBB-55D6-8DD2E4CA5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3700">
                <a:solidFill>
                  <a:srgbClr val="FFFFFF"/>
                </a:solidFill>
              </a:rPr>
              <a:t>Erityistilanteet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ECF510-5FE4-E7FD-8145-042548657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000"/>
              <a:t>5-9 luokilla voidaan sopia yksi kännykkävälitunti viikossa. Tämä sovitaan luokanohjaajan kanssa ja tiedotetaan kaikille valvojille. </a:t>
            </a:r>
          </a:p>
          <a:p>
            <a:pPr marL="0" indent="0">
              <a:buNone/>
            </a:pPr>
            <a:endParaRPr lang="fi-FI" sz="2000"/>
          </a:p>
          <a:p>
            <a:pPr marL="0" indent="0">
              <a:buNone/>
            </a:pPr>
            <a:r>
              <a:rPr lang="fi-FI" sz="2000"/>
              <a:t>Mobiililaitteiden käytöstä retkillä ym. voidaan sopia erikseen, samoin tilanteista, joissa omaa laitetta voi käyttää koulutehtävien tekemiseen. </a:t>
            </a:r>
          </a:p>
          <a:p>
            <a:pPr marL="0" indent="0">
              <a:buNone/>
            </a:pPr>
            <a:endParaRPr lang="fi-FI" sz="2000"/>
          </a:p>
          <a:p>
            <a:pPr marL="0" indent="0">
              <a:buNone/>
            </a:pPr>
            <a:r>
              <a:rPr lang="fi-FI" sz="2000"/>
              <a:t>Jos on tarve soittaa kotiin kesken koulupäivän, keskustele opettajan kanssa ja voit tarvittaessa käyttää omaa laitetta. </a:t>
            </a:r>
          </a:p>
          <a:p>
            <a:pPr marL="0" indent="0">
              <a:buNone/>
            </a:pPr>
            <a:endParaRPr lang="fi-FI" sz="2000"/>
          </a:p>
          <a:p>
            <a:pPr marL="0" indent="0">
              <a:buNone/>
            </a:pPr>
            <a:r>
              <a:rPr lang="fi-FI" sz="2000"/>
              <a:t>Nämä säännöt koskevat omia mobiililaitteita, ei koulun tarjoamia mobiililaitteita, joita käytetään opetustilanteissa oppimiseen. Koulunkaan laitteita ei voi viedä välitunnille ym. ja niitäkin käytetään opettajan määrittelemissä tilanteissa. </a:t>
            </a:r>
          </a:p>
        </p:txBody>
      </p:sp>
    </p:spTree>
    <p:extLst>
      <p:ext uri="{BB962C8B-B14F-4D97-AF65-F5344CB8AC3E}">
        <p14:creationId xmlns:p14="http://schemas.microsoft.com/office/powerpoint/2010/main" val="968742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315</Words>
  <Application>Microsoft Office PowerPoint</Application>
  <PresentationFormat>Laajakuva</PresentationFormat>
  <Paragraphs>39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Office-teema</vt:lpstr>
      <vt:lpstr>Mobiililaitteet koulussa</vt:lpstr>
      <vt:lpstr>Mikä on mobiililaite?</vt:lpstr>
      <vt:lpstr>Saako käyttää?</vt:lpstr>
      <vt:lpstr>Miten säilytetään?</vt:lpstr>
      <vt:lpstr>Mitä seuraa, jos en tottele?</vt:lpstr>
      <vt:lpstr>Erityistilanteet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Airaksinen Hanna</dc:creator>
  <cp:lastModifiedBy>Airaksinen Hanna</cp:lastModifiedBy>
  <cp:revision>2</cp:revision>
  <dcterms:created xsi:type="dcterms:W3CDTF">2025-08-06T15:27:54Z</dcterms:created>
  <dcterms:modified xsi:type="dcterms:W3CDTF">2025-09-11T11:51:08Z</dcterms:modified>
</cp:coreProperties>
</file>