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F6A9C-CA2A-4664-8499-836C4FD05046}" v="16" dt="2023-08-30T11:03:00.5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94EA3-5AC2-4D5D-9D31-BC95231C8CBA}" type="doc">
      <dgm:prSet loTypeId="urn:microsoft.com/office/officeart/2005/8/layout/hChevron3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28878AB-5715-4411-9E06-25A6DEB9D39A}">
      <dgm:prSet/>
      <dgm:spPr/>
      <dgm:t>
        <a:bodyPr/>
        <a:lstStyle/>
        <a:p>
          <a:r>
            <a:rPr lang="fi-FI"/>
            <a:t>Ilmoita poissaolot koululle, myös hammaslääkäri, voit merkitä suoraan Wilmaan</a:t>
          </a:r>
          <a:endParaRPr lang="en-US"/>
        </a:p>
      </dgm:t>
    </dgm:pt>
    <dgm:pt modelId="{A8ADFF8B-9784-438E-AAF6-734852EFE3FD}" type="parTrans" cxnId="{68EE5F49-A976-45D0-B1E6-1E3CEC799AF4}">
      <dgm:prSet/>
      <dgm:spPr/>
      <dgm:t>
        <a:bodyPr/>
        <a:lstStyle/>
        <a:p>
          <a:endParaRPr lang="en-US"/>
        </a:p>
      </dgm:t>
    </dgm:pt>
    <dgm:pt modelId="{C69062E7-DAFF-49B3-BB07-023CE301FC08}" type="sibTrans" cxnId="{68EE5F49-A976-45D0-B1E6-1E3CEC799AF4}">
      <dgm:prSet/>
      <dgm:spPr/>
      <dgm:t>
        <a:bodyPr/>
        <a:lstStyle/>
        <a:p>
          <a:endParaRPr lang="en-US"/>
        </a:p>
      </dgm:t>
    </dgm:pt>
    <dgm:pt modelId="{9FF13EB7-769A-4634-8D88-E12883663911}">
      <dgm:prSet/>
      <dgm:spPr/>
      <dgm:t>
        <a:bodyPr/>
        <a:lstStyle/>
        <a:p>
          <a:r>
            <a:rPr lang="fi-FI"/>
            <a:t>Ilmoita poissaolo suoraan myös taksille</a:t>
          </a:r>
          <a:endParaRPr lang="en-US"/>
        </a:p>
      </dgm:t>
    </dgm:pt>
    <dgm:pt modelId="{645ADD2C-B643-427A-B2F1-099D039E3E03}" type="parTrans" cxnId="{F45AC062-4130-480C-834C-3734E7BE7C32}">
      <dgm:prSet/>
      <dgm:spPr/>
      <dgm:t>
        <a:bodyPr/>
        <a:lstStyle/>
        <a:p>
          <a:endParaRPr lang="en-US"/>
        </a:p>
      </dgm:t>
    </dgm:pt>
    <dgm:pt modelId="{9130DD75-9115-4AA6-87DD-0BA2E13821AC}" type="sibTrans" cxnId="{F45AC062-4130-480C-834C-3734E7BE7C32}">
      <dgm:prSet/>
      <dgm:spPr/>
      <dgm:t>
        <a:bodyPr/>
        <a:lstStyle/>
        <a:p>
          <a:endParaRPr lang="en-US"/>
        </a:p>
      </dgm:t>
    </dgm:pt>
    <dgm:pt modelId="{774735BA-AD0E-4CC0-A754-6FABA79B6726}">
      <dgm:prSet/>
      <dgm:spPr/>
      <dgm:t>
        <a:bodyPr/>
        <a:lstStyle/>
        <a:p>
          <a:r>
            <a:rPr lang="fi-FI"/>
            <a:t>myös jos lapsesi kulkeekin pyörällä tai jollain muulla kyydillä kouluun!</a:t>
          </a:r>
          <a:endParaRPr lang="en-US"/>
        </a:p>
      </dgm:t>
    </dgm:pt>
    <dgm:pt modelId="{F16B4C59-E535-4BF1-A9DF-F574F8953AC0}" type="parTrans" cxnId="{EA796A7D-E622-4637-8E97-B91488F42872}">
      <dgm:prSet/>
      <dgm:spPr/>
      <dgm:t>
        <a:bodyPr/>
        <a:lstStyle/>
        <a:p>
          <a:endParaRPr lang="en-US"/>
        </a:p>
      </dgm:t>
    </dgm:pt>
    <dgm:pt modelId="{679EBB6B-6986-4AE9-85EF-F87066EB163C}" type="sibTrans" cxnId="{EA796A7D-E622-4637-8E97-B91488F42872}">
      <dgm:prSet/>
      <dgm:spPr/>
      <dgm:t>
        <a:bodyPr/>
        <a:lstStyle/>
        <a:p>
          <a:endParaRPr lang="en-US"/>
        </a:p>
      </dgm:t>
    </dgm:pt>
    <dgm:pt modelId="{6551983E-6340-422D-BF3D-952658F9E996}">
      <dgm:prSet/>
      <dgm:spPr/>
      <dgm:t>
        <a:bodyPr/>
        <a:lstStyle/>
        <a:p>
          <a:r>
            <a:rPr lang="fi-FI"/>
            <a:t>Pidemmän poissaolon (yli 5 päivää) ilmoituslomake löytyy PedaNetistä koulun sivulta</a:t>
          </a:r>
          <a:endParaRPr lang="en-US"/>
        </a:p>
      </dgm:t>
    </dgm:pt>
    <dgm:pt modelId="{31A0A9B5-0719-4FFD-8651-25E6E551B5AF}" type="parTrans" cxnId="{F6B0224B-E8EB-4876-B73E-A667EB049D0A}">
      <dgm:prSet/>
      <dgm:spPr/>
      <dgm:t>
        <a:bodyPr/>
        <a:lstStyle/>
        <a:p>
          <a:endParaRPr lang="en-US"/>
        </a:p>
      </dgm:t>
    </dgm:pt>
    <dgm:pt modelId="{594405B3-38A4-4653-AFD8-29BCE28E1859}" type="sibTrans" cxnId="{F6B0224B-E8EB-4876-B73E-A667EB049D0A}">
      <dgm:prSet/>
      <dgm:spPr/>
      <dgm:t>
        <a:bodyPr/>
        <a:lstStyle/>
        <a:p>
          <a:endParaRPr lang="en-US"/>
        </a:p>
      </dgm:t>
    </dgm:pt>
    <dgm:pt modelId="{D76EBC35-5920-46AC-97C6-9E99817D82BA}" type="pres">
      <dgm:prSet presAssocID="{45594EA3-5AC2-4D5D-9D31-BC95231C8CBA}" presName="Name0" presStyleCnt="0">
        <dgm:presLayoutVars>
          <dgm:dir/>
          <dgm:resizeHandles val="exact"/>
        </dgm:presLayoutVars>
      </dgm:prSet>
      <dgm:spPr/>
    </dgm:pt>
    <dgm:pt modelId="{6F9B0B77-8EE9-46E0-8740-5B83A54148DF}" type="pres">
      <dgm:prSet presAssocID="{128878AB-5715-4411-9E06-25A6DEB9D39A}" presName="parAndChTx" presStyleLbl="node1" presStyleIdx="0" presStyleCnt="3">
        <dgm:presLayoutVars>
          <dgm:bulletEnabled val="1"/>
        </dgm:presLayoutVars>
      </dgm:prSet>
      <dgm:spPr/>
    </dgm:pt>
    <dgm:pt modelId="{BBD5767E-4490-4DC0-BB78-AB7868809FC2}" type="pres">
      <dgm:prSet presAssocID="{C69062E7-DAFF-49B3-BB07-023CE301FC08}" presName="parAndChSpace" presStyleCnt="0"/>
      <dgm:spPr/>
    </dgm:pt>
    <dgm:pt modelId="{85748A94-4874-400A-9F7E-6919610BE3BD}" type="pres">
      <dgm:prSet presAssocID="{9FF13EB7-769A-4634-8D88-E12883663911}" presName="parAndChTx" presStyleLbl="node1" presStyleIdx="1" presStyleCnt="3">
        <dgm:presLayoutVars>
          <dgm:bulletEnabled val="1"/>
        </dgm:presLayoutVars>
      </dgm:prSet>
      <dgm:spPr/>
    </dgm:pt>
    <dgm:pt modelId="{8C38BAF2-949D-40D9-9C29-534742BF4318}" type="pres">
      <dgm:prSet presAssocID="{9130DD75-9115-4AA6-87DD-0BA2E13821AC}" presName="parAndChSpace" presStyleCnt="0"/>
      <dgm:spPr/>
    </dgm:pt>
    <dgm:pt modelId="{6D451988-9BB6-473E-9A04-E58441E6D3D2}" type="pres">
      <dgm:prSet presAssocID="{6551983E-6340-422D-BF3D-952658F9E996}" presName="parAndChTx" presStyleLbl="node1" presStyleIdx="2" presStyleCnt="3">
        <dgm:presLayoutVars>
          <dgm:bulletEnabled val="1"/>
        </dgm:presLayoutVars>
      </dgm:prSet>
      <dgm:spPr/>
    </dgm:pt>
  </dgm:ptLst>
  <dgm:cxnLst>
    <dgm:cxn modelId="{F45AC062-4130-480C-834C-3734E7BE7C32}" srcId="{45594EA3-5AC2-4D5D-9D31-BC95231C8CBA}" destId="{9FF13EB7-769A-4634-8D88-E12883663911}" srcOrd="1" destOrd="0" parTransId="{645ADD2C-B643-427A-B2F1-099D039E3E03}" sibTransId="{9130DD75-9115-4AA6-87DD-0BA2E13821AC}"/>
    <dgm:cxn modelId="{68EE5F49-A976-45D0-B1E6-1E3CEC799AF4}" srcId="{45594EA3-5AC2-4D5D-9D31-BC95231C8CBA}" destId="{128878AB-5715-4411-9E06-25A6DEB9D39A}" srcOrd="0" destOrd="0" parTransId="{A8ADFF8B-9784-438E-AAF6-734852EFE3FD}" sibTransId="{C69062E7-DAFF-49B3-BB07-023CE301FC08}"/>
    <dgm:cxn modelId="{F6B0224B-E8EB-4876-B73E-A667EB049D0A}" srcId="{45594EA3-5AC2-4D5D-9D31-BC95231C8CBA}" destId="{6551983E-6340-422D-BF3D-952658F9E996}" srcOrd="2" destOrd="0" parTransId="{31A0A9B5-0719-4FFD-8651-25E6E551B5AF}" sibTransId="{594405B3-38A4-4653-AFD8-29BCE28E1859}"/>
    <dgm:cxn modelId="{D272D26B-64A4-4FC4-ADA7-C3A70F28DCCE}" type="presOf" srcId="{45594EA3-5AC2-4D5D-9D31-BC95231C8CBA}" destId="{D76EBC35-5920-46AC-97C6-9E99817D82BA}" srcOrd="0" destOrd="0" presId="urn:microsoft.com/office/officeart/2005/8/layout/hChevron3"/>
    <dgm:cxn modelId="{EA796A7D-E622-4637-8E97-B91488F42872}" srcId="{9FF13EB7-769A-4634-8D88-E12883663911}" destId="{774735BA-AD0E-4CC0-A754-6FABA79B6726}" srcOrd="0" destOrd="0" parTransId="{F16B4C59-E535-4BF1-A9DF-F574F8953AC0}" sibTransId="{679EBB6B-6986-4AE9-85EF-F87066EB163C}"/>
    <dgm:cxn modelId="{5C4A5A94-6050-48A3-AAB2-FD8704CCAB28}" type="presOf" srcId="{6551983E-6340-422D-BF3D-952658F9E996}" destId="{6D451988-9BB6-473E-9A04-E58441E6D3D2}" srcOrd="0" destOrd="0" presId="urn:microsoft.com/office/officeart/2005/8/layout/hChevron3"/>
    <dgm:cxn modelId="{52D25A9C-34E2-4F9E-A5BE-4CDDD9C9EE68}" type="presOf" srcId="{774735BA-AD0E-4CC0-A754-6FABA79B6726}" destId="{85748A94-4874-400A-9F7E-6919610BE3BD}" srcOrd="0" destOrd="1" presId="urn:microsoft.com/office/officeart/2005/8/layout/hChevron3"/>
    <dgm:cxn modelId="{37A947B1-C1DC-45E9-9EFC-B7C057189288}" type="presOf" srcId="{128878AB-5715-4411-9E06-25A6DEB9D39A}" destId="{6F9B0B77-8EE9-46E0-8740-5B83A54148DF}" srcOrd="0" destOrd="0" presId="urn:microsoft.com/office/officeart/2005/8/layout/hChevron3"/>
    <dgm:cxn modelId="{2BD064C9-AFDF-4229-B140-F72AF53D0DB5}" type="presOf" srcId="{9FF13EB7-769A-4634-8D88-E12883663911}" destId="{85748A94-4874-400A-9F7E-6919610BE3BD}" srcOrd="0" destOrd="0" presId="urn:microsoft.com/office/officeart/2005/8/layout/hChevron3"/>
    <dgm:cxn modelId="{5A1E55F7-5029-476B-BA78-0E80B4C8807F}" type="presParOf" srcId="{D76EBC35-5920-46AC-97C6-9E99817D82BA}" destId="{6F9B0B77-8EE9-46E0-8740-5B83A54148DF}" srcOrd="0" destOrd="0" presId="urn:microsoft.com/office/officeart/2005/8/layout/hChevron3"/>
    <dgm:cxn modelId="{444D09B0-FC9C-4A3F-A014-81D9665A2ACD}" type="presParOf" srcId="{D76EBC35-5920-46AC-97C6-9E99817D82BA}" destId="{BBD5767E-4490-4DC0-BB78-AB7868809FC2}" srcOrd="1" destOrd="0" presId="urn:microsoft.com/office/officeart/2005/8/layout/hChevron3"/>
    <dgm:cxn modelId="{1D056271-BB8F-4AD3-A2ED-BF59BBEEFCEE}" type="presParOf" srcId="{D76EBC35-5920-46AC-97C6-9E99817D82BA}" destId="{85748A94-4874-400A-9F7E-6919610BE3BD}" srcOrd="2" destOrd="0" presId="urn:microsoft.com/office/officeart/2005/8/layout/hChevron3"/>
    <dgm:cxn modelId="{BDEE9B45-C38F-4FB6-806C-4F5A4778C927}" type="presParOf" srcId="{D76EBC35-5920-46AC-97C6-9E99817D82BA}" destId="{8C38BAF2-949D-40D9-9C29-534742BF4318}" srcOrd="3" destOrd="0" presId="urn:microsoft.com/office/officeart/2005/8/layout/hChevron3"/>
    <dgm:cxn modelId="{CCD061E0-EAA3-49BB-AB9A-A326EB7A930D}" type="presParOf" srcId="{D76EBC35-5920-46AC-97C6-9E99817D82BA}" destId="{6D451988-9BB6-473E-9A04-E58441E6D3D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62BE74-7B23-4B41-9A81-A4DE03E7317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40BAF3-FC1A-41A3-AAAC-24702E2009AC}">
      <dgm:prSet/>
      <dgm:spPr/>
      <dgm:t>
        <a:bodyPr/>
        <a:lstStyle/>
        <a:p>
          <a:r>
            <a:rPr lang="fi-FI"/>
            <a:t>Valokuvaus  24.10.2023</a:t>
          </a:r>
          <a:endParaRPr lang="en-US"/>
        </a:p>
      </dgm:t>
    </dgm:pt>
    <dgm:pt modelId="{4C99DA85-FAFE-41E4-8924-07586053535E}" type="parTrans" cxnId="{7B91BEF3-BFC3-4523-B670-800EBFF0D27F}">
      <dgm:prSet/>
      <dgm:spPr/>
      <dgm:t>
        <a:bodyPr/>
        <a:lstStyle/>
        <a:p>
          <a:endParaRPr lang="en-US"/>
        </a:p>
      </dgm:t>
    </dgm:pt>
    <dgm:pt modelId="{F8395CB4-46FF-4743-8436-D6C8EA68A9C6}" type="sibTrans" cxnId="{7B91BEF3-BFC3-4523-B670-800EBFF0D27F}">
      <dgm:prSet/>
      <dgm:spPr/>
      <dgm:t>
        <a:bodyPr/>
        <a:lstStyle/>
        <a:p>
          <a:endParaRPr lang="en-US"/>
        </a:p>
      </dgm:t>
    </dgm:pt>
    <dgm:pt modelId="{33A5343C-A12C-44D7-87EB-D842F154BD22}">
      <dgm:prSet/>
      <dgm:spPr/>
      <dgm:t>
        <a:bodyPr/>
        <a:lstStyle/>
        <a:p>
          <a:r>
            <a:rPr lang="fi-FI" dirty="0"/>
            <a:t>Oppimiskeskustelulomakkeet täytetty, voi halutessaan nähdä, mitä tavoitteita lapsesi on itselleen asettanut. Oppimiskeskustelut käydään yhdessä huoltajan kanssa joulu-tammikuussa. </a:t>
          </a:r>
        </a:p>
        <a:p>
          <a:r>
            <a:rPr lang="en-US" dirty="0" err="1"/>
            <a:t>Oppimissuunnitelmanpäivitys</a:t>
          </a:r>
          <a:r>
            <a:rPr lang="en-US" dirty="0"/>
            <a:t> </a:t>
          </a:r>
          <a:r>
            <a:rPr lang="en-US" dirty="0" err="1"/>
            <a:t>ennen</a:t>
          </a:r>
          <a:r>
            <a:rPr lang="en-US" dirty="0"/>
            <a:t> </a:t>
          </a:r>
          <a:r>
            <a:rPr lang="en-US" dirty="0" err="1"/>
            <a:t>syyslomaa</a:t>
          </a:r>
          <a:r>
            <a:rPr lang="en-US" dirty="0"/>
            <a:t>!</a:t>
          </a:r>
        </a:p>
      </dgm:t>
    </dgm:pt>
    <dgm:pt modelId="{2EF85FF4-C89E-43C5-89DF-FFEDF832E847}" type="parTrans" cxnId="{E8B75763-20F9-4922-9E9F-2312BC799BD4}">
      <dgm:prSet/>
      <dgm:spPr/>
      <dgm:t>
        <a:bodyPr/>
        <a:lstStyle/>
        <a:p>
          <a:endParaRPr lang="en-US"/>
        </a:p>
      </dgm:t>
    </dgm:pt>
    <dgm:pt modelId="{D081A26B-54F2-4A2F-9D3A-05A5DB838FA1}" type="sibTrans" cxnId="{E8B75763-20F9-4922-9E9F-2312BC799BD4}">
      <dgm:prSet/>
      <dgm:spPr/>
      <dgm:t>
        <a:bodyPr/>
        <a:lstStyle/>
        <a:p>
          <a:endParaRPr lang="en-US"/>
        </a:p>
      </dgm:t>
    </dgm:pt>
    <dgm:pt modelId="{F333648F-7B05-4858-8425-11CD74A7E613}">
      <dgm:prSet/>
      <dgm:spPr/>
      <dgm:t>
        <a:bodyPr/>
        <a:lstStyle/>
        <a:p>
          <a:r>
            <a:rPr lang="fi-FI"/>
            <a:t>Puolustusvoimain harjoitukset, kaikki oppilaat kävellen (parijonossa isot ja pienet), mukaan omat kuulosuojaimet.</a:t>
          </a:r>
          <a:endParaRPr lang="en-US"/>
        </a:p>
      </dgm:t>
    </dgm:pt>
    <dgm:pt modelId="{0A63E650-E2B6-4614-86F5-00EA57662DEE}" type="parTrans" cxnId="{4E0CAAAF-C4BF-46B2-95CB-013BCE8B8F39}">
      <dgm:prSet/>
      <dgm:spPr/>
      <dgm:t>
        <a:bodyPr/>
        <a:lstStyle/>
        <a:p>
          <a:endParaRPr lang="en-US"/>
        </a:p>
      </dgm:t>
    </dgm:pt>
    <dgm:pt modelId="{E36FC910-FBD2-43BC-AECC-0336D06CA4A0}" type="sibTrans" cxnId="{4E0CAAAF-C4BF-46B2-95CB-013BCE8B8F39}">
      <dgm:prSet/>
      <dgm:spPr/>
      <dgm:t>
        <a:bodyPr/>
        <a:lstStyle/>
        <a:p>
          <a:endParaRPr lang="en-US"/>
        </a:p>
      </dgm:t>
    </dgm:pt>
    <dgm:pt modelId="{AAEE51F5-7D2E-432C-A007-3FAF14A7FE2A}" type="pres">
      <dgm:prSet presAssocID="{9062BE74-7B23-4B41-9A81-A4DE03E7317F}" presName="linear" presStyleCnt="0">
        <dgm:presLayoutVars>
          <dgm:animLvl val="lvl"/>
          <dgm:resizeHandles val="exact"/>
        </dgm:presLayoutVars>
      </dgm:prSet>
      <dgm:spPr/>
    </dgm:pt>
    <dgm:pt modelId="{79B0B244-46D7-46E6-A984-7ED740DC60C1}" type="pres">
      <dgm:prSet presAssocID="{2140BAF3-FC1A-41A3-AAAC-24702E2009A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9AAA91-0B80-41A0-96C8-43B8BEA136DA}" type="pres">
      <dgm:prSet presAssocID="{F8395CB4-46FF-4743-8436-D6C8EA68A9C6}" presName="spacer" presStyleCnt="0"/>
      <dgm:spPr/>
    </dgm:pt>
    <dgm:pt modelId="{178859C2-19E5-4B76-9A6F-4296F4BE198A}" type="pres">
      <dgm:prSet presAssocID="{33A5343C-A12C-44D7-87EB-D842F154BD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EBAFD2-3DC9-4B5D-A4C9-A80C0ED2D0C8}" type="pres">
      <dgm:prSet presAssocID="{D081A26B-54F2-4A2F-9D3A-05A5DB838FA1}" presName="spacer" presStyleCnt="0"/>
      <dgm:spPr/>
    </dgm:pt>
    <dgm:pt modelId="{E274DDE4-8D23-48D0-AE44-11DE6D6A461B}" type="pres">
      <dgm:prSet presAssocID="{F333648F-7B05-4858-8425-11CD74A7E61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4EA5B0F-1A70-4B23-8CAA-B2A7F99501BD}" type="presOf" srcId="{2140BAF3-FC1A-41A3-AAAC-24702E2009AC}" destId="{79B0B244-46D7-46E6-A984-7ED740DC60C1}" srcOrd="0" destOrd="0" presId="urn:microsoft.com/office/officeart/2005/8/layout/vList2"/>
    <dgm:cxn modelId="{706C763F-EB29-48AF-B0B4-282F4A0FD9D4}" type="presOf" srcId="{33A5343C-A12C-44D7-87EB-D842F154BD22}" destId="{178859C2-19E5-4B76-9A6F-4296F4BE198A}" srcOrd="0" destOrd="0" presId="urn:microsoft.com/office/officeart/2005/8/layout/vList2"/>
    <dgm:cxn modelId="{E8B75763-20F9-4922-9E9F-2312BC799BD4}" srcId="{9062BE74-7B23-4B41-9A81-A4DE03E7317F}" destId="{33A5343C-A12C-44D7-87EB-D842F154BD22}" srcOrd="1" destOrd="0" parTransId="{2EF85FF4-C89E-43C5-89DF-FFEDF832E847}" sibTransId="{D081A26B-54F2-4A2F-9D3A-05A5DB838FA1}"/>
    <dgm:cxn modelId="{32ED7E9D-2EFE-41A5-8FC6-022C085D6A08}" type="presOf" srcId="{F333648F-7B05-4858-8425-11CD74A7E613}" destId="{E274DDE4-8D23-48D0-AE44-11DE6D6A461B}" srcOrd="0" destOrd="0" presId="urn:microsoft.com/office/officeart/2005/8/layout/vList2"/>
    <dgm:cxn modelId="{4E0CAAAF-C4BF-46B2-95CB-013BCE8B8F39}" srcId="{9062BE74-7B23-4B41-9A81-A4DE03E7317F}" destId="{F333648F-7B05-4858-8425-11CD74A7E613}" srcOrd="2" destOrd="0" parTransId="{0A63E650-E2B6-4614-86F5-00EA57662DEE}" sibTransId="{E36FC910-FBD2-43BC-AECC-0336D06CA4A0}"/>
    <dgm:cxn modelId="{AB583AF1-2683-4221-8D5D-9C6BD69F2DFE}" type="presOf" srcId="{9062BE74-7B23-4B41-9A81-A4DE03E7317F}" destId="{AAEE51F5-7D2E-432C-A007-3FAF14A7FE2A}" srcOrd="0" destOrd="0" presId="urn:microsoft.com/office/officeart/2005/8/layout/vList2"/>
    <dgm:cxn modelId="{7B91BEF3-BFC3-4523-B670-800EBFF0D27F}" srcId="{9062BE74-7B23-4B41-9A81-A4DE03E7317F}" destId="{2140BAF3-FC1A-41A3-AAAC-24702E2009AC}" srcOrd="0" destOrd="0" parTransId="{4C99DA85-FAFE-41E4-8924-07586053535E}" sibTransId="{F8395CB4-46FF-4743-8436-D6C8EA68A9C6}"/>
    <dgm:cxn modelId="{92A358AE-0918-450B-8366-C2ED51B57A85}" type="presParOf" srcId="{AAEE51F5-7D2E-432C-A007-3FAF14A7FE2A}" destId="{79B0B244-46D7-46E6-A984-7ED740DC60C1}" srcOrd="0" destOrd="0" presId="urn:microsoft.com/office/officeart/2005/8/layout/vList2"/>
    <dgm:cxn modelId="{86BA10E5-47CA-44CA-A57D-7F4870ABC8B4}" type="presParOf" srcId="{AAEE51F5-7D2E-432C-A007-3FAF14A7FE2A}" destId="{A89AAA91-0B80-41A0-96C8-43B8BEA136DA}" srcOrd="1" destOrd="0" presId="urn:microsoft.com/office/officeart/2005/8/layout/vList2"/>
    <dgm:cxn modelId="{4A7D5CC5-8267-4878-AF8C-BA0025610D51}" type="presParOf" srcId="{AAEE51F5-7D2E-432C-A007-3FAF14A7FE2A}" destId="{178859C2-19E5-4B76-9A6F-4296F4BE198A}" srcOrd="2" destOrd="0" presId="urn:microsoft.com/office/officeart/2005/8/layout/vList2"/>
    <dgm:cxn modelId="{C4279D45-115A-4BB8-BFFD-D5ADC0DBFF96}" type="presParOf" srcId="{AAEE51F5-7D2E-432C-A007-3FAF14A7FE2A}" destId="{04EBAFD2-3DC9-4B5D-A4C9-A80C0ED2D0C8}" srcOrd="3" destOrd="0" presId="urn:microsoft.com/office/officeart/2005/8/layout/vList2"/>
    <dgm:cxn modelId="{AF4C9F41-35F9-4EDF-A309-411650F77341}" type="presParOf" srcId="{AAEE51F5-7D2E-432C-A007-3FAF14A7FE2A}" destId="{E274DDE4-8D23-48D0-AE44-11DE6D6A461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B0B77-8EE9-46E0-8740-5B83A54148DF}">
      <dsp:nvSpPr>
        <dsp:cNvPr id="0" name=""/>
        <dsp:cNvSpPr/>
      </dsp:nvSpPr>
      <dsp:spPr>
        <a:xfrm>
          <a:off x="4755" y="203685"/>
          <a:ext cx="4158034" cy="3326427"/>
        </a:xfrm>
        <a:prstGeom prst="homePlate">
          <a:avLst>
            <a:gd name="adj" fmla="val 2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686" tIns="68580" rIns="586745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/>
            <a:t>Ilmoita poissaolot koululle, myös hammaslääkäri, voit merkitä suoraan Wilmaan</a:t>
          </a:r>
          <a:endParaRPr lang="en-US" sz="2700" kern="1200"/>
        </a:p>
      </dsp:txBody>
      <dsp:txXfrm>
        <a:off x="4755" y="203685"/>
        <a:ext cx="3742231" cy="3326427"/>
      </dsp:txXfrm>
    </dsp:sp>
    <dsp:sp modelId="{85748A94-4874-400A-9F7E-6919610BE3BD}">
      <dsp:nvSpPr>
        <dsp:cNvPr id="0" name=""/>
        <dsp:cNvSpPr/>
      </dsp:nvSpPr>
      <dsp:spPr>
        <a:xfrm>
          <a:off x="3331182" y="203685"/>
          <a:ext cx="4158034" cy="3326427"/>
        </a:xfrm>
        <a:prstGeom prst="chevron">
          <a:avLst>
            <a:gd name="adj" fmla="val 2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686" tIns="68580" rIns="146686" bIns="6858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/>
            <a:t>Ilmoita poissaolo suoraan myös taksille</a:t>
          </a:r>
          <a:endParaRPr lang="en-US" sz="27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/>
            <a:t>myös jos lapsesi kulkeekin pyörällä tai jollain muulla kyydillä kouluun!</a:t>
          </a:r>
          <a:endParaRPr lang="en-US" sz="2100" kern="1200"/>
        </a:p>
      </dsp:txBody>
      <dsp:txXfrm>
        <a:off x="4162789" y="203685"/>
        <a:ext cx="2494820" cy="3326427"/>
      </dsp:txXfrm>
    </dsp:sp>
    <dsp:sp modelId="{6D451988-9BB6-473E-9A04-E58441E6D3D2}">
      <dsp:nvSpPr>
        <dsp:cNvPr id="0" name=""/>
        <dsp:cNvSpPr/>
      </dsp:nvSpPr>
      <dsp:spPr>
        <a:xfrm>
          <a:off x="6657610" y="203685"/>
          <a:ext cx="4158034" cy="3326427"/>
        </a:xfrm>
        <a:prstGeom prst="chevron">
          <a:avLst>
            <a:gd name="adj" fmla="val 2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686" tIns="68580" rIns="146686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/>
            <a:t>Pidemmän poissaolon (yli 5 päivää) ilmoituslomake löytyy PedaNetistä koulun sivulta</a:t>
          </a:r>
          <a:endParaRPr lang="en-US" sz="2700" kern="1200"/>
        </a:p>
      </dsp:txBody>
      <dsp:txXfrm>
        <a:off x="7489217" y="203685"/>
        <a:ext cx="2494820" cy="3326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0B244-46D7-46E6-A984-7ED740DC60C1}">
      <dsp:nvSpPr>
        <dsp:cNvPr id="0" name=""/>
        <dsp:cNvSpPr/>
      </dsp:nvSpPr>
      <dsp:spPr>
        <a:xfrm>
          <a:off x="0" y="505947"/>
          <a:ext cx="6589260" cy="13761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/>
            <a:t>Valokuvaus  24.10.2023</a:t>
          </a:r>
          <a:endParaRPr lang="en-US" sz="1800" kern="1200"/>
        </a:p>
      </dsp:txBody>
      <dsp:txXfrm>
        <a:off x="67178" y="573125"/>
        <a:ext cx="6454904" cy="1241783"/>
      </dsp:txXfrm>
    </dsp:sp>
    <dsp:sp modelId="{178859C2-19E5-4B76-9A6F-4296F4BE198A}">
      <dsp:nvSpPr>
        <dsp:cNvPr id="0" name=""/>
        <dsp:cNvSpPr/>
      </dsp:nvSpPr>
      <dsp:spPr>
        <a:xfrm>
          <a:off x="0" y="1933926"/>
          <a:ext cx="6589260" cy="13761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Oppimiskeskustelulomakkeet täytetty, voi halutessaan nähdä, mitä tavoitteita lapsesi on itselleen asettanut. Oppimiskeskustelut käydään yhdessä huoltajan kanssa joulu-tammikuussa.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Oppimissuunnitelmanpäivitys</a:t>
          </a:r>
          <a:r>
            <a:rPr lang="en-US" sz="1800" kern="1200" dirty="0"/>
            <a:t> </a:t>
          </a:r>
          <a:r>
            <a:rPr lang="en-US" sz="1800" kern="1200" dirty="0" err="1"/>
            <a:t>ennen</a:t>
          </a:r>
          <a:r>
            <a:rPr lang="en-US" sz="1800" kern="1200" dirty="0"/>
            <a:t> </a:t>
          </a:r>
          <a:r>
            <a:rPr lang="en-US" sz="1800" kern="1200" dirty="0" err="1"/>
            <a:t>syyslomaa</a:t>
          </a:r>
          <a:r>
            <a:rPr lang="en-US" sz="1800" kern="1200" dirty="0"/>
            <a:t>!</a:t>
          </a:r>
        </a:p>
      </dsp:txBody>
      <dsp:txXfrm>
        <a:off x="67178" y="2001104"/>
        <a:ext cx="6454904" cy="1241783"/>
      </dsp:txXfrm>
    </dsp:sp>
    <dsp:sp modelId="{E274DDE4-8D23-48D0-AE44-11DE6D6A461B}">
      <dsp:nvSpPr>
        <dsp:cNvPr id="0" name=""/>
        <dsp:cNvSpPr/>
      </dsp:nvSpPr>
      <dsp:spPr>
        <a:xfrm>
          <a:off x="0" y="3361906"/>
          <a:ext cx="6589260" cy="13761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/>
            <a:t>Puolustusvoimain harjoitukset, kaikki oppilaat kävellen (parijonossa isot ja pienet), mukaan omat kuulosuojaimet.</a:t>
          </a:r>
          <a:endParaRPr lang="en-US" sz="1800" kern="1200"/>
        </a:p>
      </dsp:txBody>
      <dsp:txXfrm>
        <a:off x="67178" y="3429084"/>
        <a:ext cx="6454904" cy="1241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B57C2C-E3CB-FA26-EB12-3E323C690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8AB3781-8BE9-6A8E-2615-79F7CC16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3EA3EB-8CD5-0BDA-69E8-91B77CA4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3B8E476-2359-88EB-CD76-AF3AA312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2DDD0C-1ECB-43FF-19B9-BEE86FC4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829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444D63-7253-C966-D5C9-D243C8DE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D84430E-447D-8869-F34E-737E4E992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B08B7C-BDC2-1218-BF65-98AC49888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897673B-51D0-3BD4-FB94-0C6E78FB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91632E8-67CA-84CA-8DAE-D59DAC7C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15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767FFEE-8A1B-778E-671F-55C586E76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BEB8D1C-2F5C-C8EA-6C94-55F805ACD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452EB4-C9D7-0F0F-BD03-5C3C6B41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CCEEBF-CC70-768D-9B42-7D58A7BA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177787-3ABC-BC6D-04FE-6B4F5DC1D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0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5B5B81-3A4B-95FB-0768-84A8CB8D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4A8751-091C-0C94-F167-022983D06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42101F-978B-FE4E-7E27-131FBABE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41A559-4EEE-7234-C822-FC823715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D13046-1C99-7DD1-3333-99BD432E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08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90DFE2-8EFC-5F29-BD96-BB25EAE6C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9167ECF-DCBC-5A8C-58DA-1CA5A2524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A2E3F8-CC0D-4264-31CB-79CA1BF15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28E728-52D6-69E7-4EC1-7EF191B5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9296D3-1EE5-D32B-2828-931937ACD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70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55909D-7B81-8721-1C57-5FF7FC94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66F6C0-8AA8-398A-62F1-2EA8EE52A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B3C660C-46C2-6DB0-8C3A-C8B513DFB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C68294-8BA1-D6E6-59CE-EA3E07979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AF8F40B-5D0E-CB8A-B220-26D8651A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9813732-FC66-86A1-50FD-7D2E9556F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917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24E546-F7CD-B70A-D68E-9B798DBB8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91CFCC-0693-8229-9E24-7281968DA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4565C8E-E431-A952-5C95-A772C2C94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6E12577-BD1E-2EAF-F84E-A047869D0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D6A413E-55DB-07DD-AA2B-2FB884DCF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9B8B870-3C49-3B38-1D64-1E64F8E8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192CC49-CDAC-EE13-D8DD-940E7D174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3D08793-FEAD-FBFD-2876-A764097B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844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373760-C18C-4663-E93F-B0594E999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B3D18F9-B354-5216-5804-90B14B61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32FE6C0-DA5B-D2B4-5C8D-52547B53C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E25DB5F-20DB-F1BD-5D23-F0800E6D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877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89F3EB1-9DE7-0830-A990-562AACE3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C7EE737-96FE-FAD3-EA5C-BC6AF9061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879E543-B6C7-0DD7-7763-EE6C4E98E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92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12172C-7C5C-1C04-5CC0-A8117539E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A87139-D902-6679-DFCB-0FFEB6F5C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A82C51-C8BB-B3FC-A636-A7FFEF417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AB8CA0-C548-252F-F260-7867FA11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845ABA7-602F-F91E-75AF-90E1E583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E458A72-030B-E867-B783-80A3123FB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256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A47BF0-53BA-6CF2-2BC6-E401AC2CF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2E2675-F532-7747-ED22-FE77C9FD4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EBB2ED1-4761-9FFB-E18C-AD98BBF37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7E41EB2-8774-69F5-D3F4-82C79E7EF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4547BA5-0DB8-6897-AA70-7F67A65D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06A383-F071-FA4E-9A5B-3872B28F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5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732AB05-418B-C4DF-FD24-6F54CE7B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746BF04-7AD6-EED4-0D7E-626D8CB0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717BF2E-E6AC-5A23-B446-031128B63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CD84A-5F87-4E13-A993-698B7602A588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A96887-A90C-B8BB-3760-81AE58B00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9CECE80-D5ED-8EF3-D652-D30340E1F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6EBC6-5EC9-4E0C-83CF-112B9BB484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18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jyu/normaalikoulu/ops/6oojoap/6ayp/6ayp#top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4ADB2CF-C061-6DCA-4792-05BF1A3E3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fi-FI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Vanhempainilta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3521DCA-51FC-7A0D-2D27-3F5A6C487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fi-FI" dirty="0"/>
              <a:t>31.8.2023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160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5F9D0FE-A29B-C9A3-1D7B-D43A4B9B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4800" b="1" kern="1200">
                <a:latin typeface="+mj-lt"/>
                <a:ea typeface="+mj-ea"/>
                <a:cs typeface="+mj-cs"/>
              </a:rPr>
            </a:br>
            <a:r>
              <a:rPr lang="en-US" sz="4800" b="1"/>
              <a:t>KÄYTTÄYTYMISEN ARVIOINNIN KRITEERIT</a:t>
            </a:r>
            <a:endParaRPr lang="en-US" sz="4800" kern="120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2F82AB8D-A158-8470-1A6F-A90961B71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335722"/>
              </p:ext>
            </p:extLst>
          </p:nvPr>
        </p:nvGraphicFramePr>
        <p:xfrm>
          <a:off x="762000" y="1690688"/>
          <a:ext cx="10588749" cy="4255582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1627712">
                  <a:extLst>
                    <a:ext uri="{9D8B030D-6E8A-4147-A177-3AD203B41FA5}">
                      <a16:colId xmlns:a16="http://schemas.microsoft.com/office/drawing/2014/main" val="2831830432"/>
                    </a:ext>
                  </a:extLst>
                </a:gridCol>
                <a:gridCol w="1726536">
                  <a:extLst>
                    <a:ext uri="{9D8B030D-6E8A-4147-A177-3AD203B41FA5}">
                      <a16:colId xmlns:a16="http://schemas.microsoft.com/office/drawing/2014/main" val="2194022252"/>
                    </a:ext>
                  </a:extLst>
                </a:gridCol>
                <a:gridCol w="1726536">
                  <a:extLst>
                    <a:ext uri="{9D8B030D-6E8A-4147-A177-3AD203B41FA5}">
                      <a16:colId xmlns:a16="http://schemas.microsoft.com/office/drawing/2014/main" val="194776915"/>
                    </a:ext>
                  </a:extLst>
                </a:gridCol>
                <a:gridCol w="1584676">
                  <a:extLst>
                    <a:ext uri="{9D8B030D-6E8A-4147-A177-3AD203B41FA5}">
                      <a16:colId xmlns:a16="http://schemas.microsoft.com/office/drawing/2014/main" val="857125851"/>
                    </a:ext>
                  </a:extLst>
                </a:gridCol>
                <a:gridCol w="1699440">
                  <a:extLst>
                    <a:ext uri="{9D8B030D-6E8A-4147-A177-3AD203B41FA5}">
                      <a16:colId xmlns:a16="http://schemas.microsoft.com/office/drawing/2014/main" val="1479339419"/>
                    </a:ext>
                  </a:extLst>
                </a:gridCol>
                <a:gridCol w="2223849">
                  <a:extLst>
                    <a:ext uri="{9D8B030D-6E8A-4147-A177-3AD203B41FA5}">
                      <a16:colId xmlns:a16="http://schemas.microsoft.com/office/drawing/2014/main" val="1915156578"/>
                    </a:ext>
                  </a:extLst>
                </a:gridCol>
              </a:tblGrid>
              <a:tr h="327278">
                <a:tc>
                  <a:txBody>
                    <a:bodyPr/>
                    <a:lstStyle/>
                    <a:p>
                      <a:r>
                        <a:rPr lang="fi-FI" sz="1100" b="0" cap="none" spc="60">
                          <a:solidFill>
                            <a:schemeClr val="bg1"/>
                          </a:solidFill>
                          <a:effectLst/>
                        </a:rPr>
                        <a:t>Tavoite</a:t>
                      </a:r>
                      <a:endParaRPr lang="fi-FI" sz="1100" b="0" cap="none" spc="6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0" cap="none" spc="6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fi-FI" sz="1100" b="0" cap="none" spc="6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0" cap="none" spc="6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fi-FI" sz="1100" b="0" cap="none" spc="6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0" cap="none" spc="6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fi-FI" sz="1100" b="0" cap="none" spc="6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0" cap="none" spc="6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fi-FI" sz="1100" b="0" cap="none" spc="6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0" cap="none" spc="6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fi-FI" sz="1100" b="0" cap="none" spc="6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289848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r>
                        <a:rPr lang="fi-FI" sz="1000" b="1" cap="none" spc="0">
                          <a:solidFill>
                            <a:schemeClr val="tx1"/>
                          </a:solidFill>
                          <a:effectLst/>
                        </a:rPr>
                        <a:t>Oppilas käyttäytyy kohteliaasti ja ystävällisesti toisia kohtaan</a:t>
                      </a:r>
                      <a:endParaRPr lang="fi-FI" sz="1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 dirty="0">
                          <a:solidFill>
                            <a:schemeClr val="tx1"/>
                          </a:solidFill>
                          <a:effectLst/>
                        </a:rPr>
                        <a:t>on käyttäytynyt epäkohteliaasti toisia kohtaan</a:t>
                      </a:r>
                      <a:endParaRPr lang="fi-FI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käyttäytynyt joskus epäkohteliaasti toisia kohtaan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käyttäytynyt yleensä kohteliaasti toisia kohtaan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käyttäytynyt kohteliaasti ja ystävällisesti kaikkia kohtaan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käyttäytynyt kohteliaasti ja ystävällisesti kaikkia kohtaan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145640"/>
                  </a:ext>
                </a:extLst>
              </a:tr>
              <a:tr h="654718">
                <a:tc>
                  <a:txBody>
                    <a:bodyPr/>
                    <a:lstStyle/>
                    <a:p>
                      <a:r>
                        <a:rPr lang="fi-FI" sz="1000" b="1" cap="none" spc="0">
                          <a:solidFill>
                            <a:schemeClr val="tx1"/>
                          </a:solidFill>
                          <a:effectLst/>
                        </a:rPr>
                        <a:t>Oppilas ottaa toiset huomioon toiminnassaan</a:t>
                      </a:r>
                      <a:endParaRPr lang="fi-FI" sz="1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usein epäasiallisesti toisia kohtaan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joskus epäasiallisesti toisia kohtaan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yleensä ottanut muut huomioon ja tullut toimeen toisten kanssa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ottanut toiset huomioon ja toiminut ristiriitatilanteissa sovittelevasti</a:t>
                      </a:r>
                      <a:endParaRPr lang="fi-FI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ottanut toiset huomioon, on osannut ratkoa ristiriitoja, on kannustanut toisia hyvään käytökseen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52197"/>
                  </a:ext>
                </a:extLst>
              </a:tr>
              <a:tr h="482380">
                <a:tc>
                  <a:txBody>
                    <a:bodyPr/>
                    <a:lstStyle/>
                    <a:p>
                      <a:r>
                        <a:rPr lang="fi-FI" sz="1000" b="1" cap="none" spc="0">
                          <a:solidFill>
                            <a:schemeClr val="tx1"/>
                          </a:solidFill>
                          <a:effectLst/>
                        </a:rPr>
                        <a:t>Oppilas toimii rehellisesti ja luotettavasti</a:t>
                      </a:r>
                      <a:endParaRPr lang="fi-FI" sz="1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usein epärehellisesti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joskus epärehellisesti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rehellisesti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rehellisesti ja luotettavasti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toiminut rehellisesti ja luotettavasti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28285"/>
                  </a:ext>
                </a:extLst>
              </a:tr>
              <a:tr h="482380">
                <a:tc>
                  <a:txBody>
                    <a:bodyPr/>
                    <a:lstStyle/>
                    <a:p>
                      <a:r>
                        <a:rPr lang="fi-FI" sz="1000" b="1" cap="none" spc="0">
                          <a:solidFill>
                            <a:schemeClr val="tx1"/>
                          </a:solidFill>
                          <a:effectLst/>
                        </a:rPr>
                        <a:t>Oppilas ylläpitää työrauhaa</a:t>
                      </a:r>
                      <a:endParaRPr lang="fi-FI" sz="1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häirinnyt toistuvasti työrauhaa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häirinnyt usein työrauhaa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pyrkinyt ylläpitämään työrauhaa</a:t>
                      </a:r>
                      <a:endParaRPr lang="fi-FI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edistänyt hyvän työrauhan säilymistä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edistänyt hyvän työrauhan syntymistä ja säilymistä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98734"/>
                  </a:ext>
                </a:extLst>
              </a:tr>
              <a:tr h="654718">
                <a:tc>
                  <a:txBody>
                    <a:bodyPr/>
                    <a:lstStyle/>
                    <a:p>
                      <a:r>
                        <a:rPr lang="fi-FI" sz="1000" b="1" cap="none" spc="0">
                          <a:solidFill>
                            <a:schemeClr val="tx1"/>
                          </a:solidFill>
                          <a:effectLst/>
                        </a:rPr>
                        <a:t>Oppilas noudattaa koulun sääntöjä ja aikuisten ohjeita</a:t>
                      </a:r>
                      <a:endParaRPr lang="fi-FI" sz="1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rikkonut koulun sääntöjä ja aikuisten ohjeita usein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noudattanut sääntöjä ja aikuisten ohjeita vaihtelevasti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noudattanut koulun sääntöjä ja aikuisten ohjeita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noudattanut koulun sääntöjä ja aikuisten ohjeita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noudattanut koulun sääntöjä ja aikuisten ohjeita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420979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r>
                        <a:rPr lang="fi-FI" sz="1000" b="1" cap="none" spc="0">
                          <a:solidFill>
                            <a:schemeClr val="tx1"/>
                          </a:solidFill>
                          <a:effectLst/>
                        </a:rPr>
                        <a:t>Oppilas suhtautuu arvostavasti koulun omaisuuteen ja ympäristöön</a:t>
                      </a:r>
                      <a:endParaRPr lang="fi-FI" sz="1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suhtautunut usein välinpitämättömästi koulun tai toisen omaisuuteen ja kouluympäristöön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suhtautunut joskus välinpitämättömästi koulun tai toisen omaisuuteen ja kouluympäristöön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huolehtinut koulun omaisuudesta ja kouluympäristöstä ohjeiden mukaisesti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>
                          <a:solidFill>
                            <a:schemeClr val="tx1"/>
                          </a:solidFill>
                          <a:effectLst/>
                        </a:rPr>
                        <a:t>on huolehtinut koulun omaisuudesta ja kouluympäristöstä omatoimisesti</a:t>
                      </a:r>
                      <a:endParaRPr lang="fi-FI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cap="none" spc="0" dirty="0">
                          <a:solidFill>
                            <a:schemeClr val="tx1"/>
                          </a:solidFill>
                          <a:effectLst/>
                        </a:rPr>
                        <a:t>on huolehtinut koulun omaisuudesta ja kouluympäristöstä omatoimisesti</a:t>
                      </a:r>
                      <a:endParaRPr lang="fi-FI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41" marR="22141" marT="62791" marB="221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64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02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775DE47-E270-C3DE-BF0E-6F5D66A12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fi-FI" sz="4000" b="1" dirty="0"/>
              <a:t>MUISTATHAN!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6492642E-9B76-1171-CA85-EE1365CB65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236773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99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281F110-F74B-ECF4-7207-AE42689F7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fi-FI" dirty="0"/>
              <a:t>Koulun tiedotuskanavat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4AFFD46-A0C6-9FFC-D01F-6CA8365BE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 lnSpcReduction="10000"/>
          </a:bodyPr>
          <a:lstStyle/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Wilma</a:t>
            </a:r>
          </a:p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Facebook</a:t>
            </a:r>
          </a:p>
          <a:p>
            <a:r>
              <a:rPr lang="fi-FI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PedaNet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(kalenteri + oman luokan sivut tekeillä) </a:t>
            </a:r>
            <a:endParaRPr lang="fi-FI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0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0F91BF1-A4B3-7C62-2190-B4F47ECF2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5558489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Välipalakäytäntö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028CD05-4FC6-CD94-EF61-2460358A4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/>
              <a:t>Kolmen päivänä voi ottaa mukaan välipalaa (ei namuja tai limppareita)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Syödään ruokalassa, jos </a:t>
            </a:r>
            <a:r>
              <a:rPr lang="en-US"/>
              <a:t>eväitä ei ole, mennään välitunnille ulos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/>
              <a:t>M</a:t>
            </a:r>
            <a:r>
              <a:rPr lang="en-US">
                <a:effectLst/>
              </a:rPr>
              <a:t>ahdollisuus käyttää jääkaappia, jos eväät sitä vaativat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 </a:t>
            </a:r>
            <a:r>
              <a:rPr lang="en-US"/>
              <a:t>V</a:t>
            </a:r>
            <a:r>
              <a:rPr lang="en-US">
                <a:effectLst/>
              </a:rPr>
              <a:t>älipalarasiat nimetty ja viety takaisin kotiin päivän päätteeksi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2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FEFC5F8-42BE-5C9A-38BD-9F9FACCD5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278" y="1233241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MOK –viikko: Hyvä arki –itsestä huolehtiminen ja arjen taidot</a:t>
            </a:r>
          </a:p>
        </p:txBody>
      </p:sp>
      <p:sp>
        <p:nvSpPr>
          <p:cNvPr id="29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A730194-7B33-8841-B2AB-B072F6338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Vko</a:t>
            </a:r>
            <a:r>
              <a:rPr lang="en-US" dirty="0"/>
              <a:t> 37 </a:t>
            </a:r>
            <a:r>
              <a:rPr lang="en-US" dirty="0" err="1"/>
              <a:t>eli</a:t>
            </a:r>
            <a:r>
              <a:rPr lang="en-US" dirty="0"/>
              <a:t>  119-15.9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Teemat</a:t>
            </a:r>
            <a:r>
              <a:rPr lang="en-US" dirty="0"/>
              <a:t>: </a:t>
            </a:r>
            <a:r>
              <a:rPr lang="en-US" dirty="0" err="1"/>
              <a:t>terveellinen</a:t>
            </a:r>
            <a:r>
              <a:rPr lang="en-US" dirty="0"/>
              <a:t> </a:t>
            </a:r>
            <a:r>
              <a:rPr lang="en-US" dirty="0" err="1"/>
              <a:t>ruoka</a:t>
            </a:r>
            <a:r>
              <a:rPr lang="en-US" dirty="0"/>
              <a:t>, </a:t>
            </a:r>
            <a:r>
              <a:rPr lang="en-US" dirty="0" err="1"/>
              <a:t>riittävä</a:t>
            </a:r>
            <a:r>
              <a:rPr lang="en-US" dirty="0"/>
              <a:t> </a:t>
            </a:r>
            <a:r>
              <a:rPr lang="en-US" dirty="0" err="1"/>
              <a:t>liikunta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, </a:t>
            </a:r>
            <a:r>
              <a:rPr lang="en-US" dirty="0" err="1"/>
              <a:t>itsetunto</a:t>
            </a:r>
            <a:r>
              <a:rPr lang="en-US" dirty="0"/>
              <a:t> ja </a:t>
            </a:r>
            <a:r>
              <a:rPr lang="en-US" dirty="0" err="1"/>
              <a:t>kaveritaidot</a:t>
            </a:r>
            <a:r>
              <a:rPr lang="en-US" dirty="0"/>
              <a:t>, </a:t>
            </a:r>
            <a:r>
              <a:rPr lang="en-US" dirty="0" err="1"/>
              <a:t>rentoutuminen</a:t>
            </a:r>
            <a:r>
              <a:rPr lang="en-US" dirty="0"/>
              <a:t> ja </a:t>
            </a:r>
            <a:r>
              <a:rPr lang="en-US" dirty="0" err="1"/>
              <a:t>rauhoittuminen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Pe 15.9 </a:t>
            </a:r>
            <a:r>
              <a:rPr lang="en-US" dirty="0" err="1"/>
              <a:t>Kodin</a:t>
            </a:r>
            <a:r>
              <a:rPr lang="en-US" dirty="0"/>
              <a:t> ja </a:t>
            </a:r>
            <a:r>
              <a:rPr lang="en-US" dirty="0" err="1"/>
              <a:t>koulun</a:t>
            </a:r>
            <a:r>
              <a:rPr lang="en-US" dirty="0"/>
              <a:t> </a:t>
            </a:r>
            <a:r>
              <a:rPr lang="en-US" dirty="0" err="1"/>
              <a:t>päivä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Kännykätön</a:t>
            </a:r>
            <a:r>
              <a:rPr lang="en-US" dirty="0"/>
              <a:t> </a:t>
            </a:r>
            <a:r>
              <a:rPr lang="en-US" dirty="0" err="1"/>
              <a:t>viikko</a:t>
            </a:r>
            <a:r>
              <a:rPr lang="en-US" dirty="0"/>
              <a:t>: </a:t>
            </a:r>
            <a:r>
              <a:rPr lang="en-US" dirty="0" err="1"/>
              <a:t>panostetaan</a:t>
            </a:r>
            <a:r>
              <a:rPr lang="en-US" dirty="0"/>
              <a:t> </a:t>
            </a:r>
            <a:r>
              <a:rPr lang="en-US" dirty="0" err="1"/>
              <a:t>välituntiliikuntaan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Kännykän</a:t>
            </a:r>
            <a:r>
              <a:rPr lang="en-US" dirty="0"/>
              <a:t> </a:t>
            </a:r>
            <a:r>
              <a:rPr lang="en-US" dirty="0" err="1"/>
              <a:t>käyttö</a:t>
            </a:r>
            <a:r>
              <a:rPr lang="en-US" dirty="0"/>
              <a:t> </a:t>
            </a:r>
            <a:r>
              <a:rPr lang="en-US" dirty="0" err="1"/>
              <a:t>yleisesti</a:t>
            </a:r>
            <a:r>
              <a:rPr lang="en-US" dirty="0"/>
              <a:t> 3-4 </a:t>
            </a:r>
            <a:r>
              <a:rPr lang="en-US" dirty="0" err="1"/>
              <a:t>luokassa</a:t>
            </a:r>
            <a:r>
              <a:rPr lang="en-US" dirty="0"/>
              <a:t>: </a:t>
            </a:r>
            <a:r>
              <a:rPr lang="en-US" dirty="0" err="1"/>
              <a:t>välitunneilla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käytetä</a:t>
            </a:r>
            <a:r>
              <a:rPr lang="en-US" dirty="0"/>
              <a:t> </a:t>
            </a:r>
            <a:r>
              <a:rPr lang="en-US" dirty="0" err="1"/>
              <a:t>kännykkää</a:t>
            </a:r>
            <a:r>
              <a:rPr lang="en-US" dirty="0"/>
              <a:t>, </a:t>
            </a:r>
            <a:r>
              <a:rPr lang="en-US" dirty="0" err="1"/>
              <a:t>tarvittaessa</a:t>
            </a:r>
            <a:r>
              <a:rPr lang="en-US" dirty="0"/>
              <a:t> ja </a:t>
            </a:r>
            <a:r>
              <a:rPr lang="en-US" dirty="0" err="1"/>
              <a:t>aikuisen</a:t>
            </a:r>
            <a:r>
              <a:rPr lang="en-US" dirty="0"/>
              <a:t> </a:t>
            </a:r>
            <a:r>
              <a:rPr lang="en-US" dirty="0" err="1"/>
              <a:t>luvalla</a:t>
            </a:r>
            <a:r>
              <a:rPr lang="en-US" dirty="0"/>
              <a:t> </a:t>
            </a:r>
            <a:r>
              <a:rPr lang="en-US" dirty="0" err="1"/>
              <a:t>kännykkää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Jutelkaa</a:t>
            </a:r>
            <a:r>
              <a:rPr lang="en-US" dirty="0"/>
              <a:t> </a:t>
            </a:r>
            <a:r>
              <a:rPr lang="en-US" dirty="0" err="1"/>
              <a:t>kännykän</a:t>
            </a:r>
            <a:r>
              <a:rPr lang="en-US" dirty="0"/>
              <a:t> </a:t>
            </a:r>
            <a:r>
              <a:rPr lang="en-US" dirty="0" err="1"/>
              <a:t>asiallisesta</a:t>
            </a:r>
            <a:r>
              <a:rPr lang="en-US" dirty="0"/>
              <a:t> </a:t>
            </a:r>
            <a:r>
              <a:rPr lang="en-US" dirty="0" err="1"/>
              <a:t>käytöstä</a:t>
            </a:r>
            <a:r>
              <a:rPr lang="en-US" dirty="0"/>
              <a:t> </a:t>
            </a:r>
            <a:r>
              <a:rPr lang="en-US" dirty="0" err="1"/>
              <a:t>taksissa</a:t>
            </a:r>
            <a:r>
              <a:rPr lang="en-US" dirty="0"/>
              <a:t> (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lapsellanne</a:t>
            </a:r>
            <a:r>
              <a:rPr lang="en-US" dirty="0"/>
              <a:t> on </a:t>
            </a:r>
            <a:r>
              <a:rPr lang="en-US" dirty="0" err="1"/>
              <a:t>lupa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puhelinta</a:t>
            </a:r>
            <a:r>
              <a:rPr lang="en-US" dirty="0"/>
              <a:t> </a:t>
            </a:r>
            <a:r>
              <a:rPr lang="en-US" dirty="0" err="1"/>
              <a:t>taksissa</a:t>
            </a:r>
            <a:r>
              <a:rPr lang="en-US" dirty="0"/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55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FDBE69E-9467-44EE-97CC-FFC02D2B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sz="2400" kern="1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</a:t>
            </a:r>
            <a:br>
              <a:rPr lang="fi-FI" sz="2400" kern="1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kern="1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kern="1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P</a:t>
            </a:r>
            <a: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uolukkaretki Savelassa  </a:t>
            </a:r>
            <a:b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pe 8.9 klo 9-13 </a:t>
            </a:r>
            <a:b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(lopullinen tieto keskiviikkona)</a:t>
            </a:r>
            <a:b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24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663DC4-33C0-075F-8878-68D3176E3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luokasta ylöspäin pyöräillen (kypärä+ toimiva pyörä), muut kävellen, 0-2 luokkalaisille taksikyyti takaisin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retkieväät (makkara, leipää ja 2 mehua)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Retkelle </a:t>
            </a:r>
            <a:r>
              <a:rPr lang="fi-FI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mukaan sään mukainen varustus (saappaat, </a:t>
            </a:r>
            <a:r>
              <a:rPr lang="fi-FI" kern="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coretex</a:t>
            </a:r>
            <a:r>
              <a:rPr lang="fi-FI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-kengät), juomapullo ja puolukoita varten keräysastia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118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4AF5C59-B609-2D47-D9B2-F1E8DA8F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fi-FI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TIEDOKSI! 		</a:t>
            </a:r>
            <a:br>
              <a:rPr lang="fi-FI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Sisällön paikkamerkki 2">
            <a:extLst>
              <a:ext uri="{FF2B5EF4-FFF2-40B4-BE49-F238E27FC236}">
                <a16:creationId xmlns:a16="http://schemas.microsoft.com/office/drawing/2014/main" id="{08E2CC18-FB5F-2358-DCB8-68AE5A6D2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221042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605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34A1EB-AF82-1FD2-C2C4-C47A64A9B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826" y="1112969"/>
            <a:ext cx="3937298" cy="41660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ARVIOINTI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7071999-E717-9EAA-FFD2-66BAB621B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820879"/>
            <a:ext cx="5257799" cy="50147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 err="1"/>
              <a:t>Formatiivinen</a:t>
            </a:r>
            <a:r>
              <a:rPr lang="en-US" b="1" dirty="0"/>
              <a:t>: </a:t>
            </a:r>
            <a:r>
              <a:rPr lang="en-US" dirty="0" err="1"/>
              <a:t>oppimista</a:t>
            </a:r>
            <a:r>
              <a:rPr lang="en-US" dirty="0"/>
              <a:t> </a:t>
            </a:r>
            <a:r>
              <a:rPr lang="en-US" dirty="0" err="1"/>
              <a:t>edistävä</a:t>
            </a:r>
            <a:r>
              <a:rPr lang="en-US" dirty="0"/>
              <a:t> </a:t>
            </a:r>
            <a:r>
              <a:rPr lang="en-US" dirty="0" err="1"/>
              <a:t>arviointi</a:t>
            </a:r>
            <a:r>
              <a:rPr lang="en-US" dirty="0"/>
              <a:t> 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ohjaa</a:t>
            </a:r>
            <a:r>
              <a:rPr lang="en-US" dirty="0"/>
              <a:t> ja </a:t>
            </a:r>
            <a:r>
              <a:rPr lang="en-US" dirty="0" err="1"/>
              <a:t>kannustaa</a:t>
            </a:r>
            <a:r>
              <a:rPr lang="en-US" dirty="0"/>
              <a:t> </a:t>
            </a:r>
            <a:r>
              <a:rPr lang="en-US" dirty="0" err="1"/>
              <a:t>opiskelemaan</a:t>
            </a:r>
            <a:r>
              <a:rPr lang="en-US" dirty="0"/>
              <a:t> ja </a:t>
            </a:r>
            <a:r>
              <a:rPr lang="en-US" dirty="0" err="1"/>
              <a:t>kehittää</a:t>
            </a:r>
            <a:r>
              <a:rPr lang="en-US" dirty="0"/>
              <a:t> </a:t>
            </a:r>
            <a:r>
              <a:rPr lang="en-US" dirty="0" err="1"/>
              <a:t>itsearvioinnin</a:t>
            </a:r>
            <a:r>
              <a:rPr lang="en-US" dirty="0"/>
              <a:t> </a:t>
            </a:r>
            <a:r>
              <a:rPr lang="en-US" dirty="0" err="1"/>
              <a:t>tavoitteita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 err="1"/>
              <a:t>Summatiivinen</a:t>
            </a:r>
            <a:r>
              <a:rPr lang="en-US" b="1" dirty="0"/>
              <a:t>: </a:t>
            </a:r>
            <a:r>
              <a:rPr lang="en-US" dirty="0" err="1"/>
              <a:t>määrittää</a:t>
            </a:r>
            <a:r>
              <a:rPr lang="en-US" dirty="0"/>
              <a:t>,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määrin</a:t>
            </a:r>
            <a:r>
              <a:rPr lang="en-US" dirty="0"/>
              <a:t> </a:t>
            </a:r>
            <a:r>
              <a:rPr lang="en-US" dirty="0" err="1"/>
              <a:t>oppilas</a:t>
            </a:r>
            <a:r>
              <a:rPr lang="en-US" dirty="0"/>
              <a:t> on </a:t>
            </a:r>
            <a:r>
              <a:rPr lang="en-US" dirty="0" err="1"/>
              <a:t>saavuttanut</a:t>
            </a:r>
            <a:r>
              <a:rPr lang="en-US" dirty="0"/>
              <a:t> </a:t>
            </a:r>
            <a:r>
              <a:rPr lang="en-US" dirty="0" err="1"/>
              <a:t>oppiaineille</a:t>
            </a:r>
            <a:r>
              <a:rPr lang="en-US" dirty="0"/>
              <a:t> </a:t>
            </a:r>
            <a:r>
              <a:rPr lang="en-US" dirty="0" err="1"/>
              <a:t>asetetut</a:t>
            </a:r>
            <a:r>
              <a:rPr lang="en-US" dirty="0"/>
              <a:t> </a:t>
            </a:r>
            <a:r>
              <a:rPr lang="en-US" dirty="0" err="1"/>
              <a:t>tavoitteet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2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Jouluna</a:t>
            </a:r>
            <a:r>
              <a:rPr lang="en-US" sz="2000" dirty="0"/>
              <a:t> </a:t>
            </a:r>
            <a:r>
              <a:rPr lang="en-US" sz="2000" b="1" dirty="0" err="1"/>
              <a:t>väliarviointi</a:t>
            </a:r>
            <a:r>
              <a:rPr lang="en-US" sz="2000" b="1" dirty="0"/>
              <a:t> </a:t>
            </a:r>
          </a:p>
          <a:p>
            <a:pPr lvl="2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Keväällä</a:t>
            </a:r>
            <a:r>
              <a:rPr lang="en-US" sz="2000" dirty="0"/>
              <a:t> </a:t>
            </a:r>
            <a:r>
              <a:rPr lang="en-US" sz="2000" b="1" dirty="0" err="1"/>
              <a:t>lukuvuosiarviointi</a:t>
            </a:r>
            <a:r>
              <a:rPr lang="en-US" sz="2000" b="1" dirty="0"/>
              <a:t>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3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C28F79-AD02-4DE5-F27B-1D055AB8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u="none" strike="noStrike" dirty="0">
                <a:effectLst/>
                <a:hlinkClick r:id="rId2"/>
              </a:rPr>
              <a:t> Arvioinnin yleiset periaatteet</a:t>
            </a:r>
            <a:br>
              <a:rPr lang="fi-FI" b="0" dirty="0">
                <a:effectLst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8407B6-BBBC-5833-9DC3-EF9F55E89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2476" y="1638300"/>
            <a:ext cx="5181600" cy="40005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fi-FI" sz="5500" b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Arviointi on yhdenvertaista</a:t>
            </a:r>
          </a:p>
          <a:p>
            <a:pPr algn="l"/>
            <a:endParaRPr lang="fi-FI" sz="55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fi-FI" sz="55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fi-FI" sz="5500" b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Arviointi edellyttää avoimuutta, yhteistyötä ja osallisuutta</a:t>
            </a:r>
          </a:p>
          <a:p>
            <a:pPr algn="l"/>
            <a:endParaRPr lang="fi-FI" sz="5500" b="1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fi-FI" sz="5500" b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Arviointi on suunnitelmallista ja johdonmukaista</a:t>
            </a:r>
          </a:p>
          <a:p>
            <a:pPr lvl="1"/>
            <a:r>
              <a:rPr lang="fi-FI" sz="55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Oppilaiden suorituksia ei verrata toisiinsa. Arviointi ei kohdistu oppilaiden persoonaan, temperamenttiin tai muihin henkilökohtaisiin ominaisuuksiin.</a:t>
            </a:r>
          </a:p>
          <a:p>
            <a:pPr lvl="1"/>
            <a:endParaRPr lang="fi-FI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 lvl="1"/>
            <a:endParaRPr lang="fi-FI" sz="24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fi-FI" sz="32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ED84F4-FE30-E4F7-B738-249C470B7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4076" y="1477962"/>
            <a:ext cx="5181598" cy="500538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fi-FI" sz="6400" b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Arviointi on monipuolista</a:t>
            </a:r>
          </a:p>
          <a:p>
            <a:pPr marL="0" indent="0" algn="l">
              <a:buNone/>
            </a:pPr>
            <a:endParaRPr lang="fi-FI" sz="64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fi-FI" sz="6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Monipuolinen arviointi perustuu eri menetelmin kerättyihin näyttöihin. </a:t>
            </a:r>
          </a:p>
          <a:p>
            <a:pPr lvl="1"/>
            <a:r>
              <a:rPr lang="fi-FI" sz="6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Arviointimenetelmien valinnassa huomioidaan, että vain yhden arviointimenetelmän avulla ei voida arvioida kaikkia oppiaineille asetettuja tavoitteita.</a:t>
            </a:r>
          </a:p>
          <a:p>
            <a:pPr algn="l"/>
            <a:endParaRPr lang="fi-FI" sz="6400" b="1" i="1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fi-FI" sz="6400" b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Arviointi perustuu tavoitteisiin ja kriteereihin</a:t>
            </a:r>
            <a:endParaRPr lang="fi-FI" sz="6400" b="0" i="1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fi-FI" sz="6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Yleinen oppimäärä/ yksilöllistetty</a:t>
            </a:r>
          </a:p>
          <a:p>
            <a:endParaRPr lang="fi-FI" sz="6400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fi-FI" sz="6400" b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Arvioinnissa otetaan huomioon oppilaiden ikäkausi ja edellytykset</a:t>
            </a:r>
          </a:p>
          <a:p>
            <a:pPr lvl="1"/>
            <a:r>
              <a:rPr lang="fi-FI" sz="6000" dirty="0">
                <a:solidFill>
                  <a:srgbClr val="333333"/>
                </a:solidFill>
                <a:latin typeface="Open Sans" panose="020B0606030504020204" pitchFamily="34" charset="0"/>
              </a:rPr>
              <a:t>E</a:t>
            </a:r>
            <a:r>
              <a:rPr lang="fi-FI" sz="6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rilaiset tavat oppia, </a:t>
            </a:r>
          </a:p>
          <a:p>
            <a:pPr lvl="1"/>
            <a:r>
              <a:rPr lang="fi-FI" sz="6000" dirty="0">
                <a:solidFill>
                  <a:srgbClr val="333333"/>
                </a:solidFill>
                <a:latin typeface="Open Sans" panose="020B0606030504020204" pitchFamily="34" charset="0"/>
              </a:rPr>
              <a:t>Ei esteitä </a:t>
            </a:r>
            <a:r>
              <a:rPr lang="fi-FI" sz="6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osaamisen osoittamiselle</a:t>
            </a:r>
          </a:p>
          <a:p>
            <a:pPr lvl="1"/>
            <a:r>
              <a:rPr lang="fi-FI" sz="6000" dirty="0">
                <a:solidFill>
                  <a:srgbClr val="333333"/>
                </a:solidFill>
                <a:latin typeface="Open Sans" panose="020B0606030504020204" pitchFamily="34" charset="0"/>
              </a:rPr>
              <a:t>M</a:t>
            </a:r>
            <a:r>
              <a:rPr lang="fi-FI" sz="6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ahdollisuus erityisjärjestelyihin ja vaihtoehtoisiin tapoihin osoittaa osaamisensa</a:t>
            </a:r>
          </a:p>
          <a:p>
            <a:pPr marL="0" indent="0">
              <a:buNone/>
            </a:pPr>
            <a:br>
              <a:rPr lang="fi-FI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endParaRPr lang="fi-FI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0913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668</Words>
  <Application>Microsoft Office PowerPoint</Application>
  <PresentationFormat>Laajakuva</PresentationFormat>
  <Paragraphs>105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Open Sans</vt:lpstr>
      <vt:lpstr>Office-teema</vt:lpstr>
      <vt:lpstr>Vanhempainilta</vt:lpstr>
      <vt:lpstr>MUISTATHAN!</vt:lpstr>
      <vt:lpstr>Koulun tiedotuskanavat</vt:lpstr>
      <vt:lpstr>Välipalakäytäntö</vt:lpstr>
      <vt:lpstr>MOK –viikko: Hyvä arki –itsestä huolehtiminen ja arjen taidot</vt:lpstr>
      <vt:lpstr>         Puolukkaretki Savelassa      pe 8.9 klo 9-13     (lopullinen tieto keskiviikkona)  </vt:lpstr>
      <vt:lpstr>   TIEDOKSI!    </vt:lpstr>
      <vt:lpstr>ARVIOINTI</vt:lpstr>
      <vt:lpstr> Arvioinnin yleiset periaatteet </vt:lpstr>
      <vt:lpstr> KÄYTTÄYTYMISEN ARVIOINNIN KRITEERIT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Vanhempainilta</dc:title>
  <dc:creator>Pönkänen Taina</dc:creator>
  <cp:lastModifiedBy>Pönkänen Taina</cp:lastModifiedBy>
  <cp:revision>3</cp:revision>
  <dcterms:created xsi:type="dcterms:W3CDTF">2023-08-30T09:26:49Z</dcterms:created>
  <dcterms:modified xsi:type="dcterms:W3CDTF">2023-09-01T06:47:12Z</dcterms:modified>
</cp:coreProperties>
</file>