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handoutMasterIdLst>
    <p:handoutMasterId r:id="rId27"/>
  </p:handoutMasterIdLst>
  <p:sldIdLst>
    <p:sldId id="256" r:id="rId2"/>
    <p:sldId id="266" r:id="rId3"/>
    <p:sldId id="260" r:id="rId4"/>
    <p:sldId id="257" r:id="rId5"/>
    <p:sldId id="261" r:id="rId6"/>
    <p:sldId id="267" r:id="rId7"/>
    <p:sldId id="268" r:id="rId8"/>
    <p:sldId id="269" r:id="rId9"/>
    <p:sldId id="270" r:id="rId10"/>
    <p:sldId id="271" r:id="rId11"/>
    <p:sldId id="285" r:id="rId12"/>
    <p:sldId id="286" r:id="rId13"/>
    <p:sldId id="272" r:id="rId14"/>
    <p:sldId id="273" r:id="rId15"/>
    <p:sldId id="274" r:id="rId16"/>
    <p:sldId id="275" r:id="rId17"/>
    <p:sldId id="276" r:id="rId18"/>
    <p:sldId id="277" r:id="rId19"/>
    <p:sldId id="278" r:id="rId20"/>
    <p:sldId id="283" r:id="rId21"/>
    <p:sldId id="284" r:id="rId22"/>
    <p:sldId id="279" r:id="rId23"/>
    <p:sldId id="280" r:id="rId24"/>
    <p:sldId id="282" r:id="rId25"/>
    <p:sldId id="281" r:id="rId26"/>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handoutMaster" Target="handoutMasters/handout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9065A2-FF67-6A4F-AE3F-89E0909533E0}" type="datetimeFigureOut">
              <a:rPr lang="fi-FI" smtClean="0"/>
              <a:t>9/17/13</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00D33C-873E-C34C-8811-68F615AA0A75}" type="slidenum">
              <a:rPr lang="fi-FI" smtClean="0"/>
              <a:t>‹#›</a:t>
            </a:fld>
            <a:endParaRPr lang="fi-F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fi-FI" smtClean="0"/>
              <a:t>Click to edit Master title style</a:t>
            </a:r>
            <a:endParaRPr/>
          </a:p>
        </p:txBody>
      </p:sp>
      <p:sp>
        <p:nvSpPr>
          <p:cNvPr id="3" name="Subtitle 2"/>
          <p:cNvSpPr>
            <a:spLocks noGrp="1"/>
          </p:cNvSpPr>
          <p:nvPr>
            <p:ph type="subTitle" idx="1"/>
          </p:nvPr>
        </p:nvSpPr>
        <p:spPr>
          <a:xfrm>
            <a:off x="2209800" y="5056632"/>
            <a:ext cx="6477000" cy="704088"/>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fi-FI"/>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2F15FBC-B950-3C44-B109-F2693ED48B25}" type="slidenum">
              <a:rPr lang="fi-FI" smtClean="0"/>
              <a:pPr/>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Date Placeholder 2"/>
          <p:cNvSpPr>
            <a:spLocks noGrp="1"/>
          </p:cNvSpPr>
          <p:nvPr>
            <p:ph type="dt" sz="half" idx="10"/>
          </p:nvPr>
        </p:nvSpPr>
        <p:spPr/>
        <p:txBody>
          <a:bodyPr/>
          <a:lstStyle/>
          <a:p>
            <a:fld id="{88478D2B-B25A-0F41-87D6-709CD470358F}" type="datetimeFigureOut">
              <a:rPr lang="fi-FI" smtClean="0"/>
              <a:pPr/>
              <a:t>9/17/13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78D2B-B25A-0F41-87D6-709CD470358F}" type="datetimeFigureOut">
              <a:rPr lang="fi-FI" smtClean="0"/>
              <a:pPr/>
              <a:t>9/17/13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fi-FI"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fi-FI"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fi-FI"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fi-FI"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fi-FI"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fi-FI"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i-FI"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fi-FI"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i-FI"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fi-FI"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fi-FI"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Date Placeholder 3"/>
          <p:cNvSpPr>
            <a:spLocks noGrp="1"/>
          </p:cNvSpPr>
          <p:nvPr>
            <p:ph type="dt" sz="half" idx="10"/>
          </p:nvPr>
        </p:nvSpPr>
        <p:spPr/>
        <p:txBody>
          <a:body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Date Placeholder 3"/>
          <p:cNvSpPr>
            <a:spLocks noGrp="1"/>
          </p:cNvSpPr>
          <p:nvPr>
            <p:ph type="dt" sz="half" idx="10"/>
          </p:nvPr>
        </p:nvSpPr>
        <p:spPr/>
        <p:txBody>
          <a:body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fi-FI"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Date Placeholder 3"/>
          <p:cNvSpPr>
            <a:spLocks noGrp="1"/>
          </p:cNvSpPr>
          <p:nvPr>
            <p:ph type="dt" sz="half" idx="10"/>
          </p:nvPr>
        </p:nvSpPr>
        <p:spPr/>
        <p:txBody>
          <a:body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i-FI"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fi-FI" smtClean="0"/>
              <a:t>Click to edit Master title style</a:t>
            </a:r>
            <a:endParaRPr/>
          </a:p>
        </p:txBody>
      </p:sp>
      <p:sp>
        <p:nvSpPr>
          <p:cNvPr id="3" name="Subtitle 2"/>
          <p:cNvSpPr>
            <a:spLocks noGrp="1"/>
          </p:cNvSpPr>
          <p:nvPr>
            <p:ph type="subTitle" idx="1"/>
          </p:nvPr>
        </p:nvSpPr>
        <p:spPr>
          <a:xfrm>
            <a:off x="3960813" y="5056909"/>
            <a:ext cx="4724400" cy="706586"/>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fi-FI"/>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2F15FBC-B950-3C44-B109-F2693ED48B25}" type="slidenum">
              <a:rPr lang="fi-FI" smtClean="0"/>
              <a:pPr/>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fi-FI"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fi-FI" smtClean="0"/>
              <a:t>Click to edit Master text styles</a:t>
            </a:r>
          </a:p>
        </p:txBody>
      </p:sp>
      <p:sp>
        <p:nvSpPr>
          <p:cNvPr id="4" name="Date Placeholder 3"/>
          <p:cNvSpPr>
            <a:spLocks noGrp="1"/>
          </p:cNvSpPr>
          <p:nvPr>
            <p:ph type="dt" sz="half" idx="10"/>
          </p:nvPr>
        </p:nvSpPr>
        <p:spPr/>
        <p:txBody>
          <a:body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2F15FBC-B950-3C44-B109-F2693ED48B25}" type="slidenum">
              <a:rPr lang="fi-FI" smtClean="0"/>
              <a:pPr/>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i-FI"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fi-FI"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4" name="Date Placeholder 3"/>
          <p:cNvSpPr>
            <a:spLocks noGrp="1"/>
          </p:cNvSpPr>
          <p:nvPr>
            <p:ph type="dt" sz="half" idx="10"/>
          </p:nvPr>
        </p:nvSpPr>
        <p:spPr/>
        <p:txBody>
          <a:bodyPr/>
          <a:lstStyle/>
          <a:p>
            <a:fld id="{88478D2B-B25A-0F41-87D6-709CD470358F}" type="datetimeFigureOut">
              <a:rPr lang="fi-FI" smtClean="0"/>
              <a:pPr/>
              <a:t>9/17/13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2F15FBC-B950-3C44-B109-F2693ED48B25}" type="slidenum">
              <a:rPr lang="fi-FI" smtClean="0"/>
              <a:pPr/>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fi-FI"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fi-FI"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7" name="Date Placeholder 6"/>
          <p:cNvSpPr>
            <a:spLocks noGrp="1"/>
          </p:cNvSpPr>
          <p:nvPr>
            <p:ph type="dt" sz="half" idx="10"/>
          </p:nvPr>
        </p:nvSpPr>
        <p:spPr/>
        <p:txBody>
          <a:bodyPr/>
          <a:lstStyle/>
          <a:p>
            <a:fld id="{88478D2B-B25A-0F41-87D6-709CD470358F}" type="datetimeFigureOut">
              <a:rPr lang="fi-FI" smtClean="0"/>
              <a:pPr/>
              <a:t>9/17/13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2F15FBC-B950-3C44-B109-F2693ED48B25}" type="slidenum">
              <a:rPr lang="fi-FI" smtClean="0"/>
              <a:pPr/>
              <a:t>‹#›</a:t>
            </a:fld>
            <a:endParaRPr lang="fi-FI"/>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5" name="Date Placeholder 4"/>
          <p:cNvSpPr>
            <a:spLocks noGrp="1"/>
          </p:cNvSpPr>
          <p:nvPr>
            <p:ph type="dt" sz="half" idx="10"/>
          </p:nvPr>
        </p:nvSpPr>
        <p:spPr/>
        <p:txBody>
          <a:bodyPr/>
          <a:lstStyle/>
          <a:p>
            <a:fld id="{88478D2B-B25A-0F41-87D6-709CD470358F}" type="datetimeFigureOut">
              <a:rPr lang="fi-FI" smtClean="0"/>
              <a:pPr/>
              <a:t>9/17/13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2F15FBC-B950-3C44-B109-F2693ED48B25}" type="slidenum">
              <a:rPr lang="fi-FI" smtClean="0"/>
              <a:pPr/>
              <a:t>‹#›</a:t>
            </a:fld>
            <a:endParaRPr lang="fi-FI"/>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fi-FI"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8478D2B-B25A-0F41-87D6-709CD470358F}" type="datetimeFigureOut">
              <a:rPr lang="fi-FI" smtClean="0"/>
              <a:pPr/>
              <a:t>9/17/13</a:t>
            </a:fld>
            <a:endParaRPr lang="fi-FI"/>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fi-FI"/>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2F15FBC-B950-3C44-B109-F2693ED48B25}"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038600"/>
            <a:ext cx="7313613" cy="1325562"/>
          </a:xfrm>
        </p:spPr>
        <p:txBody>
          <a:bodyPr/>
          <a:lstStyle/>
          <a:p>
            <a:r>
              <a:rPr lang="fi-FI" dirty="0" smtClean="0"/>
              <a:t> </a:t>
            </a:r>
            <a:r>
              <a:rPr lang="fi-FI" dirty="0" err="1" smtClean="0"/>
              <a:t>Räppihommia</a:t>
            </a:r>
            <a:r>
              <a:rPr lang="fi-FI" dirty="0" smtClean="0"/>
              <a:t> </a:t>
            </a:r>
            <a:endParaRPr lang="fi-FI" dirty="0"/>
          </a:p>
        </p:txBody>
      </p:sp>
      <p:pic>
        <p:nvPicPr>
          <p:cNvPr id="6" name="Content Placeholder 5" descr="rappilahde_mikki.png"/>
          <p:cNvPicPr>
            <a:picLocks noGrp="1" noChangeAspect="1"/>
          </p:cNvPicPr>
          <p:nvPr>
            <p:ph sz="half" idx="2"/>
          </p:nvPr>
        </p:nvPicPr>
        <p:blipFill>
          <a:blip r:embed="rId2"/>
          <a:stretch>
            <a:fillRect/>
          </a:stretch>
        </p:blipFill>
        <p:spPr>
          <a:xfrm>
            <a:off x="2286000" y="1143000"/>
            <a:ext cx="4319126" cy="2375154"/>
          </a:xfrm>
        </p:spPr>
      </p:pic>
      <p:sp>
        <p:nvSpPr>
          <p:cNvPr id="9" name="Content Placeholder 8"/>
          <p:cNvSpPr>
            <a:spLocks noGrp="1"/>
          </p:cNvSpPr>
          <p:nvPr>
            <p:ph sz="quarter" idx="4"/>
          </p:nvPr>
        </p:nvSpPr>
        <p:spPr>
          <a:xfrm>
            <a:off x="6817470" y="5562601"/>
            <a:ext cx="2326530" cy="1026572"/>
          </a:xfrm>
        </p:spPr>
        <p:txBody>
          <a:bodyPr>
            <a:normAutofit/>
          </a:bodyPr>
          <a:lstStyle/>
          <a:p>
            <a:pPr>
              <a:buNone/>
            </a:pPr>
            <a:endParaRPr lang="fi-FI" dirty="0" smtClean="0"/>
          </a:p>
          <a:p>
            <a:pPr>
              <a:buNone/>
            </a:pPr>
            <a:r>
              <a:rPr lang="fi-FI" dirty="0" smtClean="0"/>
              <a:t>Simo Nieminen</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077200" cy="563562"/>
          </a:xfrm>
        </p:spPr>
        <p:txBody>
          <a:bodyPr/>
          <a:lstStyle/>
          <a:p>
            <a:r>
              <a:rPr lang="fi-FI" dirty="0" smtClean="0"/>
              <a:t>Esimerkki säkeistö jatkuu taulukoituna</a:t>
            </a:r>
            <a:endParaRPr lang="fi-FI" dirty="0"/>
          </a:p>
        </p:txBody>
      </p:sp>
      <p:graphicFrame>
        <p:nvGraphicFramePr>
          <p:cNvPr id="4" name="Content Placeholder 3"/>
          <p:cNvGraphicFramePr>
            <a:graphicFrameLocks noGrp="1"/>
          </p:cNvGraphicFramePr>
          <p:nvPr>
            <p:ph idx="1"/>
          </p:nvPr>
        </p:nvGraphicFramePr>
        <p:xfrm>
          <a:off x="914400" y="1735138"/>
          <a:ext cx="7848600" cy="1981200"/>
        </p:xfrm>
        <a:graphic>
          <a:graphicData uri="http://schemas.openxmlformats.org/drawingml/2006/table">
            <a:tbl>
              <a:tblPr firstRow="1" bandRow="1">
                <a:tableStyleId>{9DCAF9ED-07DC-4A11-8D7F-57B35C25682E}</a:tableStyleId>
              </a:tblPr>
              <a:tblGrid>
                <a:gridCol w="762000"/>
                <a:gridCol w="2438400"/>
                <a:gridCol w="1295400"/>
                <a:gridCol w="1905000"/>
                <a:gridCol w="14478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9</a:t>
                      </a:r>
                      <a:endParaRPr lang="fi-FI" dirty="0"/>
                    </a:p>
                  </a:txBody>
                  <a:tcPr/>
                </a:tc>
                <a:tc>
                  <a:txBody>
                    <a:bodyPr/>
                    <a:lstStyle/>
                    <a:p>
                      <a:r>
                        <a:rPr lang="fi-FI" dirty="0" smtClean="0"/>
                        <a:t>jäbät </a:t>
                      </a:r>
                      <a:r>
                        <a:rPr lang="fi-FI" dirty="0" err="1" smtClean="0"/>
                        <a:t>ku</a:t>
                      </a:r>
                      <a:r>
                        <a:rPr lang="fi-FI" dirty="0" smtClean="0"/>
                        <a:t> </a:t>
                      </a:r>
                      <a:r>
                        <a:rPr lang="fi-FI" dirty="0" err="1" smtClean="0"/>
                        <a:t>nok-</a:t>
                      </a:r>
                      <a:r>
                        <a:rPr lang="fi-FI" dirty="0" smtClean="0"/>
                        <a:t> </a:t>
                      </a:r>
                      <a:endParaRPr lang="fi-FI" dirty="0"/>
                    </a:p>
                  </a:txBody>
                  <a:tcPr/>
                </a:tc>
                <a:tc>
                  <a:txBody>
                    <a:bodyPr/>
                    <a:lstStyle/>
                    <a:p>
                      <a:r>
                        <a:rPr lang="fi-FI" dirty="0" smtClean="0"/>
                        <a:t>kosii</a:t>
                      </a:r>
                      <a:endParaRPr lang="fi-FI" dirty="0"/>
                    </a:p>
                  </a:txBody>
                  <a:tcPr/>
                </a:tc>
                <a:tc>
                  <a:txBody>
                    <a:bodyPr/>
                    <a:lstStyle/>
                    <a:p>
                      <a:r>
                        <a:rPr lang="fi-FI" dirty="0" smtClean="0"/>
                        <a:t>___kuu</a:t>
                      </a:r>
                      <a:endParaRPr lang="fi-FI" dirty="0"/>
                    </a:p>
                  </a:txBody>
                  <a:tcPr/>
                </a:tc>
                <a:tc>
                  <a:txBody>
                    <a:bodyPr/>
                    <a:lstStyle/>
                    <a:p>
                      <a:r>
                        <a:rPr lang="fi-FI" dirty="0" err="1" smtClean="0"/>
                        <a:t>mottavii</a:t>
                      </a:r>
                      <a:endParaRPr lang="fi-FI" dirty="0"/>
                    </a:p>
                  </a:txBody>
                  <a:tcPr/>
                </a:tc>
              </a:tr>
              <a:tr h="370840">
                <a:tc>
                  <a:txBody>
                    <a:bodyPr/>
                    <a:lstStyle/>
                    <a:p>
                      <a:r>
                        <a:rPr lang="fi-FI" dirty="0" smtClean="0"/>
                        <a:t>10</a:t>
                      </a:r>
                      <a:endParaRPr lang="fi-FI" dirty="0"/>
                    </a:p>
                  </a:txBody>
                  <a:tcPr/>
                </a:tc>
                <a:tc>
                  <a:txBody>
                    <a:bodyPr/>
                    <a:lstStyle/>
                    <a:p>
                      <a:r>
                        <a:rPr lang="fi-FI" dirty="0" smtClean="0"/>
                        <a:t>Tunnet kanto-</a:t>
                      </a:r>
                      <a:endParaRPr lang="fi-FI" dirty="0"/>
                    </a:p>
                  </a:txBody>
                  <a:tcPr/>
                </a:tc>
                <a:tc>
                  <a:txBody>
                    <a:bodyPr/>
                    <a:lstStyle/>
                    <a:p>
                      <a:r>
                        <a:rPr lang="fi-FI" dirty="0" smtClean="0"/>
                        <a:t>säteellä </a:t>
                      </a:r>
                      <a:r>
                        <a:rPr lang="fi-FI" dirty="0" err="1" smtClean="0"/>
                        <a:t>ku</a:t>
                      </a:r>
                      <a:r>
                        <a:rPr lang="fi-FI" dirty="0" smtClean="0"/>
                        <a:t> </a:t>
                      </a:r>
                      <a:endParaRPr lang="fi-FI" dirty="0"/>
                    </a:p>
                  </a:txBody>
                  <a:tcPr/>
                </a:tc>
                <a:tc>
                  <a:txBody>
                    <a:bodyPr/>
                    <a:lstStyle/>
                    <a:p>
                      <a:r>
                        <a:rPr lang="fi-FI" dirty="0" smtClean="0"/>
                        <a:t>musta lentää</a:t>
                      </a:r>
                      <a:endParaRPr lang="fi-FI" dirty="0"/>
                    </a:p>
                  </a:txBody>
                  <a:tcPr/>
                </a:tc>
                <a:tc>
                  <a:txBody>
                    <a:bodyPr/>
                    <a:lstStyle/>
                    <a:p>
                      <a:r>
                        <a:rPr lang="fi-FI" dirty="0" smtClean="0"/>
                        <a:t>säkeitä</a:t>
                      </a:r>
                      <a:endParaRPr lang="fi-FI" dirty="0"/>
                    </a:p>
                  </a:txBody>
                  <a:tcPr/>
                </a:tc>
              </a:tr>
              <a:tr h="370840">
                <a:tc>
                  <a:txBody>
                    <a:bodyPr/>
                    <a:lstStyle/>
                    <a:p>
                      <a:r>
                        <a:rPr lang="fi-FI" dirty="0" smtClean="0"/>
                        <a:t>11</a:t>
                      </a:r>
                      <a:endParaRPr lang="fi-FI" dirty="0"/>
                    </a:p>
                  </a:txBody>
                  <a:tcPr/>
                </a:tc>
                <a:tc>
                  <a:txBody>
                    <a:bodyPr/>
                    <a:lstStyle/>
                    <a:p>
                      <a:r>
                        <a:rPr lang="fi-FI" dirty="0" smtClean="0"/>
                        <a:t>Pään </a:t>
                      </a:r>
                      <a:r>
                        <a:rPr lang="fi-FI" dirty="0" err="1" smtClean="0"/>
                        <a:t>ympäril</a:t>
                      </a:r>
                      <a:r>
                        <a:rPr lang="fi-FI" dirty="0" smtClean="0"/>
                        <a:t> säde-</a:t>
                      </a:r>
                      <a:endParaRPr lang="fi-FI" dirty="0"/>
                    </a:p>
                  </a:txBody>
                  <a:tcPr/>
                </a:tc>
                <a:tc>
                  <a:txBody>
                    <a:bodyPr/>
                    <a:lstStyle/>
                    <a:p>
                      <a:r>
                        <a:rPr lang="fi-FI" dirty="0" smtClean="0"/>
                        <a:t>kehä, jos </a:t>
                      </a:r>
                      <a:r>
                        <a:rPr lang="fi-FI" dirty="0" err="1" smtClean="0"/>
                        <a:t>sä</a:t>
                      </a:r>
                      <a:r>
                        <a:rPr lang="fi-FI" dirty="0" smtClean="0"/>
                        <a:t> </a:t>
                      </a:r>
                      <a:endParaRPr lang="fi-FI" dirty="0"/>
                    </a:p>
                  </a:txBody>
                  <a:tcPr/>
                </a:tc>
                <a:tc>
                  <a:txBody>
                    <a:bodyPr/>
                    <a:lstStyle/>
                    <a:p>
                      <a:r>
                        <a:rPr lang="fi-FI" dirty="0" err="1" smtClean="0"/>
                        <a:t>näät</a:t>
                      </a:r>
                      <a:r>
                        <a:rPr lang="fi-FI" dirty="0" smtClean="0"/>
                        <a:t> mu </a:t>
                      </a:r>
                      <a:r>
                        <a:rPr lang="fi-FI" dirty="0" err="1" smtClean="0"/>
                        <a:t>lämpe-</a:t>
                      </a:r>
                      <a:endParaRPr lang="fi-FI" dirty="0"/>
                    </a:p>
                  </a:txBody>
                  <a:tcPr/>
                </a:tc>
                <a:tc>
                  <a:txBody>
                    <a:bodyPr/>
                    <a:lstStyle/>
                    <a:p>
                      <a:r>
                        <a:rPr lang="fi-FI" dirty="0" err="1" smtClean="0"/>
                        <a:t>nevä</a:t>
                      </a:r>
                      <a:endParaRPr lang="fi-FI" dirty="0"/>
                    </a:p>
                  </a:txBody>
                  <a:tcPr/>
                </a:tc>
              </a:tr>
              <a:tr h="370840">
                <a:tc>
                  <a:txBody>
                    <a:bodyPr/>
                    <a:lstStyle/>
                    <a:p>
                      <a:r>
                        <a:rPr lang="fi-FI" dirty="0" smtClean="0"/>
                        <a:t>12</a:t>
                      </a:r>
                      <a:endParaRPr lang="fi-FI" dirty="0"/>
                    </a:p>
                  </a:txBody>
                  <a:tcPr/>
                </a:tc>
                <a:tc>
                  <a:txBody>
                    <a:bodyPr/>
                    <a:lstStyle/>
                    <a:p>
                      <a:r>
                        <a:rPr lang="fi-FI" dirty="0" smtClean="0"/>
                        <a:t>Tahtomatta</a:t>
                      </a:r>
                      <a:endParaRPr lang="fi-FI" dirty="0"/>
                    </a:p>
                  </a:txBody>
                  <a:tcPr/>
                </a:tc>
                <a:tc>
                  <a:txBody>
                    <a:bodyPr/>
                    <a:lstStyle/>
                    <a:p>
                      <a:r>
                        <a:rPr lang="fi-FI" dirty="0" smtClean="0"/>
                        <a:t>muserran </a:t>
                      </a:r>
                      <a:endParaRPr lang="fi-FI" dirty="0"/>
                    </a:p>
                  </a:txBody>
                  <a:tcPr/>
                </a:tc>
                <a:tc>
                  <a:txBody>
                    <a:bodyPr/>
                    <a:lstStyle/>
                    <a:p>
                      <a:r>
                        <a:rPr lang="fi-FI" dirty="0" err="1" smtClean="0"/>
                        <a:t>kuumist</a:t>
                      </a:r>
                      <a:r>
                        <a:rPr lang="fi-FI" dirty="0" smtClean="0"/>
                        <a:t> </a:t>
                      </a:r>
                      <a:r>
                        <a:rPr lang="fi-FI" dirty="0" err="1" smtClean="0"/>
                        <a:t>perunoist</a:t>
                      </a:r>
                      <a:endParaRPr lang="fi-FI" dirty="0"/>
                    </a:p>
                  </a:txBody>
                  <a:tcPr/>
                </a:tc>
                <a:tc>
                  <a:txBody>
                    <a:bodyPr/>
                    <a:lstStyle/>
                    <a:p>
                      <a:r>
                        <a:rPr lang="fi-FI" dirty="0" smtClean="0"/>
                        <a:t>muuseja. </a:t>
                      </a:r>
                      <a:r>
                        <a:rPr lang="fi-FI" dirty="0" err="1" smtClean="0"/>
                        <a:t>Tää</a:t>
                      </a:r>
                      <a:endParaRPr lang="fi-FI" dirty="0"/>
                    </a:p>
                  </a:txBody>
                  <a:tcPr/>
                </a:tc>
              </a:tr>
            </a:tbl>
          </a:graphicData>
        </a:graphic>
      </p:graphicFrame>
      <p:graphicFrame>
        <p:nvGraphicFramePr>
          <p:cNvPr id="5" name="Table 4"/>
          <p:cNvGraphicFramePr>
            <a:graphicFrameLocks noGrp="1"/>
          </p:cNvGraphicFramePr>
          <p:nvPr/>
        </p:nvGraphicFramePr>
        <p:xfrm>
          <a:off x="914400" y="4038600"/>
          <a:ext cx="7620000" cy="1981200"/>
        </p:xfrm>
        <a:graphic>
          <a:graphicData uri="http://schemas.openxmlformats.org/drawingml/2006/table">
            <a:tbl>
              <a:tblPr firstRow="1" bandRow="1">
                <a:tableStyleId>{9DCAF9ED-07DC-4A11-8D7F-57B35C25682E}</a:tableStyleId>
              </a:tblPr>
              <a:tblGrid>
                <a:gridCol w="838200"/>
                <a:gridCol w="1752600"/>
                <a:gridCol w="1524000"/>
                <a:gridCol w="1905000"/>
                <a:gridCol w="16002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13</a:t>
                      </a:r>
                      <a:endParaRPr lang="fi-FI" dirty="0"/>
                    </a:p>
                  </a:txBody>
                  <a:tcPr/>
                </a:tc>
                <a:tc>
                  <a:txBody>
                    <a:bodyPr/>
                    <a:lstStyle/>
                    <a:p>
                      <a:r>
                        <a:rPr lang="fi-FI" dirty="0" smtClean="0"/>
                        <a:t> kokki mikro-</a:t>
                      </a:r>
                      <a:endParaRPr lang="fi-FI" dirty="0"/>
                    </a:p>
                  </a:txBody>
                  <a:tcPr/>
                </a:tc>
                <a:tc>
                  <a:txBody>
                    <a:bodyPr/>
                    <a:lstStyle/>
                    <a:p>
                      <a:r>
                        <a:rPr lang="fi-FI" dirty="0" err="1" smtClean="0"/>
                        <a:t>foonis</a:t>
                      </a:r>
                      <a:r>
                        <a:rPr lang="fi-FI" dirty="0" smtClean="0"/>
                        <a:t> </a:t>
                      </a:r>
                      <a:r>
                        <a:rPr lang="fi-FI" dirty="0" err="1" smtClean="0"/>
                        <a:t>elä-</a:t>
                      </a:r>
                      <a:endParaRPr lang="fi-FI" dirty="0"/>
                    </a:p>
                  </a:txBody>
                  <a:tcPr/>
                </a:tc>
                <a:tc>
                  <a:txBody>
                    <a:bodyPr/>
                    <a:lstStyle/>
                    <a:p>
                      <a:r>
                        <a:rPr lang="fi-FI" dirty="0" err="1" smtClean="0"/>
                        <a:t>mään</a:t>
                      </a:r>
                      <a:r>
                        <a:rPr lang="fi-FI" dirty="0" smtClean="0"/>
                        <a:t> </a:t>
                      </a:r>
                      <a:r>
                        <a:rPr lang="fi-FI" dirty="0" err="1" smtClean="0"/>
                        <a:t>tyyty-</a:t>
                      </a:r>
                      <a:endParaRPr lang="fi-FI" dirty="0"/>
                    </a:p>
                  </a:txBody>
                  <a:tcPr/>
                </a:tc>
                <a:tc>
                  <a:txBody>
                    <a:bodyPr/>
                    <a:lstStyle/>
                    <a:p>
                      <a:r>
                        <a:rPr lang="fi-FI" dirty="0" err="1" smtClean="0"/>
                        <a:t>väinen</a:t>
                      </a:r>
                      <a:endParaRPr lang="fi-FI" dirty="0"/>
                    </a:p>
                  </a:txBody>
                  <a:tcPr/>
                </a:tc>
              </a:tr>
              <a:tr h="370840">
                <a:tc>
                  <a:txBody>
                    <a:bodyPr/>
                    <a:lstStyle/>
                    <a:p>
                      <a:r>
                        <a:rPr lang="fi-FI" dirty="0" smtClean="0"/>
                        <a:t>14</a:t>
                      </a:r>
                      <a:endParaRPr lang="fi-FI" dirty="0"/>
                    </a:p>
                  </a:txBody>
                  <a:tcPr/>
                </a:tc>
                <a:tc>
                  <a:txBody>
                    <a:bodyPr/>
                    <a:lstStyle/>
                    <a:p>
                      <a:r>
                        <a:rPr lang="fi-FI" dirty="0" err="1" smtClean="0"/>
                        <a:t>Vaik</a:t>
                      </a:r>
                      <a:r>
                        <a:rPr lang="fi-FI" baseline="0" dirty="0" smtClean="0"/>
                        <a:t> ei </a:t>
                      </a:r>
                      <a:r>
                        <a:rPr lang="fi-FI" baseline="0" dirty="0" err="1" smtClean="0"/>
                        <a:t>löis</a:t>
                      </a:r>
                      <a:endParaRPr lang="fi-FI" dirty="0"/>
                    </a:p>
                  </a:txBody>
                  <a:tcPr/>
                </a:tc>
                <a:tc>
                  <a:txBody>
                    <a:bodyPr/>
                    <a:lstStyle/>
                    <a:p>
                      <a:r>
                        <a:rPr lang="fi-FI" dirty="0" smtClean="0"/>
                        <a:t>leiville ja olisin</a:t>
                      </a:r>
                      <a:endParaRPr lang="fi-FI" dirty="0"/>
                    </a:p>
                  </a:txBody>
                  <a:tcPr/>
                </a:tc>
                <a:tc>
                  <a:txBody>
                    <a:bodyPr/>
                    <a:lstStyle/>
                    <a:p>
                      <a:r>
                        <a:rPr lang="fi-FI" dirty="0" smtClean="0"/>
                        <a:t>lyhyt </a:t>
                      </a:r>
                      <a:r>
                        <a:rPr lang="fi-FI" dirty="0" err="1" smtClean="0"/>
                        <a:t>ikäi-</a:t>
                      </a:r>
                      <a:endParaRPr lang="fi-FI" dirty="0"/>
                    </a:p>
                  </a:txBody>
                  <a:tcPr/>
                </a:tc>
                <a:tc>
                  <a:txBody>
                    <a:bodyPr/>
                    <a:lstStyle/>
                    <a:p>
                      <a:r>
                        <a:rPr lang="fi-FI" dirty="0" err="1" smtClean="0"/>
                        <a:t>Nen</a:t>
                      </a:r>
                      <a:r>
                        <a:rPr lang="fi-FI" dirty="0" smtClean="0"/>
                        <a:t>. On </a:t>
                      </a:r>
                      <a:r>
                        <a:rPr lang="fi-FI" dirty="0" err="1" smtClean="0"/>
                        <a:t>mun</a:t>
                      </a:r>
                      <a:endParaRPr lang="fi-FI" dirty="0"/>
                    </a:p>
                  </a:txBody>
                  <a:tcPr/>
                </a:tc>
              </a:tr>
              <a:tr h="370840">
                <a:tc>
                  <a:txBody>
                    <a:bodyPr/>
                    <a:lstStyle/>
                    <a:p>
                      <a:r>
                        <a:rPr lang="fi-FI" dirty="0" smtClean="0"/>
                        <a:t>15</a:t>
                      </a:r>
                      <a:endParaRPr lang="fi-FI" dirty="0"/>
                    </a:p>
                  </a:txBody>
                  <a:tcPr/>
                </a:tc>
                <a:tc>
                  <a:txBody>
                    <a:bodyPr/>
                    <a:lstStyle/>
                    <a:p>
                      <a:r>
                        <a:rPr lang="fi-FI" dirty="0" smtClean="0"/>
                        <a:t>Pullat </a:t>
                      </a:r>
                      <a:r>
                        <a:rPr lang="fi-FI" dirty="0" err="1" smtClean="0"/>
                        <a:t>uunis-</a:t>
                      </a:r>
                      <a:endParaRPr lang="fi-FI" dirty="0"/>
                    </a:p>
                  </a:txBody>
                  <a:tcPr/>
                </a:tc>
                <a:tc>
                  <a:txBody>
                    <a:bodyPr/>
                    <a:lstStyle/>
                    <a:p>
                      <a:r>
                        <a:rPr lang="fi-FI" dirty="0" err="1" smtClean="0"/>
                        <a:t>sa</a:t>
                      </a:r>
                      <a:r>
                        <a:rPr lang="fi-FI" dirty="0" smtClean="0"/>
                        <a:t>, jos on </a:t>
                      </a:r>
                      <a:endParaRPr lang="fi-FI" dirty="0"/>
                    </a:p>
                  </a:txBody>
                  <a:tcPr/>
                </a:tc>
                <a:tc>
                  <a:txBody>
                    <a:bodyPr/>
                    <a:lstStyle/>
                    <a:p>
                      <a:r>
                        <a:rPr lang="fi-FI" baseline="0" dirty="0" smtClean="0"/>
                        <a:t>Kaikkein </a:t>
                      </a:r>
                      <a:r>
                        <a:rPr lang="fi-FI" baseline="0" dirty="0" err="1" smtClean="0"/>
                        <a:t>kuumin-</a:t>
                      </a:r>
                      <a:endParaRPr lang="fi-FI" dirty="0"/>
                    </a:p>
                  </a:txBody>
                  <a:tcPr/>
                </a:tc>
                <a:tc>
                  <a:txBody>
                    <a:bodyPr/>
                    <a:lstStyle/>
                    <a:p>
                      <a:r>
                        <a:rPr lang="fi-FI" dirty="0" err="1" smtClean="0"/>
                        <a:t>ta</a:t>
                      </a:r>
                      <a:r>
                        <a:rPr lang="fi-FI" dirty="0" smtClean="0"/>
                        <a:t>. Ja </a:t>
                      </a:r>
                      <a:r>
                        <a:rPr lang="fi-FI" dirty="0" err="1" smtClean="0"/>
                        <a:t>nää</a:t>
                      </a:r>
                      <a:endParaRPr lang="fi-FI" dirty="0"/>
                    </a:p>
                  </a:txBody>
                  <a:tcPr/>
                </a:tc>
              </a:tr>
              <a:tr h="370840">
                <a:tc>
                  <a:txBody>
                    <a:bodyPr/>
                    <a:lstStyle/>
                    <a:p>
                      <a:r>
                        <a:rPr lang="fi-FI" dirty="0" smtClean="0"/>
                        <a:t>16</a:t>
                      </a:r>
                      <a:endParaRPr lang="fi-FI" dirty="0"/>
                    </a:p>
                  </a:txBody>
                  <a:tcPr/>
                </a:tc>
                <a:tc>
                  <a:txBody>
                    <a:bodyPr/>
                    <a:lstStyle/>
                    <a:p>
                      <a:r>
                        <a:rPr lang="fi-FI" dirty="0" smtClean="0"/>
                        <a:t>pitkot sulaa</a:t>
                      </a:r>
                      <a:endParaRPr lang="fi-FI" dirty="0"/>
                    </a:p>
                  </a:txBody>
                  <a:tcPr/>
                </a:tc>
                <a:tc>
                  <a:txBody>
                    <a:bodyPr/>
                    <a:lstStyle/>
                    <a:p>
                      <a:r>
                        <a:rPr lang="fi-FI" dirty="0" err="1" smtClean="0"/>
                        <a:t>makeesti</a:t>
                      </a:r>
                      <a:endParaRPr lang="fi-FI" dirty="0"/>
                    </a:p>
                  </a:txBody>
                  <a:tcPr/>
                </a:tc>
                <a:tc>
                  <a:txBody>
                    <a:bodyPr/>
                    <a:lstStyle/>
                    <a:p>
                      <a:r>
                        <a:rPr lang="fi-FI" dirty="0" err="1" smtClean="0"/>
                        <a:t>Mun</a:t>
                      </a:r>
                      <a:r>
                        <a:rPr lang="fi-FI" dirty="0" smtClean="0"/>
                        <a:t> </a:t>
                      </a:r>
                      <a:r>
                        <a:rPr lang="fi-FI" dirty="0" err="1" smtClean="0"/>
                        <a:t>huulil</a:t>
                      </a:r>
                      <a:endParaRPr lang="fi-FI" dirty="0"/>
                    </a:p>
                  </a:txBody>
                  <a:tcPr/>
                </a:tc>
                <a:tc>
                  <a:txBody>
                    <a:bodyPr/>
                    <a:lstStyle/>
                    <a:p>
                      <a:r>
                        <a:rPr lang="fi-FI" dirty="0" err="1" smtClean="0"/>
                        <a:t>-la</a:t>
                      </a:r>
                      <a:endParaRPr lang="fi-FI"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Kertosäkeen sovitus</a:t>
            </a:r>
            <a:endParaRPr lang="fi-FI" dirty="0"/>
          </a:p>
        </p:txBody>
      </p:sp>
      <p:graphicFrame>
        <p:nvGraphicFramePr>
          <p:cNvPr id="4" name="Content Placeholder 3"/>
          <p:cNvGraphicFramePr>
            <a:graphicFrameLocks noGrp="1"/>
          </p:cNvGraphicFramePr>
          <p:nvPr>
            <p:ph idx="1"/>
          </p:nvPr>
        </p:nvGraphicFramePr>
        <p:xfrm>
          <a:off x="914400" y="1735138"/>
          <a:ext cx="7313615" cy="1981200"/>
        </p:xfrm>
        <a:graphic>
          <a:graphicData uri="http://schemas.openxmlformats.org/drawingml/2006/table">
            <a:tbl>
              <a:tblPr firstRow="1" bandRow="1">
                <a:tableStyleId>{9DCAF9ED-07DC-4A11-8D7F-57B35C25682E}</a:tableStyleId>
              </a:tblPr>
              <a:tblGrid>
                <a:gridCol w="457200"/>
                <a:gridCol w="1447800"/>
                <a:gridCol w="1752600"/>
                <a:gridCol w="1447800"/>
                <a:gridCol w="2208215"/>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smtClean="0"/>
                        <a:t>_Puska-</a:t>
                      </a:r>
                      <a:endParaRPr lang="fi-FI" dirty="0"/>
                    </a:p>
                  </a:txBody>
                  <a:tcPr/>
                </a:tc>
                <a:tc>
                  <a:txBody>
                    <a:bodyPr/>
                    <a:lstStyle/>
                    <a:p>
                      <a:r>
                        <a:rPr lang="fi-FI" dirty="0" smtClean="0"/>
                        <a:t>radiot</a:t>
                      </a:r>
                      <a:endParaRPr lang="fi-FI" dirty="0"/>
                    </a:p>
                  </a:txBody>
                  <a:tcPr/>
                </a:tc>
                <a:tc>
                  <a:txBody>
                    <a:bodyPr/>
                    <a:lstStyle/>
                    <a:p>
                      <a:r>
                        <a:rPr lang="fi-FI" dirty="0" smtClean="0"/>
                        <a:t>pyöriin</a:t>
                      </a:r>
                      <a:endParaRPr lang="fi-FI" dirty="0"/>
                    </a:p>
                  </a:txBody>
                  <a:tcPr/>
                </a:tc>
                <a:tc>
                  <a:txBody>
                    <a:bodyPr/>
                    <a:lstStyle/>
                    <a:p>
                      <a:r>
                        <a:rPr lang="fi-FI" dirty="0" smtClean="0"/>
                        <a:t> pyöriin</a:t>
                      </a:r>
                      <a:endParaRPr lang="fi-FI" dirty="0"/>
                    </a:p>
                  </a:txBody>
                  <a:tcPr/>
                </a:tc>
              </a:tr>
              <a:tr h="370840">
                <a:tc>
                  <a:txBody>
                    <a:bodyPr/>
                    <a:lstStyle/>
                    <a:p>
                      <a:r>
                        <a:rPr lang="fi-FI" dirty="0" smtClean="0"/>
                        <a:t>2</a:t>
                      </a:r>
                      <a:endParaRPr lang="fi-FI" dirty="0"/>
                    </a:p>
                  </a:txBody>
                  <a:tcPr/>
                </a:tc>
                <a:tc>
                  <a:txBody>
                    <a:bodyPr/>
                    <a:lstStyle/>
                    <a:p>
                      <a:r>
                        <a:rPr lang="fi-FI" dirty="0" smtClean="0"/>
                        <a:t>_Puska-</a:t>
                      </a:r>
                      <a:endParaRPr lang="fi-FI" dirty="0"/>
                    </a:p>
                  </a:txBody>
                  <a:tcPr/>
                </a:tc>
                <a:tc>
                  <a:txBody>
                    <a:bodyPr/>
                    <a:lstStyle/>
                    <a:p>
                      <a:r>
                        <a:rPr lang="fi-FI" dirty="0" smtClean="0"/>
                        <a:t>radiot</a:t>
                      </a:r>
                      <a:endParaRPr lang="fi-FI" dirty="0"/>
                    </a:p>
                  </a:txBody>
                  <a:tcPr/>
                </a:tc>
                <a:tc>
                  <a:txBody>
                    <a:bodyPr/>
                    <a:lstStyle/>
                    <a:p>
                      <a:r>
                        <a:rPr lang="fi-FI" dirty="0" err="1" smtClean="0"/>
                        <a:t>Pyö-</a:t>
                      </a:r>
                      <a:endParaRPr lang="fi-FI" dirty="0"/>
                    </a:p>
                  </a:txBody>
                  <a:tcPr/>
                </a:tc>
                <a:tc>
                  <a:txBody>
                    <a:bodyPr/>
                    <a:lstStyle/>
                    <a:p>
                      <a:r>
                        <a:rPr lang="fi-FI" dirty="0" err="1" smtClean="0"/>
                        <a:t>riin</a:t>
                      </a:r>
                      <a:endParaRPr lang="fi-FI" dirty="0"/>
                    </a:p>
                  </a:txBody>
                  <a:tcPr/>
                </a:tc>
              </a:tr>
              <a:tr h="370840">
                <a:tc>
                  <a:txBody>
                    <a:bodyPr/>
                    <a:lstStyle/>
                    <a:p>
                      <a:r>
                        <a:rPr lang="fi-FI" dirty="0" smtClean="0"/>
                        <a:t>3</a:t>
                      </a:r>
                      <a:endParaRPr lang="fi-FI" dirty="0"/>
                    </a:p>
                  </a:txBody>
                  <a:tcPr/>
                </a:tc>
                <a:tc>
                  <a:txBody>
                    <a:bodyPr/>
                    <a:lstStyle/>
                    <a:p>
                      <a:r>
                        <a:rPr lang="fi-FI" dirty="0" err="1" smtClean="0"/>
                        <a:t>Gynä</a:t>
                      </a:r>
                      <a:r>
                        <a:rPr lang="fi-FI" dirty="0" smtClean="0"/>
                        <a:t> ja</a:t>
                      </a:r>
                      <a:endParaRPr lang="fi-FI" dirty="0"/>
                    </a:p>
                  </a:txBody>
                  <a:tcPr/>
                </a:tc>
                <a:tc>
                  <a:txBody>
                    <a:bodyPr/>
                    <a:lstStyle/>
                    <a:p>
                      <a:r>
                        <a:rPr lang="fi-FI" dirty="0" smtClean="0"/>
                        <a:t>Rike pysyy</a:t>
                      </a:r>
                      <a:endParaRPr lang="fi-FI" dirty="0"/>
                    </a:p>
                  </a:txBody>
                  <a:tcPr/>
                </a:tc>
                <a:tc>
                  <a:txBody>
                    <a:bodyPr/>
                    <a:lstStyle/>
                    <a:p>
                      <a:r>
                        <a:rPr lang="fi-FI" dirty="0" err="1" smtClean="0"/>
                        <a:t>markki-</a:t>
                      </a:r>
                      <a:endParaRPr lang="fi-FI" dirty="0"/>
                    </a:p>
                  </a:txBody>
                  <a:tcPr/>
                </a:tc>
                <a:tc>
                  <a:txBody>
                    <a:bodyPr/>
                    <a:lstStyle/>
                    <a:p>
                      <a:r>
                        <a:rPr lang="fi-FI" dirty="0" err="1" smtClean="0"/>
                        <a:t>noil</a:t>
                      </a:r>
                      <a:r>
                        <a:rPr lang="fi-FI" dirty="0" smtClean="0"/>
                        <a:t>. _</a:t>
                      </a:r>
                      <a:r>
                        <a:rPr lang="fi-FI" dirty="0" err="1" smtClean="0"/>
                        <a:t>ku</a:t>
                      </a:r>
                      <a:endParaRPr lang="fi-FI" dirty="0"/>
                    </a:p>
                  </a:txBody>
                  <a:tcPr/>
                </a:tc>
              </a:tr>
              <a:tr h="370840">
                <a:tc>
                  <a:txBody>
                    <a:bodyPr/>
                    <a:lstStyle/>
                    <a:p>
                      <a:r>
                        <a:rPr lang="fi-FI" dirty="0" smtClean="0"/>
                        <a:t>4</a:t>
                      </a:r>
                      <a:endParaRPr lang="fi-FI" dirty="0"/>
                    </a:p>
                  </a:txBody>
                  <a:tcPr/>
                </a:tc>
                <a:tc>
                  <a:txBody>
                    <a:bodyPr/>
                    <a:lstStyle/>
                    <a:p>
                      <a:r>
                        <a:rPr lang="fi-FI" dirty="0" smtClean="0"/>
                        <a:t>Pidetään ne</a:t>
                      </a:r>
                      <a:endParaRPr lang="fi-FI" dirty="0"/>
                    </a:p>
                  </a:txBody>
                  <a:tcPr/>
                </a:tc>
                <a:tc>
                  <a:txBody>
                    <a:bodyPr/>
                    <a:lstStyle/>
                    <a:p>
                      <a:r>
                        <a:rPr lang="fi-FI" dirty="0" err="1" smtClean="0"/>
                        <a:t>pyörimäs</a:t>
                      </a:r>
                      <a:r>
                        <a:rPr lang="fi-FI" dirty="0" smtClean="0"/>
                        <a:t> puska-</a:t>
                      </a:r>
                      <a:endParaRPr lang="fi-FI" dirty="0"/>
                    </a:p>
                  </a:txBody>
                  <a:tcPr/>
                </a:tc>
                <a:tc>
                  <a:txBody>
                    <a:bodyPr/>
                    <a:lstStyle/>
                    <a:p>
                      <a:r>
                        <a:rPr lang="fi-FI" dirty="0" err="1" smtClean="0"/>
                        <a:t>Radi-</a:t>
                      </a:r>
                      <a:endParaRPr lang="fi-FI" dirty="0"/>
                    </a:p>
                  </a:txBody>
                  <a:tcPr/>
                </a:tc>
                <a:tc>
                  <a:txBody>
                    <a:bodyPr/>
                    <a:lstStyle/>
                    <a:p>
                      <a:r>
                        <a:rPr lang="fi-FI" dirty="0" err="1" smtClean="0"/>
                        <a:t>ois</a:t>
                      </a:r>
                      <a:endParaRPr lang="fi-FI" dirty="0"/>
                    </a:p>
                  </a:txBody>
                  <a:tcPr/>
                </a:tc>
              </a:tr>
            </a:tbl>
          </a:graphicData>
        </a:graphic>
      </p:graphicFrame>
      <p:graphicFrame>
        <p:nvGraphicFramePr>
          <p:cNvPr id="5" name="Table 4"/>
          <p:cNvGraphicFramePr>
            <a:graphicFrameLocks noGrp="1"/>
          </p:cNvGraphicFramePr>
          <p:nvPr/>
        </p:nvGraphicFramePr>
        <p:xfrm>
          <a:off x="914400" y="4343400"/>
          <a:ext cx="7391400" cy="1981200"/>
        </p:xfrm>
        <a:graphic>
          <a:graphicData uri="http://schemas.openxmlformats.org/drawingml/2006/table">
            <a:tbl>
              <a:tblPr firstRow="1" bandRow="1">
                <a:tableStyleId>{9DCAF9ED-07DC-4A11-8D7F-57B35C25682E}</a:tableStyleId>
              </a:tblPr>
              <a:tblGrid>
                <a:gridCol w="609600"/>
                <a:gridCol w="1371600"/>
                <a:gridCol w="1905000"/>
                <a:gridCol w="1752600"/>
                <a:gridCol w="17526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smtClean="0"/>
                        <a:t>_Puska-</a:t>
                      </a:r>
                      <a:endParaRPr lang="fi-FI" dirty="0"/>
                    </a:p>
                  </a:txBody>
                  <a:tcPr/>
                </a:tc>
                <a:tc>
                  <a:txBody>
                    <a:bodyPr/>
                    <a:lstStyle/>
                    <a:p>
                      <a:r>
                        <a:rPr lang="fi-FI" dirty="0" smtClean="0"/>
                        <a:t>radiot</a:t>
                      </a:r>
                      <a:endParaRPr lang="fi-FI" dirty="0"/>
                    </a:p>
                  </a:txBody>
                  <a:tcPr/>
                </a:tc>
                <a:tc>
                  <a:txBody>
                    <a:bodyPr/>
                    <a:lstStyle/>
                    <a:p>
                      <a:r>
                        <a:rPr lang="fi-FI" dirty="0" smtClean="0"/>
                        <a:t>pyöriin</a:t>
                      </a:r>
                      <a:endParaRPr lang="fi-FI" dirty="0"/>
                    </a:p>
                  </a:txBody>
                  <a:tcPr/>
                </a:tc>
                <a:tc>
                  <a:txBody>
                    <a:bodyPr/>
                    <a:lstStyle/>
                    <a:p>
                      <a:r>
                        <a:rPr lang="fi-FI" dirty="0" smtClean="0"/>
                        <a:t>pyöriin</a:t>
                      </a:r>
                      <a:endParaRPr lang="fi-FI" dirty="0"/>
                    </a:p>
                  </a:txBody>
                  <a:tcPr/>
                </a:tc>
              </a:tr>
              <a:tr h="370840">
                <a:tc>
                  <a:txBody>
                    <a:bodyPr/>
                    <a:lstStyle/>
                    <a:p>
                      <a:r>
                        <a:rPr lang="fi-FI" dirty="0" smtClean="0"/>
                        <a:t>2</a:t>
                      </a:r>
                      <a:endParaRPr lang="fi-FI" dirty="0"/>
                    </a:p>
                  </a:txBody>
                  <a:tcPr/>
                </a:tc>
                <a:tc>
                  <a:txBody>
                    <a:bodyPr/>
                    <a:lstStyle/>
                    <a:p>
                      <a:r>
                        <a:rPr lang="fi-FI" dirty="0" smtClean="0"/>
                        <a:t>_Puska-</a:t>
                      </a:r>
                      <a:endParaRPr lang="fi-FI" dirty="0"/>
                    </a:p>
                  </a:txBody>
                  <a:tcPr/>
                </a:tc>
                <a:tc>
                  <a:txBody>
                    <a:bodyPr/>
                    <a:lstStyle/>
                    <a:p>
                      <a:r>
                        <a:rPr lang="fi-FI" dirty="0" smtClean="0"/>
                        <a:t>radiot</a:t>
                      </a:r>
                      <a:endParaRPr lang="fi-FI" dirty="0"/>
                    </a:p>
                  </a:txBody>
                  <a:tcPr/>
                </a:tc>
                <a:tc>
                  <a:txBody>
                    <a:bodyPr/>
                    <a:lstStyle/>
                    <a:p>
                      <a:r>
                        <a:rPr lang="fi-FI" dirty="0" err="1" smtClean="0"/>
                        <a:t>pyö-</a:t>
                      </a:r>
                      <a:endParaRPr lang="fi-FI" dirty="0"/>
                    </a:p>
                  </a:txBody>
                  <a:tcPr/>
                </a:tc>
                <a:tc>
                  <a:txBody>
                    <a:bodyPr/>
                    <a:lstStyle/>
                    <a:p>
                      <a:r>
                        <a:rPr lang="fi-FI" dirty="0" err="1" smtClean="0"/>
                        <a:t>riin</a:t>
                      </a:r>
                      <a:r>
                        <a:rPr lang="fi-FI" dirty="0" smtClean="0"/>
                        <a:t>. Näin</a:t>
                      </a:r>
                      <a:endParaRPr lang="fi-FI" dirty="0"/>
                    </a:p>
                  </a:txBody>
                  <a:tcPr/>
                </a:tc>
              </a:tr>
              <a:tr h="370840">
                <a:tc>
                  <a:txBody>
                    <a:bodyPr/>
                    <a:lstStyle/>
                    <a:p>
                      <a:r>
                        <a:rPr lang="fi-FI" dirty="0" smtClean="0"/>
                        <a:t>3</a:t>
                      </a:r>
                      <a:endParaRPr lang="fi-FI" dirty="0"/>
                    </a:p>
                  </a:txBody>
                  <a:tcPr/>
                </a:tc>
                <a:tc>
                  <a:txBody>
                    <a:bodyPr/>
                    <a:lstStyle/>
                    <a:p>
                      <a:r>
                        <a:rPr lang="fi-FI" dirty="0" smtClean="0"/>
                        <a:t>Pidän ääntä</a:t>
                      </a:r>
                      <a:endParaRPr lang="fi-FI" dirty="0"/>
                    </a:p>
                  </a:txBody>
                  <a:tcPr/>
                </a:tc>
                <a:tc>
                  <a:txBody>
                    <a:bodyPr/>
                    <a:lstStyle/>
                    <a:p>
                      <a:r>
                        <a:rPr lang="fi-FI" dirty="0" err="1" smtClean="0"/>
                        <a:t>Ittestä</a:t>
                      </a:r>
                      <a:r>
                        <a:rPr lang="fi-FI" baseline="0" dirty="0" smtClean="0"/>
                        <a:t> ja </a:t>
                      </a:r>
                      <a:r>
                        <a:rPr lang="fi-FI" baseline="0" dirty="0" err="1" smtClean="0"/>
                        <a:t>sä</a:t>
                      </a:r>
                      <a:endParaRPr lang="fi-FI" dirty="0"/>
                    </a:p>
                  </a:txBody>
                  <a:tcPr/>
                </a:tc>
                <a:tc>
                  <a:txBody>
                    <a:bodyPr/>
                    <a:lstStyle/>
                    <a:p>
                      <a:r>
                        <a:rPr lang="fi-FI" dirty="0" smtClean="0"/>
                        <a:t>Kuulet </a:t>
                      </a:r>
                      <a:r>
                        <a:rPr lang="fi-FI" dirty="0" err="1" smtClean="0"/>
                        <a:t>nimes-</a:t>
                      </a:r>
                      <a:endParaRPr lang="fi-FI" dirty="0"/>
                    </a:p>
                  </a:txBody>
                  <a:tcPr/>
                </a:tc>
                <a:tc>
                  <a:txBody>
                    <a:bodyPr/>
                    <a:lstStyle/>
                    <a:p>
                      <a:r>
                        <a:rPr lang="fi-FI" dirty="0" err="1" smtClean="0"/>
                        <a:t>tä</a:t>
                      </a:r>
                      <a:endParaRPr lang="fi-FI" dirty="0"/>
                    </a:p>
                  </a:txBody>
                  <a:tcPr/>
                </a:tc>
              </a:tr>
              <a:tr h="370840">
                <a:tc>
                  <a:txBody>
                    <a:bodyPr/>
                    <a:lstStyle/>
                    <a:p>
                      <a:r>
                        <a:rPr lang="fi-FI" dirty="0" smtClean="0"/>
                        <a:t>4</a:t>
                      </a:r>
                      <a:endParaRPr lang="fi-FI" dirty="0"/>
                    </a:p>
                  </a:txBody>
                  <a:tcPr/>
                </a:tc>
                <a:tc>
                  <a:txBody>
                    <a:bodyPr/>
                    <a:lstStyle/>
                    <a:p>
                      <a:r>
                        <a:rPr lang="fi-FI" dirty="0" err="1" smtClean="0"/>
                        <a:t>Gynä</a:t>
                      </a:r>
                      <a:r>
                        <a:rPr lang="fi-FI" dirty="0" smtClean="0"/>
                        <a:t> ja</a:t>
                      </a:r>
                      <a:endParaRPr lang="fi-FI" dirty="0"/>
                    </a:p>
                  </a:txBody>
                  <a:tcPr/>
                </a:tc>
                <a:tc>
                  <a:txBody>
                    <a:bodyPr/>
                    <a:lstStyle/>
                    <a:p>
                      <a:r>
                        <a:rPr lang="fi-FI" dirty="0" smtClean="0"/>
                        <a:t>Rike </a:t>
                      </a:r>
                      <a:r>
                        <a:rPr lang="fi-FI" dirty="0" err="1" smtClean="0"/>
                        <a:t>taajuu-</a:t>
                      </a:r>
                      <a:endParaRPr lang="fi-FI" dirty="0"/>
                    </a:p>
                  </a:txBody>
                  <a:tcPr/>
                </a:tc>
                <a:tc>
                  <a:txBody>
                    <a:bodyPr/>
                    <a:lstStyle/>
                    <a:p>
                      <a:r>
                        <a:rPr lang="fi-FI" dirty="0" err="1" smtClean="0"/>
                        <a:t>della-</a:t>
                      </a:r>
                      <a:endParaRPr lang="fi-FI" dirty="0"/>
                    </a:p>
                  </a:txBody>
                  <a:tcPr/>
                </a:tc>
                <a:tc>
                  <a:txBody>
                    <a:bodyPr/>
                    <a:lstStyle/>
                    <a:p>
                      <a:r>
                        <a:rPr lang="fi-FI" dirty="0" err="1" smtClean="0"/>
                        <a:t>si</a:t>
                      </a:r>
                      <a:endParaRPr lang="fi-FI"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Kertosäkeen sovitus</a:t>
            </a:r>
            <a:endParaRPr lang="fi-FI" dirty="0"/>
          </a:p>
        </p:txBody>
      </p:sp>
      <p:graphicFrame>
        <p:nvGraphicFramePr>
          <p:cNvPr id="4" name="Content Placeholder 3"/>
          <p:cNvGraphicFramePr>
            <a:graphicFrameLocks noGrp="1"/>
          </p:cNvGraphicFramePr>
          <p:nvPr>
            <p:ph idx="1"/>
          </p:nvPr>
        </p:nvGraphicFramePr>
        <p:xfrm>
          <a:off x="1143000" y="2725738"/>
          <a:ext cx="7313615" cy="1981200"/>
        </p:xfrm>
        <a:graphic>
          <a:graphicData uri="http://schemas.openxmlformats.org/drawingml/2006/table">
            <a:tbl>
              <a:tblPr firstRow="1" bandRow="1">
                <a:tableStyleId>{9DCAF9ED-07DC-4A11-8D7F-57B35C25682E}</a:tableStyleId>
              </a:tblPr>
              <a:tblGrid>
                <a:gridCol w="1462723"/>
                <a:gridCol w="1462723"/>
                <a:gridCol w="1646554"/>
                <a:gridCol w="1600200"/>
                <a:gridCol w="1141415"/>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smtClean="0"/>
                        <a:t>_Kaupungin</a:t>
                      </a:r>
                      <a:endParaRPr lang="fi-FI" dirty="0"/>
                    </a:p>
                  </a:txBody>
                  <a:tcPr/>
                </a:tc>
                <a:tc>
                  <a:txBody>
                    <a:bodyPr/>
                    <a:lstStyle/>
                    <a:p>
                      <a:r>
                        <a:rPr lang="fi-FI" dirty="0" smtClean="0"/>
                        <a:t>miehet edus-</a:t>
                      </a:r>
                      <a:endParaRPr lang="fi-FI" dirty="0"/>
                    </a:p>
                  </a:txBody>
                  <a:tcPr/>
                </a:tc>
                <a:tc>
                  <a:txBody>
                    <a:bodyPr/>
                    <a:lstStyle/>
                    <a:p>
                      <a:r>
                        <a:rPr lang="fi-FI" dirty="0" err="1" smtClean="0"/>
                        <a:t>tus</a:t>
                      </a:r>
                      <a:r>
                        <a:rPr lang="fi-FI" baseline="0" dirty="0" smtClean="0"/>
                        <a:t> </a:t>
                      </a:r>
                      <a:r>
                        <a:rPr lang="fi-FI" baseline="0" dirty="0" err="1" smtClean="0"/>
                        <a:t>matkoil-</a:t>
                      </a:r>
                      <a:endParaRPr lang="fi-FI" dirty="0"/>
                    </a:p>
                  </a:txBody>
                  <a:tcPr/>
                </a:tc>
                <a:tc>
                  <a:txBody>
                    <a:bodyPr/>
                    <a:lstStyle/>
                    <a:p>
                      <a:r>
                        <a:rPr lang="fi-FI" dirty="0" smtClean="0"/>
                        <a:t>la</a:t>
                      </a:r>
                      <a:endParaRPr lang="fi-FI" dirty="0"/>
                    </a:p>
                  </a:txBody>
                  <a:tcPr/>
                </a:tc>
              </a:tr>
              <a:tr h="370840">
                <a:tc>
                  <a:txBody>
                    <a:bodyPr/>
                    <a:lstStyle/>
                    <a:p>
                      <a:r>
                        <a:rPr lang="fi-FI" dirty="0" smtClean="0"/>
                        <a:t>2</a:t>
                      </a:r>
                      <a:endParaRPr lang="fi-FI" dirty="0"/>
                    </a:p>
                  </a:txBody>
                  <a:tcPr/>
                </a:tc>
                <a:tc>
                  <a:txBody>
                    <a:bodyPr/>
                    <a:lstStyle/>
                    <a:p>
                      <a:r>
                        <a:rPr lang="fi-FI" dirty="0" smtClean="0"/>
                        <a:t>_järven</a:t>
                      </a:r>
                      <a:endParaRPr lang="fi-FI" dirty="0"/>
                    </a:p>
                  </a:txBody>
                  <a:tcPr/>
                </a:tc>
                <a:tc>
                  <a:txBody>
                    <a:bodyPr/>
                    <a:lstStyle/>
                    <a:p>
                      <a:r>
                        <a:rPr lang="fi-FI" dirty="0" smtClean="0"/>
                        <a:t>rannoilla ja</a:t>
                      </a:r>
                      <a:endParaRPr lang="fi-FI" dirty="0"/>
                    </a:p>
                  </a:txBody>
                  <a:tcPr/>
                </a:tc>
                <a:tc>
                  <a:txBody>
                    <a:bodyPr/>
                    <a:lstStyle/>
                    <a:p>
                      <a:r>
                        <a:rPr lang="fi-FI" dirty="0" err="1" smtClean="0"/>
                        <a:t>liikennevalois-</a:t>
                      </a:r>
                      <a:endParaRPr lang="fi-FI" dirty="0"/>
                    </a:p>
                  </a:txBody>
                  <a:tcPr/>
                </a:tc>
                <a:tc>
                  <a:txBody>
                    <a:bodyPr/>
                    <a:lstStyle/>
                    <a:p>
                      <a:r>
                        <a:rPr lang="fi-FI" dirty="0" err="1" smtClean="0"/>
                        <a:t>sa</a:t>
                      </a:r>
                      <a:endParaRPr lang="fi-FI" dirty="0"/>
                    </a:p>
                  </a:txBody>
                  <a:tcPr/>
                </a:tc>
              </a:tr>
              <a:tr h="370840">
                <a:tc>
                  <a:txBody>
                    <a:bodyPr/>
                    <a:lstStyle/>
                    <a:p>
                      <a:r>
                        <a:rPr lang="fi-FI" dirty="0" smtClean="0"/>
                        <a:t>3</a:t>
                      </a:r>
                      <a:endParaRPr lang="fi-FI" dirty="0"/>
                    </a:p>
                  </a:txBody>
                  <a:tcPr/>
                </a:tc>
                <a:tc>
                  <a:txBody>
                    <a:bodyPr/>
                    <a:lstStyle/>
                    <a:p>
                      <a:r>
                        <a:rPr lang="fi-FI" dirty="0" smtClean="0"/>
                        <a:t>_kaupungin</a:t>
                      </a:r>
                      <a:endParaRPr lang="fi-FI" dirty="0"/>
                    </a:p>
                  </a:txBody>
                  <a:tcPr/>
                </a:tc>
                <a:tc>
                  <a:txBody>
                    <a:bodyPr/>
                    <a:lstStyle/>
                    <a:p>
                      <a:r>
                        <a:rPr lang="fi-FI" dirty="0" smtClean="0"/>
                        <a:t>miehet viili-</a:t>
                      </a:r>
                      <a:endParaRPr lang="fi-FI" dirty="0"/>
                    </a:p>
                  </a:txBody>
                  <a:tcPr/>
                </a:tc>
                <a:tc>
                  <a:txBody>
                    <a:bodyPr/>
                    <a:lstStyle/>
                    <a:p>
                      <a:r>
                        <a:rPr lang="fi-FI" dirty="0" smtClean="0"/>
                        <a:t>pytyn </a:t>
                      </a:r>
                      <a:r>
                        <a:rPr lang="fi-FI" dirty="0" err="1" smtClean="0"/>
                        <a:t>viilee-</a:t>
                      </a:r>
                      <a:endParaRPr lang="fi-FI" dirty="0"/>
                    </a:p>
                  </a:txBody>
                  <a:tcPr/>
                </a:tc>
                <a:tc>
                  <a:txBody>
                    <a:bodyPr/>
                    <a:lstStyle/>
                    <a:p>
                      <a:r>
                        <a:rPr lang="fi-FI" dirty="0" err="1" smtClean="0"/>
                        <a:t>nä</a:t>
                      </a:r>
                      <a:endParaRPr lang="fi-FI" dirty="0"/>
                    </a:p>
                  </a:txBody>
                  <a:tcPr/>
                </a:tc>
              </a:tr>
              <a:tr h="370840">
                <a:tc>
                  <a:txBody>
                    <a:bodyPr/>
                    <a:lstStyle/>
                    <a:p>
                      <a:r>
                        <a:rPr lang="fi-FI" dirty="0" smtClean="0"/>
                        <a:t>4</a:t>
                      </a:r>
                      <a:endParaRPr lang="fi-FI" dirty="0"/>
                    </a:p>
                  </a:txBody>
                  <a:tcPr/>
                </a:tc>
                <a:tc>
                  <a:txBody>
                    <a:bodyPr/>
                    <a:lstStyle/>
                    <a:p>
                      <a:r>
                        <a:rPr lang="fi-FI" dirty="0" smtClean="0"/>
                        <a:t>_viilettää</a:t>
                      </a:r>
                      <a:endParaRPr lang="fi-FI" dirty="0"/>
                    </a:p>
                  </a:txBody>
                  <a:tcPr/>
                </a:tc>
                <a:tc>
                  <a:txBody>
                    <a:bodyPr/>
                    <a:lstStyle/>
                    <a:p>
                      <a:r>
                        <a:rPr lang="fi-FI" dirty="0" smtClean="0"/>
                        <a:t>toimistoissa </a:t>
                      </a:r>
                      <a:endParaRPr lang="fi-FI" dirty="0"/>
                    </a:p>
                  </a:txBody>
                  <a:tcPr/>
                </a:tc>
                <a:tc>
                  <a:txBody>
                    <a:bodyPr/>
                    <a:lstStyle/>
                    <a:p>
                      <a:r>
                        <a:rPr lang="fi-FI" dirty="0" smtClean="0"/>
                        <a:t>ja</a:t>
                      </a:r>
                      <a:r>
                        <a:rPr lang="fi-FI" baseline="0" dirty="0" smtClean="0"/>
                        <a:t> </a:t>
                      </a:r>
                      <a:r>
                        <a:rPr lang="fi-FI" dirty="0" err="1" smtClean="0"/>
                        <a:t>maantiel-</a:t>
                      </a:r>
                      <a:endParaRPr lang="fi-FI" dirty="0"/>
                    </a:p>
                  </a:txBody>
                  <a:tcPr/>
                </a:tc>
                <a:tc>
                  <a:txBody>
                    <a:bodyPr/>
                    <a:lstStyle/>
                    <a:p>
                      <a:r>
                        <a:rPr lang="fi-FI" dirty="0" err="1" smtClean="0"/>
                        <a:t>lä</a:t>
                      </a:r>
                      <a:endParaRPr lang="fi-FI"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Räppi</a:t>
            </a:r>
            <a:r>
              <a:rPr lang="fi-FI" dirty="0" smtClean="0"/>
              <a:t> ja riimit</a:t>
            </a:r>
            <a:endParaRPr lang="fi-FI" dirty="0"/>
          </a:p>
        </p:txBody>
      </p:sp>
      <p:sp>
        <p:nvSpPr>
          <p:cNvPr id="3" name="Content Placeholder 2"/>
          <p:cNvSpPr>
            <a:spLocks noGrp="1"/>
          </p:cNvSpPr>
          <p:nvPr>
            <p:ph idx="1"/>
          </p:nvPr>
        </p:nvSpPr>
        <p:spPr/>
        <p:txBody>
          <a:bodyPr>
            <a:normAutofit fontScale="92500"/>
          </a:bodyPr>
          <a:lstStyle/>
          <a:p>
            <a:r>
              <a:rPr lang="fi-FI" dirty="0" smtClean="0">
                <a:solidFill>
                  <a:srgbClr val="000000"/>
                </a:solidFill>
              </a:rPr>
              <a:t>Riimien avulla </a:t>
            </a:r>
            <a:r>
              <a:rPr lang="fi-FI" dirty="0" err="1" smtClean="0">
                <a:solidFill>
                  <a:srgbClr val="000000"/>
                </a:solidFill>
              </a:rPr>
              <a:t>räppiin</a:t>
            </a:r>
            <a:r>
              <a:rPr lang="fi-FI" dirty="0" smtClean="0">
                <a:solidFill>
                  <a:srgbClr val="000000"/>
                </a:solidFill>
              </a:rPr>
              <a:t> tuodaan musikaalisuutta, koska riimien avulla säkeisiin muodostuu samankaltaisia äänteitä</a:t>
            </a:r>
          </a:p>
          <a:p>
            <a:r>
              <a:rPr lang="fi-FI" dirty="0" smtClean="0">
                <a:solidFill>
                  <a:srgbClr val="000000"/>
                </a:solidFill>
              </a:rPr>
              <a:t>Riimit yhdistävät mennyttä nykyhetkeen ja se pitää kuulijan otteessa </a:t>
            </a:r>
          </a:p>
          <a:p>
            <a:r>
              <a:rPr lang="fi-FI" dirty="0" smtClean="0">
                <a:solidFill>
                  <a:srgbClr val="000000"/>
                </a:solidFill>
              </a:rPr>
              <a:t>Sanojen väliltä löytyy yhteys samankaltaisten äänteiden muodossa. Kun säkeisiin saadaan lisäksi ristiriidatonta sanomaa, </a:t>
            </a:r>
            <a:r>
              <a:rPr lang="fi-FI" dirty="0" err="1" smtClean="0">
                <a:solidFill>
                  <a:srgbClr val="000000"/>
                </a:solidFill>
              </a:rPr>
              <a:t>räppi</a:t>
            </a:r>
            <a:r>
              <a:rPr lang="fi-FI" dirty="0" smtClean="0">
                <a:solidFill>
                  <a:srgbClr val="000000"/>
                </a:solidFill>
              </a:rPr>
              <a:t> toimii parhaiten </a:t>
            </a:r>
          </a:p>
          <a:p>
            <a:r>
              <a:rPr lang="fi-FI" dirty="0" err="1" smtClean="0">
                <a:solidFill>
                  <a:srgbClr val="000000"/>
                </a:solidFill>
              </a:rPr>
              <a:t>Räpin</a:t>
            </a:r>
            <a:r>
              <a:rPr lang="fi-FI" dirty="0" smtClean="0">
                <a:solidFill>
                  <a:srgbClr val="000000"/>
                </a:solidFill>
              </a:rPr>
              <a:t> retorinen vaikutusvoima perustuu pääasiassa riimeihin ja niiden kautta tuleviin sukkeliin ilmaisuihin </a:t>
            </a:r>
          </a:p>
          <a:p>
            <a:endParaRPr lang="fi-FI"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fi-FI" dirty="0" smtClean="0"/>
              <a:t>Riimien laatu</a:t>
            </a:r>
            <a:endParaRPr lang="fi-FI" dirty="0"/>
          </a:p>
        </p:txBody>
      </p:sp>
      <p:sp>
        <p:nvSpPr>
          <p:cNvPr id="3" name="Content Placeholder 2"/>
          <p:cNvSpPr>
            <a:spLocks noGrp="1"/>
          </p:cNvSpPr>
          <p:nvPr>
            <p:ph idx="1"/>
          </p:nvPr>
        </p:nvSpPr>
        <p:spPr>
          <a:xfrm>
            <a:off x="914400" y="1371600"/>
            <a:ext cx="7313613" cy="5029200"/>
          </a:xfrm>
        </p:spPr>
        <p:txBody>
          <a:bodyPr>
            <a:normAutofit fontScale="85000" lnSpcReduction="10000"/>
          </a:bodyPr>
          <a:lstStyle/>
          <a:p>
            <a:r>
              <a:rPr lang="fi-FI" dirty="0" smtClean="0"/>
              <a:t>Yksinkertaisimmat ns. täydelliset riimit ovat kuluneita eivätkä kovin omaperäisiä. Kuitenkin edetessä sanoma edellä yksinkertaisia riimejä voi tarttua mukaan eikä se ole mikään rikos.</a:t>
            </a:r>
          </a:p>
          <a:p>
            <a:r>
              <a:rPr lang="fi-FI" dirty="0" smtClean="0"/>
              <a:t>Usein toimiva riimipari muodostuu pelkkien vokaalien ansiosta. Esimerkiksi: kartta/ markka, lintu/ lippu, taivas/ paikka. </a:t>
            </a:r>
          </a:p>
          <a:p>
            <a:pPr lvl="1"/>
            <a:r>
              <a:rPr lang="fi-FI" dirty="0" smtClean="0"/>
              <a:t>Tällöin sanojen painotukset muodostuvat tärkeiksi. Sitä kautta myös saat omaa otetta säkeistöösi. Sanomisen kirjo kasvaa myös omaperäisen soinnukkuuden kautta</a:t>
            </a:r>
          </a:p>
          <a:p>
            <a:pPr lvl="1"/>
            <a:r>
              <a:rPr lang="fi-FI" dirty="0" smtClean="0"/>
              <a:t>Lisäksi on mahdollista </a:t>
            </a:r>
            <a:r>
              <a:rPr lang="fi-FI" dirty="0" err="1" smtClean="0"/>
              <a:t>rimmata</a:t>
            </a:r>
            <a:r>
              <a:rPr lang="fi-FI" dirty="0" smtClean="0"/>
              <a:t> vain sanojen päätteillä</a:t>
            </a:r>
          </a:p>
          <a:p>
            <a:pPr lvl="1"/>
            <a:r>
              <a:rPr lang="fi-FI" dirty="0" smtClean="0"/>
              <a:t>KS. esimerkkejä s. 10</a:t>
            </a:r>
          </a:p>
          <a:p>
            <a:pPr lvl="1">
              <a:buNone/>
            </a:pPr>
            <a:r>
              <a:rPr lang="fi-FI" dirty="0" smtClean="0"/>
              <a:t>Alkusoinnut ovat myös kätevä tapa tuoda soinnukkuutta säkeistöön</a:t>
            </a:r>
          </a:p>
          <a:p>
            <a:pPr lvl="1">
              <a:buNone/>
            </a:pPr>
            <a:r>
              <a:rPr lang="fi-FI" dirty="0" smtClean="0"/>
              <a:t>On myös olemassa yhdistelmäriimejä, joita sanotaan </a:t>
            </a:r>
            <a:r>
              <a:rPr lang="fi-FI" dirty="0" err="1" smtClean="0"/>
              <a:t>tupla-,tripla-</a:t>
            </a:r>
            <a:r>
              <a:rPr lang="fi-FI" dirty="0" smtClean="0"/>
              <a:t> ja multiriimeiksi. Tällöin peräkkäisissä tahdeissa </a:t>
            </a:r>
            <a:r>
              <a:rPr lang="fi-FI" dirty="0" err="1" smtClean="0"/>
              <a:t>rimmaa</a:t>
            </a:r>
            <a:r>
              <a:rPr lang="fi-FI" dirty="0" smtClean="0"/>
              <a:t> useammat peräkkäiset sanat eikä vain viimeinen.</a:t>
            </a:r>
          </a:p>
          <a:p>
            <a:pPr lvl="1"/>
            <a:endParaRPr lang="fi-FI" dirty="0" smtClean="0"/>
          </a:p>
          <a:p>
            <a:pPr lvl="1"/>
            <a:endParaRPr lang="fi-FI" dirty="0" smtClean="0"/>
          </a:p>
          <a:p>
            <a:pPr lvl="1">
              <a:buNone/>
            </a:pPr>
            <a:endParaRPr lang="fi-FI" dirty="0" smtClean="0"/>
          </a:p>
          <a:p>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839200" cy="868362"/>
          </a:xfrm>
        </p:spPr>
        <p:txBody>
          <a:bodyPr/>
          <a:lstStyle/>
          <a:p>
            <a:r>
              <a:rPr lang="fi-FI" sz="3600" dirty="0" smtClean="0"/>
              <a:t>Riimit sijoitetaan säkeistöihin kuvioiden mukaisesti ja yhdistelemällä eri kuvioita</a:t>
            </a:r>
            <a:endParaRPr lang="fi-FI" sz="3600" dirty="0"/>
          </a:p>
        </p:txBody>
      </p:sp>
      <p:sp>
        <p:nvSpPr>
          <p:cNvPr id="3" name="Content Placeholder 2"/>
          <p:cNvSpPr>
            <a:spLocks noGrp="1"/>
          </p:cNvSpPr>
          <p:nvPr>
            <p:ph idx="1"/>
          </p:nvPr>
        </p:nvSpPr>
        <p:spPr>
          <a:xfrm>
            <a:off x="914400" y="2133600"/>
            <a:ext cx="7696200" cy="5122862"/>
          </a:xfrm>
        </p:spPr>
        <p:txBody>
          <a:bodyPr>
            <a:normAutofit/>
          </a:bodyPr>
          <a:lstStyle/>
          <a:p>
            <a:r>
              <a:rPr lang="fi-FI" dirty="0" smtClean="0"/>
              <a:t>Nämä kuviot ovat olennainen osa omaa rap-tyyliäsi</a:t>
            </a:r>
          </a:p>
          <a:p>
            <a:r>
              <a:rPr lang="fi-FI" dirty="0" smtClean="0"/>
              <a:t>Riimikuvioiden avulla säkeistön rakentamisesta muodostuu ’palapeli’</a:t>
            </a:r>
          </a:p>
          <a:p>
            <a:r>
              <a:rPr lang="fi-FI" dirty="0" smtClean="0"/>
              <a:t>Yhdistelemällä eri kuvioita pidät oman kehityksesi kirjoittajana liikkeessä, haastat itseäsi jatkuvasti ja näin pidät mielenkiintoa kirjoittamista kohtaan yllä</a:t>
            </a:r>
          </a:p>
          <a:p>
            <a:pPr>
              <a:buNone/>
            </a:pPr>
            <a:endParaRPr lang="fi-FI"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Kupletti on tavanomaisin riimikuvio</a:t>
            </a:r>
            <a:endParaRPr lang="fi-FI" dirty="0"/>
          </a:p>
        </p:txBody>
      </p:sp>
      <p:sp>
        <p:nvSpPr>
          <p:cNvPr id="3" name="Content Placeholder 2"/>
          <p:cNvSpPr>
            <a:spLocks noGrp="1"/>
          </p:cNvSpPr>
          <p:nvPr>
            <p:ph idx="1"/>
          </p:nvPr>
        </p:nvSpPr>
        <p:spPr/>
        <p:txBody>
          <a:bodyPr/>
          <a:lstStyle/>
          <a:p>
            <a:r>
              <a:rPr lang="fi-FI" dirty="0" smtClean="0"/>
              <a:t>Kupletti liittää kaksi säettä yhteen. </a:t>
            </a:r>
            <a:r>
              <a:rPr lang="fi-FI" dirty="0" err="1" smtClean="0"/>
              <a:t>Rimmaavat</a:t>
            </a:r>
            <a:r>
              <a:rPr lang="fi-FI" dirty="0" smtClean="0"/>
              <a:t> sanat löytyvät usein neljännen iskun kohdalta.  </a:t>
            </a:r>
          </a:p>
          <a:p>
            <a:r>
              <a:rPr lang="fi-FI" dirty="0" smtClean="0"/>
              <a:t>Kupletti on yleisin riimikuvio. Huomioi, että sama riimi ei jatku kupletissa enää kolmannessa säkeessä</a:t>
            </a:r>
          </a:p>
          <a:p>
            <a:r>
              <a:rPr lang="fi-FI" dirty="0" smtClean="0"/>
              <a:t>Kupletti on helppo kehittää myös </a:t>
            </a:r>
            <a:r>
              <a:rPr lang="fi-FI" dirty="0" err="1" smtClean="0"/>
              <a:t>abab-kuvioon</a:t>
            </a:r>
            <a:endParaRPr lang="fi-FI" dirty="0" smtClean="0"/>
          </a:p>
          <a:p>
            <a:r>
              <a:rPr lang="fi-FI" dirty="0" smtClean="0"/>
              <a:t>Esimerkki kupletista:</a:t>
            </a:r>
            <a:endParaRPr lang="fi-FI" dirty="0"/>
          </a:p>
        </p:txBody>
      </p:sp>
      <p:graphicFrame>
        <p:nvGraphicFramePr>
          <p:cNvPr id="4" name="Table 3"/>
          <p:cNvGraphicFramePr>
            <a:graphicFrameLocks noGrp="1"/>
          </p:cNvGraphicFramePr>
          <p:nvPr/>
        </p:nvGraphicFramePr>
        <p:xfrm>
          <a:off x="1524000" y="4937760"/>
          <a:ext cx="6096000" cy="1188720"/>
        </p:xfrm>
        <a:graphic>
          <a:graphicData uri="http://schemas.openxmlformats.org/drawingml/2006/table">
            <a:tbl>
              <a:tblPr firstRow="1" bandRow="1">
                <a:tableStyleId>{9DCAF9ED-07DC-4A11-8D7F-57B35C25682E}</a:tableStyleId>
              </a:tblPr>
              <a:tblGrid>
                <a:gridCol w="304800"/>
                <a:gridCol w="1600200"/>
                <a:gridCol w="1219200"/>
                <a:gridCol w="1752600"/>
                <a:gridCol w="12192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err="1" smtClean="0"/>
                        <a:t>Mä</a:t>
                      </a:r>
                      <a:r>
                        <a:rPr lang="fi-FI" baseline="0" dirty="0" smtClean="0"/>
                        <a:t> viilaan</a:t>
                      </a:r>
                      <a:endParaRPr lang="fi-FI" dirty="0"/>
                    </a:p>
                  </a:txBody>
                  <a:tcPr/>
                </a:tc>
                <a:tc>
                  <a:txBody>
                    <a:bodyPr/>
                    <a:lstStyle/>
                    <a:p>
                      <a:r>
                        <a:rPr lang="fi-FI" dirty="0" smtClean="0"/>
                        <a:t>päätä </a:t>
                      </a:r>
                      <a:r>
                        <a:rPr lang="fi-FI" dirty="0" err="1" smtClean="0"/>
                        <a:t>mun</a:t>
                      </a:r>
                      <a:endParaRPr lang="fi-FI" dirty="0"/>
                    </a:p>
                  </a:txBody>
                  <a:tcPr/>
                </a:tc>
                <a:tc>
                  <a:txBody>
                    <a:bodyPr/>
                    <a:lstStyle/>
                    <a:p>
                      <a:r>
                        <a:rPr lang="fi-FI" dirty="0" smtClean="0"/>
                        <a:t>föönin</a:t>
                      </a:r>
                      <a:endParaRPr lang="fi-FI" dirty="0"/>
                    </a:p>
                  </a:txBody>
                  <a:tcPr/>
                </a:tc>
                <a:tc>
                  <a:txBody>
                    <a:bodyPr/>
                    <a:lstStyle/>
                    <a:p>
                      <a:r>
                        <a:rPr lang="fi-FI" dirty="0" smtClean="0"/>
                        <a:t>kanssa</a:t>
                      </a:r>
                      <a:endParaRPr lang="fi-FI" dirty="0"/>
                    </a:p>
                  </a:txBody>
                  <a:tcPr/>
                </a:tc>
              </a:tr>
              <a:tr h="370840">
                <a:tc>
                  <a:txBody>
                    <a:bodyPr/>
                    <a:lstStyle/>
                    <a:p>
                      <a:r>
                        <a:rPr lang="fi-FI" dirty="0" smtClean="0"/>
                        <a:t>2</a:t>
                      </a:r>
                      <a:endParaRPr lang="fi-FI" dirty="0"/>
                    </a:p>
                  </a:txBody>
                  <a:tcPr/>
                </a:tc>
                <a:tc>
                  <a:txBody>
                    <a:bodyPr/>
                    <a:lstStyle/>
                    <a:p>
                      <a:r>
                        <a:rPr lang="fi-FI" dirty="0" smtClean="0"/>
                        <a:t>Ja paljon on </a:t>
                      </a:r>
                      <a:r>
                        <a:rPr lang="fi-FI" dirty="0" err="1" smtClean="0"/>
                        <a:t>viä</a:t>
                      </a:r>
                      <a:endParaRPr lang="fi-FI" dirty="0"/>
                    </a:p>
                  </a:txBody>
                  <a:tcPr/>
                </a:tc>
                <a:tc>
                  <a:txBody>
                    <a:bodyPr/>
                    <a:lstStyle/>
                    <a:p>
                      <a:r>
                        <a:rPr lang="fi-FI" dirty="0" err="1" smtClean="0"/>
                        <a:t>puutarhas</a:t>
                      </a:r>
                      <a:endParaRPr lang="fi-FI" dirty="0"/>
                    </a:p>
                  </a:txBody>
                  <a:tcPr/>
                </a:tc>
                <a:tc>
                  <a:txBody>
                    <a:bodyPr/>
                    <a:lstStyle/>
                    <a:p>
                      <a:r>
                        <a:rPr lang="fi-FI" dirty="0" smtClean="0"/>
                        <a:t> </a:t>
                      </a:r>
                      <a:r>
                        <a:rPr lang="fi-FI" dirty="0" err="1" smtClean="0"/>
                        <a:t>parturoi-</a:t>
                      </a:r>
                      <a:endParaRPr lang="fi-FI" dirty="0"/>
                    </a:p>
                  </a:txBody>
                  <a:tcPr/>
                </a:tc>
                <a:tc>
                  <a:txBody>
                    <a:bodyPr/>
                    <a:lstStyle/>
                    <a:p>
                      <a:r>
                        <a:rPr lang="fi-FI" dirty="0" smtClean="0"/>
                        <a:t>matta</a:t>
                      </a:r>
                      <a:endParaRPr lang="fi-FI"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848600" cy="868362"/>
          </a:xfrm>
        </p:spPr>
        <p:txBody>
          <a:bodyPr/>
          <a:lstStyle/>
          <a:p>
            <a:r>
              <a:rPr lang="fi-FI" sz="3600" dirty="0" smtClean="0"/>
              <a:t>Yhden säkeen riimikuvio tuo sointuvuutta yhden säkeen sisälle</a:t>
            </a:r>
            <a:endParaRPr lang="fi-FI" sz="3600" dirty="0"/>
          </a:p>
        </p:txBody>
      </p:sp>
      <p:sp>
        <p:nvSpPr>
          <p:cNvPr id="3" name="Content Placeholder 2"/>
          <p:cNvSpPr>
            <a:spLocks noGrp="1"/>
          </p:cNvSpPr>
          <p:nvPr>
            <p:ph idx="1"/>
          </p:nvPr>
        </p:nvSpPr>
        <p:spPr/>
        <p:txBody>
          <a:bodyPr/>
          <a:lstStyle/>
          <a:p>
            <a:r>
              <a:rPr lang="fi-FI" dirty="0" smtClean="0"/>
              <a:t>Riimipari tai useampi </a:t>
            </a:r>
            <a:r>
              <a:rPr lang="fi-FI" dirty="0" err="1" smtClean="0"/>
              <a:t>rimmaava</a:t>
            </a:r>
            <a:r>
              <a:rPr lang="fi-FI" dirty="0" smtClean="0"/>
              <a:t> sana löytyy samasta tahdista. Seuraavassa säkeessä käytetään jo eri riimiä</a:t>
            </a:r>
          </a:p>
          <a:p>
            <a:endParaRPr lang="fi-FI" dirty="0"/>
          </a:p>
        </p:txBody>
      </p:sp>
      <p:graphicFrame>
        <p:nvGraphicFramePr>
          <p:cNvPr id="5" name="Table 4"/>
          <p:cNvGraphicFramePr>
            <a:graphicFrameLocks noGrp="1"/>
          </p:cNvGraphicFramePr>
          <p:nvPr/>
        </p:nvGraphicFramePr>
        <p:xfrm>
          <a:off x="1676400" y="3200400"/>
          <a:ext cx="6096000" cy="792480"/>
        </p:xfrm>
        <a:graphic>
          <a:graphicData uri="http://schemas.openxmlformats.org/drawingml/2006/table">
            <a:tbl>
              <a:tblPr firstRow="1" bandRow="1">
                <a:tableStyleId>{85BE263C-DBD7-4A20-BB59-AAB30ACAA65A}</a:tableStyleId>
              </a:tblPr>
              <a:tblGrid>
                <a:gridCol w="457200"/>
                <a:gridCol w="1295400"/>
                <a:gridCol w="1295400"/>
                <a:gridCol w="1981200"/>
                <a:gridCol w="10668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smtClean="0"/>
                        <a:t>Tahtomatta</a:t>
                      </a:r>
                      <a:endParaRPr lang="fi-FI" dirty="0"/>
                    </a:p>
                  </a:txBody>
                  <a:tcPr/>
                </a:tc>
                <a:tc>
                  <a:txBody>
                    <a:bodyPr/>
                    <a:lstStyle/>
                    <a:p>
                      <a:r>
                        <a:rPr lang="fi-FI" dirty="0" smtClean="0"/>
                        <a:t>Muserran  </a:t>
                      </a:r>
                      <a:endParaRPr lang="fi-FI" dirty="0"/>
                    </a:p>
                  </a:txBody>
                  <a:tcPr/>
                </a:tc>
                <a:tc>
                  <a:txBody>
                    <a:bodyPr/>
                    <a:lstStyle/>
                    <a:p>
                      <a:r>
                        <a:rPr lang="fi-FI" dirty="0" err="1" smtClean="0"/>
                        <a:t>kuumist</a:t>
                      </a:r>
                      <a:r>
                        <a:rPr lang="fi-FI" dirty="0" smtClean="0"/>
                        <a:t> </a:t>
                      </a:r>
                      <a:r>
                        <a:rPr lang="fi-FI" dirty="0" err="1" smtClean="0"/>
                        <a:t>perunoist</a:t>
                      </a:r>
                      <a:endParaRPr lang="fi-FI" dirty="0"/>
                    </a:p>
                  </a:txBody>
                  <a:tcPr/>
                </a:tc>
                <a:tc>
                  <a:txBody>
                    <a:bodyPr/>
                    <a:lstStyle/>
                    <a:p>
                      <a:r>
                        <a:rPr lang="fi-FI" dirty="0" smtClean="0"/>
                        <a:t>muuseja</a:t>
                      </a:r>
                      <a:endParaRPr lang="fi-FI"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153400" cy="868362"/>
          </a:xfrm>
        </p:spPr>
        <p:txBody>
          <a:bodyPr/>
          <a:lstStyle/>
          <a:p>
            <a:r>
              <a:rPr lang="fi-FI" sz="3200" dirty="0" smtClean="0"/>
              <a:t>Moniriviset riimikuviot ovat yli kaksi säettä riimien avulla toisiinsa liittäviä riimikuviota</a:t>
            </a:r>
            <a:endParaRPr lang="fi-FI" sz="3200" dirty="0"/>
          </a:p>
        </p:txBody>
      </p:sp>
      <p:sp>
        <p:nvSpPr>
          <p:cNvPr id="3" name="Content Placeholder 2"/>
          <p:cNvSpPr>
            <a:spLocks noGrp="1"/>
          </p:cNvSpPr>
          <p:nvPr>
            <p:ph idx="1"/>
          </p:nvPr>
        </p:nvSpPr>
        <p:spPr/>
        <p:txBody>
          <a:bodyPr>
            <a:normAutofit/>
          </a:bodyPr>
          <a:lstStyle/>
          <a:p>
            <a:r>
              <a:rPr lang="fi-FI" sz="1800" dirty="0" smtClean="0"/>
              <a:t>Toimivan monisäkeisen riimikuvion kehittäminen voi viedä enemmän aikaa, mutta nämä pitkä riimikuviot tuovat säkeistöön jatkuvuutta ja tekevät ulosannista sulavamman</a:t>
            </a:r>
          </a:p>
          <a:p>
            <a:r>
              <a:rPr lang="fi-FI" sz="1800" dirty="0" smtClean="0"/>
              <a:t>Kehittelemällä neljän tahdin riimikuviota taitosi rap –kirjoittajana kehittyvät </a:t>
            </a:r>
          </a:p>
          <a:p>
            <a:r>
              <a:rPr lang="fi-FI" sz="1800" dirty="0" smtClean="0"/>
              <a:t>Esimerkki:</a:t>
            </a:r>
          </a:p>
          <a:p>
            <a:endParaRPr lang="fi-FI" sz="1800" dirty="0"/>
          </a:p>
        </p:txBody>
      </p:sp>
      <p:graphicFrame>
        <p:nvGraphicFramePr>
          <p:cNvPr id="4" name="Table 3"/>
          <p:cNvGraphicFramePr>
            <a:graphicFrameLocks noGrp="1"/>
          </p:cNvGraphicFramePr>
          <p:nvPr/>
        </p:nvGraphicFramePr>
        <p:xfrm>
          <a:off x="914398" y="4343400"/>
          <a:ext cx="7313614" cy="1981200"/>
        </p:xfrm>
        <a:graphic>
          <a:graphicData uri="http://schemas.openxmlformats.org/drawingml/2006/table">
            <a:tbl>
              <a:tblPr firstRow="1" bandRow="1">
                <a:tableStyleId>{6E25E649-3F16-4E02-A733-19D2CDBF48F0}</a:tableStyleId>
              </a:tblPr>
              <a:tblGrid>
                <a:gridCol w="304802"/>
                <a:gridCol w="1828800"/>
                <a:gridCol w="1523205"/>
                <a:gridCol w="2194084"/>
                <a:gridCol w="1462723"/>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err="1" smtClean="0"/>
                        <a:t>Baana</a:t>
                      </a:r>
                      <a:r>
                        <a:rPr lang="fi-FI" dirty="0" smtClean="0"/>
                        <a:t> jolla</a:t>
                      </a:r>
                      <a:endParaRPr lang="fi-FI" dirty="0"/>
                    </a:p>
                  </a:txBody>
                  <a:tcPr/>
                </a:tc>
                <a:tc>
                  <a:txBody>
                    <a:bodyPr/>
                    <a:lstStyle/>
                    <a:p>
                      <a:r>
                        <a:rPr lang="fi-FI" dirty="0" smtClean="0"/>
                        <a:t>Painetaan on</a:t>
                      </a:r>
                      <a:endParaRPr lang="fi-FI" dirty="0"/>
                    </a:p>
                  </a:txBody>
                  <a:tcPr/>
                </a:tc>
                <a:tc>
                  <a:txBody>
                    <a:bodyPr/>
                    <a:lstStyle/>
                    <a:p>
                      <a:r>
                        <a:rPr lang="fi-FI" dirty="0" smtClean="0"/>
                        <a:t> levein </a:t>
                      </a:r>
                      <a:r>
                        <a:rPr lang="fi-FI" dirty="0" err="1" smtClean="0"/>
                        <a:t>laa-</a:t>
                      </a:r>
                      <a:endParaRPr lang="fi-FI" dirty="0"/>
                    </a:p>
                  </a:txBody>
                  <a:tcPr/>
                </a:tc>
                <a:tc>
                  <a:txBody>
                    <a:bodyPr/>
                    <a:lstStyle/>
                    <a:p>
                      <a:r>
                        <a:rPr lang="fi-FI" dirty="0" smtClean="0"/>
                        <a:t>kaista</a:t>
                      </a:r>
                      <a:endParaRPr lang="fi-FI" dirty="0"/>
                    </a:p>
                  </a:txBody>
                  <a:tcPr/>
                </a:tc>
              </a:tr>
              <a:tr h="370840">
                <a:tc>
                  <a:txBody>
                    <a:bodyPr/>
                    <a:lstStyle/>
                    <a:p>
                      <a:r>
                        <a:rPr lang="fi-FI" dirty="0" smtClean="0"/>
                        <a:t>2</a:t>
                      </a:r>
                      <a:endParaRPr lang="fi-FI" dirty="0"/>
                    </a:p>
                  </a:txBody>
                  <a:tcPr/>
                </a:tc>
                <a:tc>
                  <a:txBody>
                    <a:bodyPr/>
                    <a:lstStyle/>
                    <a:p>
                      <a:r>
                        <a:rPr lang="fi-FI" dirty="0" smtClean="0"/>
                        <a:t>Kuskit </a:t>
                      </a:r>
                      <a:r>
                        <a:rPr lang="fi-FI" dirty="0" err="1" smtClean="0"/>
                        <a:t>maana-</a:t>
                      </a:r>
                      <a:endParaRPr lang="fi-FI" dirty="0"/>
                    </a:p>
                  </a:txBody>
                  <a:tcPr/>
                </a:tc>
                <a:tc>
                  <a:txBody>
                    <a:bodyPr/>
                    <a:lstStyle/>
                    <a:p>
                      <a:r>
                        <a:rPr lang="fi-FI" dirty="0" smtClean="0"/>
                        <a:t>laista, </a:t>
                      </a:r>
                      <a:r>
                        <a:rPr lang="fi-FI" dirty="0" err="1" smtClean="0"/>
                        <a:t>vaik</a:t>
                      </a:r>
                      <a:r>
                        <a:rPr lang="fi-FI" dirty="0" smtClean="0"/>
                        <a:t> on</a:t>
                      </a:r>
                      <a:endParaRPr lang="fi-FI" dirty="0"/>
                    </a:p>
                  </a:txBody>
                  <a:tcPr/>
                </a:tc>
                <a:tc>
                  <a:txBody>
                    <a:bodyPr/>
                    <a:lstStyle/>
                    <a:p>
                      <a:r>
                        <a:rPr lang="fi-FI" dirty="0" err="1" smtClean="0"/>
                        <a:t>tatsi</a:t>
                      </a:r>
                      <a:r>
                        <a:rPr lang="fi-FI" dirty="0" smtClean="0"/>
                        <a:t> </a:t>
                      </a:r>
                      <a:r>
                        <a:rPr lang="fi-FI" dirty="0" err="1" smtClean="0"/>
                        <a:t>tai-</a:t>
                      </a:r>
                      <a:endParaRPr lang="fi-FI" dirty="0"/>
                    </a:p>
                  </a:txBody>
                  <a:tcPr/>
                </a:tc>
                <a:tc>
                  <a:txBody>
                    <a:bodyPr/>
                    <a:lstStyle/>
                    <a:p>
                      <a:r>
                        <a:rPr lang="fi-FI" dirty="0" err="1" smtClean="0"/>
                        <a:t>vaista</a:t>
                      </a:r>
                      <a:endParaRPr lang="fi-FI" dirty="0"/>
                    </a:p>
                  </a:txBody>
                  <a:tcPr/>
                </a:tc>
              </a:tr>
              <a:tr h="370840">
                <a:tc>
                  <a:txBody>
                    <a:bodyPr/>
                    <a:lstStyle/>
                    <a:p>
                      <a:r>
                        <a:rPr lang="fi-FI" dirty="0" smtClean="0"/>
                        <a:t>3</a:t>
                      </a:r>
                      <a:endParaRPr lang="fi-FI" dirty="0"/>
                    </a:p>
                  </a:txBody>
                  <a:tcPr/>
                </a:tc>
                <a:tc>
                  <a:txBody>
                    <a:bodyPr/>
                    <a:lstStyle/>
                    <a:p>
                      <a:r>
                        <a:rPr lang="fi-FI" dirty="0" smtClean="0"/>
                        <a:t>Seuraa hait</a:t>
                      </a:r>
                      <a:endParaRPr lang="fi-FI" dirty="0"/>
                    </a:p>
                  </a:txBody>
                  <a:tcPr/>
                </a:tc>
                <a:tc>
                  <a:txBody>
                    <a:bodyPr/>
                    <a:lstStyle/>
                    <a:p>
                      <a:r>
                        <a:rPr lang="fi-FI" dirty="0" smtClean="0"/>
                        <a:t>laivaa, jonka</a:t>
                      </a:r>
                      <a:endParaRPr lang="fi-FI" dirty="0"/>
                    </a:p>
                  </a:txBody>
                  <a:tcPr/>
                </a:tc>
                <a:tc>
                  <a:txBody>
                    <a:bodyPr/>
                    <a:lstStyle/>
                    <a:p>
                      <a:r>
                        <a:rPr lang="fi-FI" dirty="0" smtClean="0"/>
                        <a:t>ruorissa on</a:t>
                      </a:r>
                      <a:endParaRPr lang="fi-FI" dirty="0"/>
                    </a:p>
                  </a:txBody>
                  <a:tcPr/>
                </a:tc>
                <a:tc>
                  <a:txBody>
                    <a:bodyPr/>
                    <a:lstStyle/>
                    <a:p>
                      <a:r>
                        <a:rPr lang="fi-FI" dirty="0" smtClean="0"/>
                        <a:t>Tuhtia. Ei</a:t>
                      </a:r>
                      <a:endParaRPr lang="fi-FI" dirty="0"/>
                    </a:p>
                  </a:txBody>
                  <a:tcPr/>
                </a:tc>
              </a:tr>
              <a:tr h="370840">
                <a:tc>
                  <a:txBody>
                    <a:bodyPr/>
                    <a:lstStyle/>
                    <a:p>
                      <a:r>
                        <a:rPr lang="fi-FI" dirty="0" smtClean="0"/>
                        <a:t>4</a:t>
                      </a:r>
                      <a:endParaRPr lang="fi-FI" dirty="0"/>
                    </a:p>
                  </a:txBody>
                  <a:tcPr/>
                </a:tc>
                <a:tc>
                  <a:txBody>
                    <a:bodyPr/>
                    <a:lstStyle/>
                    <a:p>
                      <a:r>
                        <a:rPr lang="fi-FI" dirty="0" smtClean="0"/>
                        <a:t>nähnyt </a:t>
                      </a:r>
                      <a:r>
                        <a:rPr lang="fi-FI" dirty="0" err="1" smtClean="0"/>
                        <a:t>saman-</a:t>
                      </a:r>
                      <a:endParaRPr lang="fi-FI" dirty="0"/>
                    </a:p>
                  </a:txBody>
                  <a:tcPr/>
                </a:tc>
                <a:tc>
                  <a:txBody>
                    <a:bodyPr/>
                    <a:lstStyle/>
                    <a:p>
                      <a:r>
                        <a:rPr lang="fi-FI" dirty="0" smtClean="0"/>
                        <a:t>laista, joka</a:t>
                      </a:r>
                      <a:endParaRPr lang="fi-FI" dirty="0"/>
                    </a:p>
                  </a:txBody>
                  <a:tcPr/>
                </a:tc>
                <a:tc>
                  <a:txBody>
                    <a:bodyPr/>
                    <a:lstStyle/>
                    <a:p>
                      <a:r>
                        <a:rPr lang="fi-FI" dirty="0" err="1" smtClean="0"/>
                        <a:t>Imeny</a:t>
                      </a:r>
                      <a:r>
                        <a:rPr lang="fi-FI" dirty="0" smtClean="0"/>
                        <a:t> kaiken-</a:t>
                      </a:r>
                      <a:endParaRPr lang="fi-FI" dirty="0"/>
                    </a:p>
                  </a:txBody>
                  <a:tcPr/>
                </a:tc>
                <a:tc>
                  <a:txBody>
                    <a:bodyPr/>
                    <a:lstStyle/>
                    <a:p>
                      <a:r>
                        <a:rPr lang="fi-FI" dirty="0" smtClean="0"/>
                        <a:t>laista</a:t>
                      </a:r>
                      <a:endParaRPr lang="fi-FI"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001000" cy="868362"/>
          </a:xfrm>
        </p:spPr>
        <p:txBody>
          <a:bodyPr/>
          <a:lstStyle/>
          <a:p>
            <a:r>
              <a:rPr lang="fi-FI" sz="3200" dirty="0" smtClean="0"/>
              <a:t>Kun riimikuviot ovat hallussa, hyödyllisintä on alkaa yhdistellä eri kuvioita</a:t>
            </a:r>
            <a:endParaRPr lang="fi-FI" sz="3200" dirty="0"/>
          </a:p>
        </p:txBody>
      </p:sp>
      <p:sp>
        <p:nvSpPr>
          <p:cNvPr id="3" name="Content Placeholder 2"/>
          <p:cNvSpPr>
            <a:spLocks noGrp="1"/>
          </p:cNvSpPr>
          <p:nvPr>
            <p:ph idx="1"/>
          </p:nvPr>
        </p:nvSpPr>
        <p:spPr/>
        <p:txBody>
          <a:bodyPr>
            <a:normAutofit/>
          </a:bodyPr>
          <a:lstStyle/>
          <a:p>
            <a:r>
              <a:rPr lang="fi-FI" sz="1800" dirty="0" smtClean="0"/>
              <a:t>Yhdistelemällä kuviota oma ja kuulijan mielenkiinto pysyy säkeistöäsi kohtaan yllä</a:t>
            </a:r>
          </a:p>
          <a:p>
            <a:r>
              <a:rPr lang="fi-FI" sz="1800" dirty="0" smtClean="0"/>
              <a:t>Ole luova sovittaessa sanaleikkejäsi säkeisiin. Ei ole väärää tapaa sovittaa säkeitä. Sinun tulee vain tietää kuinka säkeistösi menee ja onnistua ulosannissa suunnittelemallasi tavalla.</a:t>
            </a:r>
          </a:p>
          <a:p>
            <a:r>
              <a:rPr lang="fi-FI" sz="1800" dirty="0" smtClean="0"/>
              <a:t>Huomioi myös sanojen samankaltainen äänteisyys harjoitellessasi säkeistön räppäämistä</a:t>
            </a:r>
          </a:p>
          <a:p>
            <a:r>
              <a:rPr lang="fi-FI" sz="1800" dirty="0" smtClean="0"/>
              <a:t>Esimerkki:</a:t>
            </a:r>
            <a:endParaRPr lang="fi-FI" sz="1800" dirty="0"/>
          </a:p>
        </p:txBody>
      </p:sp>
      <p:graphicFrame>
        <p:nvGraphicFramePr>
          <p:cNvPr id="4" name="Table 3"/>
          <p:cNvGraphicFramePr>
            <a:graphicFrameLocks noGrp="1"/>
          </p:cNvGraphicFramePr>
          <p:nvPr/>
        </p:nvGraphicFramePr>
        <p:xfrm>
          <a:off x="687385" y="4800600"/>
          <a:ext cx="7770815" cy="1981200"/>
        </p:xfrm>
        <a:graphic>
          <a:graphicData uri="http://schemas.openxmlformats.org/drawingml/2006/table">
            <a:tbl>
              <a:tblPr firstRow="1" bandRow="1">
                <a:tableStyleId>{6E25E649-3F16-4E02-A733-19D2CDBF48F0}</a:tableStyleId>
              </a:tblPr>
              <a:tblGrid>
                <a:gridCol w="609603"/>
                <a:gridCol w="2498723"/>
                <a:gridCol w="1554163"/>
                <a:gridCol w="1554163"/>
                <a:gridCol w="1554163"/>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smtClean="0"/>
                        <a:t>Elonmerkkejä</a:t>
                      </a:r>
                      <a:endParaRPr lang="fi-FI" dirty="0"/>
                    </a:p>
                  </a:txBody>
                  <a:tcPr/>
                </a:tc>
                <a:tc>
                  <a:txBody>
                    <a:bodyPr/>
                    <a:lstStyle/>
                    <a:p>
                      <a:r>
                        <a:rPr lang="fi-FI" dirty="0" smtClean="0"/>
                        <a:t>retkestä</a:t>
                      </a:r>
                      <a:endParaRPr lang="fi-FI" dirty="0"/>
                    </a:p>
                  </a:txBody>
                  <a:tcPr/>
                </a:tc>
                <a:tc>
                  <a:txBody>
                    <a:bodyPr/>
                    <a:lstStyle/>
                    <a:p>
                      <a:r>
                        <a:rPr lang="fi-FI" dirty="0" smtClean="0"/>
                        <a:t>teksteinä</a:t>
                      </a:r>
                      <a:endParaRPr lang="fi-FI" dirty="0"/>
                    </a:p>
                  </a:txBody>
                  <a:tcPr/>
                </a:tc>
                <a:tc>
                  <a:txBody>
                    <a:bodyPr/>
                    <a:lstStyle/>
                    <a:p>
                      <a:r>
                        <a:rPr lang="fi-FI" dirty="0" smtClean="0"/>
                        <a:t>edessä</a:t>
                      </a:r>
                      <a:endParaRPr lang="fi-FI" dirty="0"/>
                    </a:p>
                  </a:txBody>
                  <a:tcPr/>
                </a:tc>
              </a:tr>
              <a:tr h="370840">
                <a:tc>
                  <a:txBody>
                    <a:bodyPr/>
                    <a:lstStyle/>
                    <a:p>
                      <a:r>
                        <a:rPr lang="fi-FI" dirty="0" smtClean="0"/>
                        <a:t>2</a:t>
                      </a:r>
                      <a:endParaRPr lang="fi-FI" dirty="0"/>
                    </a:p>
                  </a:txBody>
                  <a:tcPr/>
                </a:tc>
                <a:tc>
                  <a:txBody>
                    <a:bodyPr/>
                    <a:lstStyle/>
                    <a:p>
                      <a:r>
                        <a:rPr lang="fi-FI" dirty="0" smtClean="0"/>
                        <a:t>Termejä</a:t>
                      </a:r>
                      <a:endParaRPr lang="fi-FI" dirty="0"/>
                    </a:p>
                  </a:txBody>
                  <a:tcPr/>
                </a:tc>
                <a:tc>
                  <a:txBody>
                    <a:bodyPr/>
                    <a:lstStyle/>
                    <a:p>
                      <a:r>
                        <a:rPr lang="fi-FI" dirty="0" smtClean="0"/>
                        <a:t>tehdessä uusii</a:t>
                      </a:r>
                      <a:endParaRPr lang="fi-FI" dirty="0"/>
                    </a:p>
                  </a:txBody>
                  <a:tcPr/>
                </a:tc>
                <a:tc>
                  <a:txBody>
                    <a:bodyPr/>
                    <a:lstStyle/>
                    <a:p>
                      <a:r>
                        <a:rPr lang="fi-FI" dirty="0" smtClean="0"/>
                        <a:t>perinteitä</a:t>
                      </a:r>
                      <a:endParaRPr lang="fi-FI" dirty="0"/>
                    </a:p>
                  </a:txBody>
                  <a:tcPr/>
                </a:tc>
                <a:tc>
                  <a:txBody>
                    <a:bodyPr/>
                    <a:lstStyle/>
                    <a:p>
                      <a:r>
                        <a:rPr lang="fi-FI" dirty="0" smtClean="0"/>
                        <a:t>keksiessä</a:t>
                      </a:r>
                      <a:endParaRPr lang="fi-FI" dirty="0"/>
                    </a:p>
                  </a:txBody>
                  <a:tcPr/>
                </a:tc>
              </a:tr>
              <a:tr h="370840">
                <a:tc>
                  <a:txBody>
                    <a:bodyPr/>
                    <a:lstStyle/>
                    <a:p>
                      <a:r>
                        <a:rPr lang="fi-FI" dirty="0" smtClean="0"/>
                        <a:t>3</a:t>
                      </a:r>
                      <a:endParaRPr lang="fi-FI" dirty="0"/>
                    </a:p>
                  </a:txBody>
                  <a:tcPr/>
                </a:tc>
                <a:tc>
                  <a:txBody>
                    <a:bodyPr/>
                    <a:lstStyle/>
                    <a:p>
                      <a:r>
                        <a:rPr lang="fi-FI" dirty="0" smtClean="0"/>
                        <a:t>___</a:t>
                      </a:r>
                      <a:r>
                        <a:rPr lang="fi-FI" baseline="0" dirty="0" smtClean="0"/>
                        <a:t> </a:t>
                      </a:r>
                      <a:r>
                        <a:rPr lang="fi-FI" dirty="0" smtClean="0"/>
                        <a:t>arvaama-</a:t>
                      </a:r>
                      <a:endParaRPr lang="fi-FI" dirty="0"/>
                    </a:p>
                  </a:txBody>
                  <a:tcPr/>
                </a:tc>
                <a:tc>
                  <a:txBody>
                    <a:bodyPr/>
                    <a:lstStyle/>
                    <a:p>
                      <a:r>
                        <a:rPr lang="fi-FI" dirty="0" err="1" smtClean="0"/>
                        <a:t>tonta</a:t>
                      </a:r>
                      <a:endParaRPr lang="fi-FI" dirty="0"/>
                    </a:p>
                  </a:txBody>
                  <a:tcPr/>
                </a:tc>
                <a:tc>
                  <a:txBody>
                    <a:bodyPr/>
                    <a:lstStyle/>
                    <a:p>
                      <a:r>
                        <a:rPr lang="fi-FI" dirty="0" smtClean="0"/>
                        <a:t>on </a:t>
                      </a:r>
                      <a:r>
                        <a:rPr lang="fi-FI" dirty="0" err="1" smtClean="0"/>
                        <a:t>tar-</a:t>
                      </a:r>
                      <a:endParaRPr lang="fi-FI" dirty="0"/>
                    </a:p>
                  </a:txBody>
                  <a:tcPr/>
                </a:tc>
                <a:tc>
                  <a:txBody>
                    <a:bodyPr/>
                    <a:lstStyle/>
                    <a:p>
                      <a:r>
                        <a:rPr lang="fi-FI" dirty="0" err="1" smtClean="0"/>
                        <a:t>jonta</a:t>
                      </a:r>
                      <a:r>
                        <a:rPr lang="fi-FI" dirty="0" smtClean="0"/>
                        <a:t> kun ei</a:t>
                      </a:r>
                      <a:endParaRPr lang="fi-FI" dirty="0"/>
                    </a:p>
                  </a:txBody>
                  <a:tcPr/>
                </a:tc>
              </a:tr>
              <a:tr h="370840">
                <a:tc>
                  <a:txBody>
                    <a:bodyPr/>
                    <a:lstStyle/>
                    <a:p>
                      <a:r>
                        <a:rPr lang="fi-FI" dirty="0" smtClean="0"/>
                        <a:t>4</a:t>
                      </a:r>
                      <a:endParaRPr lang="fi-FI" dirty="0"/>
                    </a:p>
                  </a:txBody>
                  <a:tcPr/>
                </a:tc>
                <a:tc>
                  <a:txBody>
                    <a:bodyPr/>
                    <a:lstStyle/>
                    <a:p>
                      <a:r>
                        <a:rPr lang="fi-FI" dirty="0" smtClean="0"/>
                        <a:t>pelkistetä</a:t>
                      </a:r>
                      <a:endParaRPr lang="fi-FI" dirty="0"/>
                    </a:p>
                  </a:txBody>
                  <a:tcPr/>
                </a:tc>
                <a:tc>
                  <a:txBody>
                    <a:bodyPr/>
                    <a:lstStyle/>
                    <a:p>
                      <a:r>
                        <a:rPr lang="fi-FI" dirty="0" smtClean="0"/>
                        <a:t>pehmitellä</a:t>
                      </a:r>
                      <a:endParaRPr lang="fi-FI" dirty="0"/>
                    </a:p>
                  </a:txBody>
                  <a:tcPr/>
                </a:tc>
                <a:tc>
                  <a:txBody>
                    <a:bodyPr/>
                    <a:lstStyle/>
                    <a:p>
                      <a:r>
                        <a:rPr lang="fi-FI" dirty="0" smtClean="0"/>
                        <a:t>keskitiellä</a:t>
                      </a:r>
                      <a:endParaRPr lang="fi-FI" dirty="0"/>
                    </a:p>
                  </a:txBody>
                  <a:tcPr/>
                </a:tc>
                <a:tc>
                  <a:txBody>
                    <a:bodyPr/>
                    <a:lstStyle/>
                    <a:p>
                      <a:r>
                        <a:rPr lang="fi-FI" dirty="0" smtClean="0"/>
                        <a:t>meininkejä</a:t>
                      </a:r>
                      <a:endParaRPr lang="fi-FI"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rantagyntsä.jpg"/>
          <p:cNvPicPr>
            <a:picLocks noGrp="1" noChangeAspect="1"/>
          </p:cNvPicPr>
          <p:nvPr>
            <p:ph sz="half" idx="2"/>
          </p:nvPr>
        </p:nvPicPr>
        <p:blipFill>
          <a:blip r:embed="rId2"/>
          <a:stretch>
            <a:fillRect/>
          </a:stretch>
        </p:blipFill>
        <p:spPr>
          <a:xfrm>
            <a:off x="914400" y="685800"/>
            <a:ext cx="7620000" cy="5365749"/>
          </a:xfrm>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3753" y="304800"/>
            <a:ext cx="7313613" cy="868362"/>
          </a:xfrm>
        </p:spPr>
        <p:txBody>
          <a:bodyPr/>
          <a:lstStyle/>
          <a:p>
            <a:r>
              <a:rPr lang="fi-FI" sz="3200" dirty="0" smtClean="0"/>
              <a:t>Esimerkki riimit edellä kirjoittamisesta kappaleesta </a:t>
            </a:r>
            <a:r>
              <a:rPr lang="fi-FI" sz="3200" i="1" dirty="0" smtClean="0"/>
              <a:t>Puskaradiot pyöriin</a:t>
            </a:r>
            <a:endParaRPr lang="fi-FI" sz="3200" i="1" dirty="0"/>
          </a:p>
        </p:txBody>
      </p:sp>
      <p:sp>
        <p:nvSpPr>
          <p:cNvPr id="5" name="Content Placeholder 4"/>
          <p:cNvSpPr>
            <a:spLocks noGrp="1"/>
          </p:cNvSpPr>
          <p:nvPr>
            <p:ph sz="half" idx="1"/>
          </p:nvPr>
        </p:nvSpPr>
        <p:spPr>
          <a:xfrm>
            <a:off x="2209800" y="1447800"/>
            <a:ext cx="5181600" cy="5791200"/>
          </a:xfrm>
        </p:spPr>
        <p:txBody>
          <a:bodyPr>
            <a:normAutofit fontScale="25000" lnSpcReduction="20000"/>
          </a:bodyPr>
          <a:lstStyle/>
          <a:p>
            <a:pPr>
              <a:buNone/>
            </a:pPr>
            <a:r>
              <a:rPr lang="en-US" sz="7200" dirty="0" err="1" smtClean="0"/>
              <a:t>mä</a:t>
            </a:r>
            <a:r>
              <a:rPr lang="en-US" sz="7200" dirty="0" smtClean="0"/>
              <a:t> </a:t>
            </a:r>
            <a:r>
              <a:rPr lang="en-US" sz="7200" dirty="0" err="1" smtClean="0"/>
              <a:t>oon</a:t>
            </a:r>
            <a:r>
              <a:rPr lang="en-US" sz="7200" dirty="0" smtClean="0"/>
              <a:t> </a:t>
            </a:r>
            <a:r>
              <a:rPr lang="en-US" sz="7200" dirty="0" err="1" smtClean="0"/>
              <a:t>kyntäjä</a:t>
            </a:r>
            <a:r>
              <a:rPr lang="en-US" sz="7200" dirty="0" smtClean="0"/>
              <a:t>, </a:t>
            </a:r>
            <a:r>
              <a:rPr lang="en-US" sz="7200" dirty="0" err="1" smtClean="0"/>
              <a:t>joka</a:t>
            </a:r>
            <a:r>
              <a:rPr lang="en-US" sz="7200" dirty="0" smtClean="0"/>
              <a:t> </a:t>
            </a:r>
            <a:r>
              <a:rPr lang="en-US" sz="7200" dirty="0" err="1" smtClean="0"/>
              <a:t>korjaa</a:t>
            </a:r>
            <a:r>
              <a:rPr lang="en-US" sz="7200" dirty="0" smtClean="0"/>
              <a:t> </a:t>
            </a:r>
            <a:r>
              <a:rPr lang="en-US" sz="7200" dirty="0" err="1" smtClean="0"/>
              <a:t>satoo</a:t>
            </a:r>
            <a:r>
              <a:rPr lang="en-US" sz="7200" dirty="0" smtClean="0"/>
              <a:t> </a:t>
            </a:r>
            <a:r>
              <a:rPr lang="en-US" sz="7200" dirty="0" err="1" smtClean="0"/>
              <a:t>kynällä</a:t>
            </a:r>
            <a:endParaRPr lang="fi-FI" sz="7200" dirty="0" smtClean="0"/>
          </a:p>
          <a:p>
            <a:pPr>
              <a:buNone/>
            </a:pPr>
            <a:r>
              <a:rPr lang="en-US" sz="7200" dirty="0" err="1" smtClean="0"/>
              <a:t>mä</a:t>
            </a:r>
            <a:r>
              <a:rPr lang="en-US" sz="7200" dirty="0" smtClean="0"/>
              <a:t> </a:t>
            </a:r>
            <a:r>
              <a:rPr lang="en-US" sz="7200" dirty="0" err="1" smtClean="0"/>
              <a:t>oon</a:t>
            </a:r>
            <a:r>
              <a:rPr lang="en-US" sz="7200" dirty="0" smtClean="0"/>
              <a:t> </a:t>
            </a:r>
            <a:r>
              <a:rPr lang="en-US" sz="7200" dirty="0" err="1" smtClean="0"/>
              <a:t>syöttäjä</a:t>
            </a:r>
            <a:r>
              <a:rPr lang="en-US" sz="7200" dirty="0" smtClean="0"/>
              <a:t>, </a:t>
            </a:r>
            <a:r>
              <a:rPr lang="en-US" sz="7200" dirty="0" err="1" smtClean="0"/>
              <a:t>joka</a:t>
            </a:r>
            <a:r>
              <a:rPr lang="en-US" sz="7200" dirty="0" smtClean="0"/>
              <a:t> </a:t>
            </a:r>
            <a:r>
              <a:rPr lang="en-US" sz="7200" dirty="0" err="1" smtClean="0"/>
              <a:t>sanaa</a:t>
            </a:r>
            <a:r>
              <a:rPr lang="en-US" sz="7200" dirty="0" smtClean="0"/>
              <a:t> </a:t>
            </a:r>
            <a:r>
              <a:rPr lang="en-US" sz="7200" dirty="0" err="1" smtClean="0"/>
              <a:t>sulle</a:t>
            </a:r>
            <a:r>
              <a:rPr lang="en-US" sz="7200" dirty="0" smtClean="0"/>
              <a:t> </a:t>
            </a:r>
            <a:r>
              <a:rPr lang="en-US" sz="7200" dirty="0" err="1" smtClean="0"/>
              <a:t>työntämäs</a:t>
            </a:r>
            <a:endParaRPr lang="fi-FI" sz="7200" dirty="0" smtClean="0"/>
          </a:p>
          <a:p>
            <a:pPr>
              <a:buNone/>
            </a:pPr>
            <a:r>
              <a:rPr lang="en-US" sz="7200" dirty="0" smtClean="0"/>
              <a:t>on </a:t>
            </a:r>
            <a:r>
              <a:rPr lang="en-US" sz="7200" dirty="0" err="1" smtClean="0"/>
              <a:t>keskushyökääjä</a:t>
            </a:r>
            <a:r>
              <a:rPr lang="en-US" sz="7200" dirty="0" smtClean="0"/>
              <a:t>, </a:t>
            </a:r>
            <a:r>
              <a:rPr lang="en-US" sz="7200" dirty="0" err="1" smtClean="0"/>
              <a:t>isken</a:t>
            </a:r>
            <a:r>
              <a:rPr lang="en-US" sz="7200" dirty="0" smtClean="0"/>
              <a:t> </a:t>
            </a:r>
            <a:r>
              <a:rPr lang="en-US" sz="7200" dirty="0" err="1" smtClean="0"/>
              <a:t>sanaa</a:t>
            </a:r>
            <a:r>
              <a:rPr lang="en-US" sz="7200" dirty="0" smtClean="0"/>
              <a:t> </a:t>
            </a:r>
            <a:r>
              <a:rPr lang="en-US" sz="7200" dirty="0" err="1" smtClean="0"/>
              <a:t>lyömällä</a:t>
            </a:r>
            <a:r>
              <a:rPr lang="en-US" sz="7200" dirty="0" smtClean="0"/>
              <a:t> </a:t>
            </a:r>
            <a:endParaRPr lang="fi-FI" sz="7200" dirty="0" smtClean="0"/>
          </a:p>
          <a:p>
            <a:pPr>
              <a:buNone/>
            </a:pPr>
            <a:r>
              <a:rPr lang="en-US" sz="7200" dirty="0" smtClean="0"/>
              <a:t>en </a:t>
            </a:r>
            <a:r>
              <a:rPr lang="en-US" sz="7200" dirty="0" err="1" smtClean="0"/>
              <a:t>luotaantyöntävä</a:t>
            </a:r>
            <a:r>
              <a:rPr lang="en-US" sz="7200" dirty="0" smtClean="0"/>
              <a:t> </a:t>
            </a:r>
            <a:r>
              <a:rPr lang="en-US" sz="7200" dirty="0" err="1" smtClean="0"/>
              <a:t>enkä</a:t>
            </a:r>
            <a:r>
              <a:rPr lang="en-US" sz="7200" dirty="0" smtClean="0"/>
              <a:t> </a:t>
            </a:r>
            <a:r>
              <a:rPr lang="en-US" sz="7200" dirty="0" err="1" smtClean="0"/>
              <a:t>pidä</a:t>
            </a:r>
            <a:r>
              <a:rPr lang="en-US" sz="7200" dirty="0" smtClean="0"/>
              <a:t> </a:t>
            </a:r>
            <a:r>
              <a:rPr lang="en-US" sz="7200" dirty="0" err="1" smtClean="0"/>
              <a:t>työläänä</a:t>
            </a:r>
            <a:r>
              <a:rPr lang="en-US" sz="7200" dirty="0" smtClean="0"/>
              <a:t> </a:t>
            </a:r>
            <a:endParaRPr lang="fi-FI" sz="7200" dirty="0" smtClean="0"/>
          </a:p>
          <a:p>
            <a:pPr>
              <a:buNone/>
            </a:pPr>
            <a:r>
              <a:rPr lang="en-US" sz="7200" dirty="0" smtClean="0"/>
              <a:t> </a:t>
            </a:r>
            <a:endParaRPr lang="fi-FI" sz="7200" dirty="0" smtClean="0"/>
          </a:p>
          <a:p>
            <a:pPr>
              <a:buNone/>
            </a:pPr>
            <a:r>
              <a:rPr lang="en-US" sz="7200" dirty="0" err="1" smtClean="0"/>
              <a:t>pääni</a:t>
            </a:r>
            <a:r>
              <a:rPr lang="en-US" sz="7200" dirty="0" smtClean="0"/>
              <a:t> </a:t>
            </a:r>
            <a:r>
              <a:rPr lang="en-US" sz="7200" dirty="0" err="1" smtClean="0"/>
              <a:t>aukomista</a:t>
            </a:r>
            <a:r>
              <a:rPr lang="en-US" sz="7200" dirty="0" smtClean="0"/>
              <a:t> </a:t>
            </a:r>
            <a:r>
              <a:rPr lang="en-US" sz="7200" dirty="0" err="1" smtClean="0"/>
              <a:t>enkä</a:t>
            </a:r>
            <a:r>
              <a:rPr lang="en-US" sz="7200" dirty="0" smtClean="0"/>
              <a:t> </a:t>
            </a:r>
            <a:r>
              <a:rPr lang="en-US" sz="7200" dirty="0" err="1" smtClean="0"/>
              <a:t>hengen</a:t>
            </a:r>
            <a:r>
              <a:rPr lang="en-US" sz="7200" dirty="0" smtClean="0"/>
              <a:t> </a:t>
            </a:r>
            <a:r>
              <a:rPr lang="en-US" sz="7200" dirty="0" err="1" smtClean="0"/>
              <a:t>haukkomista</a:t>
            </a:r>
            <a:endParaRPr lang="fi-FI" sz="7200" dirty="0" smtClean="0"/>
          </a:p>
          <a:p>
            <a:pPr>
              <a:buNone/>
            </a:pPr>
            <a:r>
              <a:rPr lang="en-US" sz="7200" dirty="0" err="1" smtClean="0"/>
              <a:t>muistutan</a:t>
            </a:r>
            <a:r>
              <a:rPr lang="en-US" sz="7200" dirty="0" smtClean="0"/>
              <a:t> </a:t>
            </a:r>
            <a:r>
              <a:rPr lang="en-US" sz="7200" dirty="0" err="1" smtClean="0"/>
              <a:t>palovarotinta</a:t>
            </a:r>
            <a:r>
              <a:rPr lang="en-US" sz="7200" dirty="0" smtClean="0"/>
              <a:t> </a:t>
            </a:r>
            <a:r>
              <a:rPr lang="en-US" sz="7200" dirty="0" err="1" smtClean="0"/>
              <a:t>ja</a:t>
            </a:r>
            <a:r>
              <a:rPr lang="en-US" sz="7200" dirty="0" smtClean="0"/>
              <a:t> </a:t>
            </a:r>
            <a:r>
              <a:rPr lang="en-US" sz="7200" dirty="0" err="1" smtClean="0"/>
              <a:t>vaahtosammutinta</a:t>
            </a:r>
            <a:endParaRPr lang="fi-FI" sz="7200" dirty="0" smtClean="0"/>
          </a:p>
          <a:p>
            <a:pPr>
              <a:buNone/>
            </a:pPr>
            <a:r>
              <a:rPr lang="en-US" sz="7200" dirty="0" err="1" smtClean="0"/>
              <a:t>vaitiolo</a:t>
            </a:r>
            <a:r>
              <a:rPr lang="en-US" sz="7200" dirty="0" smtClean="0"/>
              <a:t> </a:t>
            </a:r>
            <a:r>
              <a:rPr lang="en-US" sz="7200" dirty="0" err="1" smtClean="0"/>
              <a:t>vahingollista</a:t>
            </a:r>
            <a:r>
              <a:rPr lang="en-US" sz="7200" dirty="0" smtClean="0"/>
              <a:t> </a:t>
            </a:r>
            <a:r>
              <a:rPr lang="en-US" sz="7200" dirty="0" err="1" smtClean="0"/>
              <a:t>palon</a:t>
            </a:r>
            <a:r>
              <a:rPr lang="en-US" sz="7200" dirty="0" smtClean="0"/>
              <a:t> </a:t>
            </a:r>
            <a:r>
              <a:rPr lang="en-US" sz="7200" dirty="0" err="1" smtClean="0"/>
              <a:t>sammutus</a:t>
            </a:r>
            <a:r>
              <a:rPr lang="en-US" sz="7200" dirty="0" smtClean="0"/>
              <a:t> </a:t>
            </a:r>
            <a:r>
              <a:rPr lang="en-US" sz="7200" dirty="0" err="1" smtClean="0"/>
              <a:t>pakollista</a:t>
            </a:r>
            <a:endParaRPr lang="fi-FI" sz="7200" dirty="0" smtClean="0"/>
          </a:p>
          <a:p>
            <a:pPr>
              <a:buNone/>
            </a:pPr>
            <a:r>
              <a:rPr lang="en-US" sz="7200" dirty="0" err="1" smtClean="0"/>
              <a:t>mulle</a:t>
            </a:r>
            <a:r>
              <a:rPr lang="en-US" sz="7200" dirty="0" smtClean="0"/>
              <a:t> </a:t>
            </a:r>
            <a:r>
              <a:rPr lang="en-US" sz="7200" dirty="0" err="1" smtClean="0"/>
              <a:t>harmittominta</a:t>
            </a:r>
            <a:r>
              <a:rPr lang="en-US" sz="7200" dirty="0" smtClean="0"/>
              <a:t> </a:t>
            </a:r>
            <a:r>
              <a:rPr lang="en-US" sz="7200" dirty="0" err="1" smtClean="0"/>
              <a:t>tehdä</a:t>
            </a:r>
            <a:r>
              <a:rPr lang="en-US" sz="7200" dirty="0" smtClean="0"/>
              <a:t> </a:t>
            </a:r>
            <a:r>
              <a:rPr lang="en-US" sz="7200" dirty="0" err="1" smtClean="0"/>
              <a:t>näin</a:t>
            </a:r>
            <a:r>
              <a:rPr lang="en-US" sz="7200" dirty="0" smtClean="0"/>
              <a:t> </a:t>
            </a:r>
            <a:r>
              <a:rPr lang="en-US" sz="7200" dirty="0" err="1" smtClean="0"/>
              <a:t>markkinointia</a:t>
            </a:r>
            <a:endParaRPr lang="fi-FI" sz="7200" dirty="0" smtClean="0"/>
          </a:p>
          <a:p>
            <a:endParaRPr lang="fi-FI"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304800"/>
            <a:ext cx="7313613" cy="868362"/>
          </a:xfrm>
        </p:spPr>
        <p:txBody>
          <a:bodyPr/>
          <a:lstStyle/>
          <a:p>
            <a:r>
              <a:rPr lang="fi-FI" dirty="0" smtClean="0"/>
              <a:t>Esimerkkisäkeistö jatkuu</a:t>
            </a:r>
            <a:endParaRPr lang="fi-FI" dirty="0"/>
          </a:p>
        </p:txBody>
      </p:sp>
      <p:sp>
        <p:nvSpPr>
          <p:cNvPr id="6" name="Content Placeholder 5"/>
          <p:cNvSpPr>
            <a:spLocks noGrp="1"/>
          </p:cNvSpPr>
          <p:nvPr>
            <p:ph idx="1"/>
          </p:nvPr>
        </p:nvSpPr>
        <p:spPr>
          <a:xfrm>
            <a:off x="1830387" y="1600200"/>
            <a:ext cx="7313613" cy="5257800"/>
          </a:xfrm>
        </p:spPr>
        <p:txBody>
          <a:bodyPr>
            <a:normAutofit fontScale="40000" lnSpcReduction="20000"/>
          </a:bodyPr>
          <a:lstStyle/>
          <a:p>
            <a:pPr>
              <a:buNone/>
            </a:pPr>
            <a:r>
              <a:rPr lang="en-US" sz="5000" dirty="0" err="1" smtClean="0"/>
              <a:t>koittaa</a:t>
            </a:r>
            <a:r>
              <a:rPr lang="en-US" sz="5000" dirty="0" smtClean="0"/>
              <a:t> </a:t>
            </a:r>
            <a:r>
              <a:rPr lang="en-US" sz="5000" dirty="0" err="1" smtClean="0"/>
              <a:t>teidät</a:t>
            </a:r>
            <a:r>
              <a:rPr lang="en-US" sz="5000" dirty="0" smtClean="0"/>
              <a:t> </a:t>
            </a:r>
            <a:r>
              <a:rPr lang="en-US" sz="5000" dirty="0" err="1" smtClean="0"/>
              <a:t>vakuutta</a:t>
            </a:r>
            <a:r>
              <a:rPr lang="en-US" sz="5000" dirty="0" smtClean="0"/>
              <a:t> </a:t>
            </a:r>
            <a:r>
              <a:rPr lang="en-US" sz="5000" dirty="0" err="1" smtClean="0"/>
              <a:t>tää</a:t>
            </a:r>
            <a:r>
              <a:rPr lang="en-US" sz="5000" dirty="0" smtClean="0"/>
              <a:t> </a:t>
            </a:r>
            <a:r>
              <a:rPr lang="en-US" sz="5000" dirty="0" err="1" smtClean="0"/>
              <a:t>runonlausuja</a:t>
            </a:r>
            <a:endParaRPr lang="fi-FI" sz="5000" dirty="0" smtClean="0"/>
          </a:p>
          <a:p>
            <a:pPr>
              <a:buNone/>
            </a:pPr>
            <a:r>
              <a:rPr lang="en-US" sz="5000" dirty="0" err="1" smtClean="0"/>
              <a:t>saan</a:t>
            </a:r>
            <a:r>
              <a:rPr lang="en-US" sz="5000" dirty="0" smtClean="0"/>
              <a:t> </a:t>
            </a:r>
            <a:r>
              <a:rPr lang="en-US" sz="5000" dirty="0" err="1" smtClean="0"/>
              <a:t>seinist</a:t>
            </a:r>
            <a:r>
              <a:rPr lang="en-US" sz="5000" dirty="0" smtClean="0"/>
              <a:t> </a:t>
            </a:r>
            <a:r>
              <a:rPr lang="en-US" sz="5000" dirty="0" err="1" smtClean="0"/>
              <a:t>kaikuja</a:t>
            </a:r>
            <a:r>
              <a:rPr lang="en-US" sz="5000" dirty="0" smtClean="0"/>
              <a:t> </a:t>
            </a:r>
            <a:r>
              <a:rPr lang="en-US" sz="5000" dirty="0" err="1" smtClean="0"/>
              <a:t>ja</a:t>
            </a:r>
            <a:r>
              <a:rPr lang="en-US" sz="5000" dirty="0" smtClean="0"/>
              <a:t> </a:t>
            </a:r>
            <a:r>
              <a:rPr lang="en-US" sz="5000" dirty="0" err="1" smtClean="0"/>
              <a:t>oon</a:t>
            </a:r>
            <a:r>
              <a:rPr lang="en-US" sz="5000" dirty="0" smtClean="0"/>
              <a:t> </a:t>
            </a:r>
            <a:r>
              <a:rPr lang="en-US" sz="5000" dirty="0" err="1" smtClean="0"/>
              <a:t>liukast</a:t>
            </a:r>
            <a:r>
              <a:rPr lang="en-US" sz="5000" dirty="0" smtClean="0"/>
              <a:t> </a:t>
            </a:r>
            <a:r>
              <a:rPr lang="en-US" sz="5000" dirty="0" err="1" smtClean="0"/>
              <a:t>ku</a:t>
            </a:r>
            <a:r>
              <a:rPr lang="en-US" sz="5000" dirty="0" smtClean="0"/>
              <a:t> </a:t>
            </a:r>
            <a:r>
              <a:rPr lang="en-US" sz="5000" dirty="0" err="1" smtClean="0"/>
              <a:t>saippua</a:t>
            </a:r>
            <a:endParaRPr lang="fi-FI" sz="5000" dirty="0" smtClean="0"/>
          </a:p>
          <a:p>
            <a:pPr>
              <a:buNone/>
            </a:pPr>
            <a:r>
              <a:rPr lang="en-US" sz="5000" dirty="0" err="1" smtClean="0"/>
              <a:t>kaasutan</a:t>
            </a:r>
            <a:r>
              <a:rPr lang="en-US" sz="5000" dirty="0" smtClean="0"/>
              <a:t> </a:t>
            </a:r>
            <a:r>
              <a:rPr lang="en-US" sz="5000" dirty="0" err="1" smtClean="0"/>
              <a:t>suoraa</a:t>
            </a:r>
            <a:r>
              <a:rPr lang="en-US" sz="5000" dirty="0" smtClean="0"/>
              <a:t> </a:t>
            </a:r>
            <a:r>
              <a:rPr lang="en-US" sz="5000" dirty="0" err="1" smtClean="0"/>
              <a:t>läpi</a:t>
            </a:r>
            <a:r>
              <a:rPr lang="en-US" sz="5000" dirty="0" smtClean="0"/>
              <a:t> </a:t>
            </a:r>
            <a:r>
              <a:rPr lang="en-US" sz="5000" dirty="0" err="1" smtClean="0"/>
              <a:t>tiheimmän</a:t>
            </a:r>
            <a:r>
              <a:rPr lang="en-US" sz="5000" dirty="0" smtClean="0"/>
              <a:t> </a:t>
            </a:r>
            <a:r>
              <a:rPr lang="en-US" sz="5000" dirty="0" err="1" smtClean="0"/>
              <a:t>puskan</a:t>
            </a:r>
            <a:endParaRPr lang="fi-FI" sz="5000" dirty="0" smtClean="0"/>
          </a:p>
          <a:p>
            <a:pPr>
              <a:buNone/>
            </a:pPr>
            <a:r>
              <a:rPr lang="en-US" sz="5000" dirty="0" err="1" smtClean="0"/>
              <a:t>ku</a:t>
            </a:r>
            <a:r>
              <a:rPr lang="en-US" sz="5000" dirty="0" smtClean="0"/>
              <a:t> </a:t>
            </a:r>
            <a:r>
              <a:rPr lang="en-US" sz="5000" dirty="0" err="1" smtClean="0"/>
              <a:t>pikajunaa</a:t>
            </a:r>
            <a:r>
              <a:rPr lang="en-US" sz="5000" dirty="0" smtClean="0"/>
              <a:t>, jota </a:t>
            </a:r>
            <a:r>
              <a:rPr lang="en-US" sz="5000" dirty="0" err="1" smtClean="0"/>
              <a:t>ei</a:t>
            </a:r>
            <a:r>
              <a:rPr lang="en-US" sz="5000" dirty="0" smtClean="0"/>
              <a:t> </a:t>
            </a:r>
            <a:r>
              <a:rPr lang="en-US" sz="5000" dirty="0" err="1" smtClean="0"/>
              <a:t>voi</a:t>
            </a:r>
            <a:r>
              <a:rPr lang="en-US" sz="5000" dirty="0" smtClean="0"/>
              <a:t> </a:t>
            </a:r>
            <a:r>
              <a:rPr lang="en-US" sz="5000" dirty="0" err="1" smtClean="0"/>
              <a:t>jarruttaa</a:t>
            </a:r>
            <a:endParaRPr lang="fi-FI" sz="5000" dirty="0" smtClean="0"/>
          </a:p>
          <a:p>
            <a:pPr>
              <a:buNone/>
            </a:pPr>
            <a:r>
              <a:rPr lang="en-US" sz="5000" dirty="0" smtClean="0"/>
              <a:t> </a:t>
            </a:r>
            <a:endParaRPr lang="fi-FI" sz="5000" dirty="0" smtClean="0"/>
          </a:p>
          <a:p>
            <a:pPr>
              <a:buNone/>
            </a:pPr>
            <a:r>
              <a:rPr lang="en-US" sz="5000" dirty="0" err="1" smtClean="0"/>
              <a:t>nä</a:t>
            </a:r>
            <a:r>
              <a:rPr lang="en-US" sz="5000" dirty="0" smtClean="0"/>
              <a:t> </a:t>
            </a:r>
            <a:r>
              <a:rPr lang="en-US" sz="5000" dirty="0" err="1" smtClean="0"/>
              <a:t>sanat</a:t>
            </a:r>
            <a:r>
              <a:rPr lang="en-US" sz="5000" dirty="0" smtClean="0"/>
              <a:t> </a:t>
            </a:r>
            <a:r>
              <a:rPr lang="en-US" sz="5000" dirty="0" err="1" smtClean="0"/>
              <a:t>paukuttaa</a:t>
            </a:r>
            <a:r>
              <a:rPr lang="en-US" sz="5000" dirty="0" smtClean="0"/>
              <a:t> </a:t>
            </a:r>
            <a:r>
              <a:rPr lang="en-US" sz="5000" dirty="0" err="1" smtClean="0"/>
              <a:t>raiteit</a:t>
            </a:r>
            <a:r>
              <a:rPr lang="en-US" sz="5000" dirty="0" smtClean="0"/>
              <a:t> </a:t>
            </a:r>
            <a:r>
              <a:rPr lang="en-US" sz="5000" dirty="0" err="1" smtClean="0"/>
              <a:t>mun</a:t>
            </a:r>
            <a:r>
              <a:rPr lang="en-US" sz="5000" dirty="0" smtClean="0"/>
              <a:t> </a:t>
            </a:r>
            <a:r>
              <a:rPr lang="en-US" sz="5000" dirty="0" err="1" smtClean="0"/>
              <a:t>kaikukoppaa</a:t>
            </a:r>
            <a:endParaRPr lang="fi-FI" sz="5000" dirty="0" smtClean="0"/>
          </a:p>
          <a:p>
            <a:pPr>
              <a:buNone/>
            </a:pPr>
            <a:r>
              <a:rPr lang="en-US" sz="5000" dirty="0" err="1" smtClean="0"/>
              <a:t>tulee</a:t>
            </a:r>
            <a:r>
              <a:rPr lang="en-US" sz="5000" dirty="0" smtClean="0"/>
              <a:t> </a:t>
            </a:r>
            <a:r>
              <a:rPr lang="en-US" sz="5000" dirty="0" err="1" smtClean="0"/>
              <a:t>raskausnaarmuja</a:t>
            </a:r>
            <a:r>
              <a:rPr lang="en-US" sz="5000" dirty="0" smtClean="0"/>
              <a:t> </a:t>
            </a:r>
            <a:r>
              <a:rPr lang="en-US" sz="5000" dirty="0" err="1" smtClean="0"/>
              <a:t>tästä</a:t>
            </a:r>
            <a:r>
              <a:rPr lang="en-US" sz="5000" dirty="0" smtClean="0"/>
              <a:t> </a:t>
            </a:r>
            <a:r>
              <a:rPr lang="en-US" sz="5000" dirty="0" err="1" smtClean="0"/>
              <a:t>jälkikasvusta</a:t>
            </a:r>
            <a:endParaRPr lang="fi-FI" sz="5000" dirty="0" smtClean="0"/>
          </a:p>
          <a:p>
            <a:pPr>
              <a:buNone/>
            </a:pPr>
            <a:r>
              <a:rPr lang="en-US" sz="5000" dirty="0" err="1" smtClean="0"/>
              <a:t>ja</a:t>
            </a:r>
            <a:r>
              <a:rPr lang="en-US" sz="5000" dirty="0" smtClean="0"/>
              <a:t> </a:t>
            </a:r>
            <a:r>
              <a:rPr lang="en-US" sz="5000" dirty="0" err="1" smtClean="0"/>
              <a:t>oon</a:t>
            </a:r>
            <a:r>
              <a:rPr lang="en-US" sz="5000" dirty="0" smtClean="0"/>
              <a:t> </a:t>
            </a:r>
            <a:r>
              <a:rPr lang="en-US" sz="5000" dirty="0" err="1" smtClean="0"/>
              <a:t>taas</a:t>
            </a:r>
            <a:r>
              <a:rPr lang="en-US" sz="5000" dirty="0" smtClean="0"/>
              <a:t> </a:t>
            </a:r>
            <a:r>
              <a:rPr lang="en-US" sz="5000" dirty="0" err="1" smtClean="0"/>
              <a:t>paksuna</a:t>
            </a:r>
            <a:r>
              <a:rPr lang="en-US" sz="5000" dirty="0" smtClean="0"/>
              <a:t>, </a:t>
            </a:r>
            <a:r>
              <a:rPr lang="en-US" sz="5000" dirty="0" err="1" smtClean="0"/>
              <a:t>jo</a:t>
            </a:r>
            <a:r>
              <a:rPr lang="en-US" sz="5000" dirty="0" smtClean="0"/>
              <a:t> </a:t>
            </a:r>
            <a:r>
              <a:rPr lang="en-US" sz="5000" dirty="0" err="1" smtClean="0"/>
              <a:t>kymmenet</a:t>
            </a:r>
            <a:r>
              <a:rPr lang="en-US" sz="5000" dirty="0" smtClean="0"/>
              <a:t> </a:t>
            </a:r>
            <a:r>
              <a:rPr lang="en-US" sz="5000" dirty="0" err="1" smtClean="0"/>
              <a:t>kuukautta</a:t>
            </a:r>
            <a:endParaRPr lang="fi-FI" sz="5000" dirty="0" smtClean="0"/>
          </a:p>
          <a:p>
            <a:pPr>
              <a:buNone/>
            </a:pPr>
            <a:r>
              <a:rPr lang="en-US" sz="5000" dirty="0" err="1" smtClean="0"/>
              <a:t>tä</a:t>
            </a:r>
            <a:r>
              <a:rPr lang="en-US" sz="5000" dirty="0" smtClean="0"/>
              <a:t> </a:t>
            </a:r>
            <a:r>
              <a:rPr lang="en-US" sz="5000" dirty="0" err="1" smtClean="0"/>
              <a:t>synnytys</a:t>
            </a:r>
            <a:r>
              <a:rPr lang="en-US" sz="5000" dirty="0" smtClean="0"/>
              <a:t> </a:t>
            </a:r>
            <a:r>
              <a:rPr lang="en-US" sz="5000" dirty="0" err="1" smtClean="0"/>
              <a:t>jatkuvaa</a:t>
            </a:r>
            <a:r>
              <a:rPr lang="en-US" sz="5000" dirty="0" smtClean="0"/>
              <a:t> </a:t>
            </a:r>
            <a:r>
              <a:rPr lang="en-US" sz="5000" dirty="0" err="1" smtClean="0"/>
              <a:t>saa</a:t>
            </a:r>
            <a:r>
              <a:rPr lang="en-US" sz="5000" dirty="0" smtClean="0"/>
              <a:t> </a:t>
            </a:r>
            <a:r>
              <a:rPr lang="en-US" sz="5000" dirty="0" err="1" smtClean="0"/>
              <a:t>aikaan</a:t>
            </a:r>
            <a:r>
              <a:rPr lang="en-US" sz="5000" dirty="0" smtClean="0"/>
              <a:t> </a:t>
            </a:r>
            <a:r>
              <a:rPr lang="en-US" sz="5000" dirty="0" err="1" smtClean="0"/>
              <a:t>parhautta</a:t>
            </a:r>
            <a:endParaRPr lang="fi-FI" sz="5000" dirty="0" smtClean="0"/>
          </a:p>
          <a:p>
            <a:pPr>
              <a:buNone/>
            </a:pPr>
            <a:r>
              <a:rPr lang="en-US" dirty="0" smtClean="0"/>
              <a:t> </a:t>
            </a:r>
            <a:endParaRPr lang="fi-FI" dirty="0" smtClean="0"/>
          </a:p>
          <a:p>
            <a:endParaRPr lang="fi-FI"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fi-FI" sz="4000" dirty="0" smtClean="0"/>
              <a:t>Räppäämistä hahmottaa parhaiten räppäämällä</a:t>
            </a:r>
            <a:endParaRPr lang="fi-FI" sz="4000" dirty="0"/>
          </a:p>
        </p:txBody>
      </p:sp>
      <p:sp>
        <p:nvSpPr>
          <p:cNvPr id="3" name="Content Placeholder 2"/>
          <p:cNvSpPr>
            <a:spLocks noGrp="1"/>
          </p:cNvSpPr>
          <p:nvPr>
            <p:ph idx="1"/>
          </p:nvPr>
        </p:nvSpPr>
        <p:spPr>
          <a:xfrm>
            <a:off x="914400" y="1371600"/>
            <a:ext cx="7620000" cy="5486400"/>
          </a:xfrm>
        </p:spPr>
        <p:txBody>
          <a:bodyPr>
            <a:normAutofit fontScale="70000" lnSpcReduction="20000"/>
          </a:bodyPr>
          <a:lstStyle/>
          <a:p>
            <a:r>
              <a:rPr lang="fi-FI" sz="2118" dirty="0" smtClean="0"/>
              <a:t>Rap-kappaleiden kuunteleminen auttaa hahmottamaan räppäämistä</a:t>
            </a:r>
          </a:p>
          <a:p>
            <a:r>
              <a:rPr lang="fi-FI" sz="2118" dirty="0" smtClean="0"/>
              <a:t>Peruslähtökohtana on aina rytmin hahmottaminen ja ymmärtäminen. </a:t>
            </a:r>
          </a:p>
          <a:p>
            <a:r>
              <a:rPr lang="fi-FI" sz="2118" dirty="0" smtClean="0"/>
              <a:t>Rytmin saa aikaan yhdellä äänellä (esim. taputus). Usein kuitenkin perusrytmiä on tekemässä matala bassorumpu ja kajahtavampi </a:t>
            </a:r>
            <a:r>
              <a:rPr lang="fi-FI" sz="2118" dirty="0" err="1" smtClean="0"/>
              <a:t>snare</a:t>
            </a:r>
            <a:r>
              <a:rPr lang="fi-FI" sz="2118" dirty="0" smtClean="0"/>
              <a:t>/ virveli.</a:t>
            </a:r>
          </a:p>
          <a:p>
            <a:r>
              <a:rPr lang="fi-FI" sz="2118" dirty="0" smtClean="0"/>
              <a:t>Aloittaessa räppäämisen </a:t>
            </a:r>
            <a:r>
              <a:rPr lang="fi-FI" sz="2118" dirty="0" err="1" smtClean="0"/>
              <a:t>flow-taulukon</a:t>
            </a:r>
            <a:r>
              <a:rPr lang="fi-FI" sz="2118" dirty="0" smtClean="0"/>
              <a:t> ensimmäisestä iskusta alkaa räppäys aina bassorummusta eli </a:t>
            </a:r>
            <a:r>
              <a:rPr lang="fi-FI" sz="2118" dirty="0" err="1" smtClean="0"/>
              <a:t>basarista</a:t>
            </a:r>
            <a:r>
              <a:rPr lang="fi-FI" sz="2118" dirty="0" smtClean="0"/>
              <a:t>. </a:t>
            </a:r>
            <a:r>
              <a:rPr lang="fi-FI" sz="2118" dirty="0" err="1" smtClean="0"/>
              <a:t>Basari</a:t>
            </a:r>
            <a:r>
              <a:rPr lang="fi-FI" sz="2118" dirty="0" smtClean="0"/>
              <a:t> aloittaa usein ensimmäisen ja kolmannen iskun </a:t>
            </a:r>
            <a:r>
              <a:rPr lang="fi-FI" sz="2118" dirty="0" err="1" smtClean="0"/>
              <a:t>flow-taulukosta</a:t>
            </a:r>
            <a:endParaRPr lang="fi-FI" sz="2118" dirty="0" smtClean="0"/>
          </a:p>
          <a:p>
            <a:r>
              <a:rPr lang="fi-FI" sz="2118" dirty="0" smtClean="0"/>
              <a:t>Yleisimmin säe loppuu </a:t>
            </a:r>
            <a:r>
              <a:rPr lang="fi-FI" sz="2118" dirty="0" err="1" smtClean="0"/>
              <a:t>snareen</a:t>
            </a:r>
            <a:r>
              <a:rPr lang="fi-FI" sz="2118" dirty="0" smtClean="0"/>
              <a:t>. </a:t>
            </a:r>
            <a:r>
              <a:rPr lang="fi-FI" sz="2118" dirty="0" err="1" smtClean="0"/>
              <a:t>Flow-taulukon</a:t>
            </a:r>
            <a:r>
              <a:rPr lang="fi-FI" sz="2118" dirty="0" smtClean="0"/>
              <a:t> toisen ja neljännen iskun kohdalla on usein </a:t>
            </a:r>
            <a:r>
              <a:rPr lang="fi-FI" sz="2118" dirty="0" err="1" smtClean="0"/>
              <a:t>snare</a:t>
            </a:r>
            <a:r>
              <a:rPr lang="fi-FI" sz="2118" dirty="0" smtClean="0"/>
              <a:t>.</a:t>
            </a:r>
          </a:p>
          <a:p>
            <a:r>
              <a:rPr lang="fi-FI" sz="2323" dirty="0" smtClean="0"/>
              <a:t>Saat sanoillesi rytmillisiä kuviota mumisemalla </a:t>
            </a:r>
            <a:r>
              <a:rPr lang="fi-FI" sz="2323" dirty="0" err="1" smtClean="0"/>
              <a:t>biitin</a:t>
            </a:r>
            <a:r>
              <a:rPr lang="fi-FI" sz="2323" dirty="0" smtClean="0"/>
              <a:t> päälle. Näin yleensä löydät sinun sisäisen </a:t>
            </a:r>
            <a:r>
              <a:rPr lang="fi-FI" sz="2323" dirty="0" err="1" smtClean="0"/>
              <a:t>flow:si</a:t>
            </a:r>
            <a:r>
              <a:rPr lang="fi-FI" sz="2323" dirty="0" smtClean="0"/>
              <a:t>. Hahmotat muminastasi tavuja ja voit sovittaa säkeistösi sen mukaiseksi</a:t>
            </a:r>
          </a:p>
          <a:p>
            <a:r>
              <a:rPr lang="fi-FI" sz="2323" dirty="0" smtClean="0"/>
              <a:t>Voit myös kuunnella kappaleen muita instrumentteja ja rytmittää sanoja niiden mukaan</a:t>
            </a:r>
          </a:p>
          <a:p>
            <a:r>
              <a:rPr lang="fi-FI" sz="2323" dirty="0" smtClean="0"/>
              <a:t>Jos haluat toistuvia rytmikuvioita säkeistöihisi, kirjoita täsmälleen samalla tavumäärällä nämä kohdat</a:t>
            </a:r>
          </a:p>
          <a:p>
            <a:endParaRPr lang="fi-FI" sz="2118" dirty="0" smtClean="0"/>
          </a:p>
          <a:p>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7419"/>
            <a:ext cx="8305800" cy="868362"/>
          </a:xfrm>
        </p:spPr>
        <p:txBody>
          <a:bodyPr/>
          <a:lstStyle/>
          <a:p>
            <a:r>
              <a:rPr lang="fi-FI" dirty="0" smtClean="0"/>
              <a:t>Rap –kirjoitusprosessiin kuuluu </a:t>
            </a:r>
            <a:r>
              <a:rPr lang="fi-FI" dirty="0" err="1" smtClean="0"/>
              <a:t>biitti</a:t>
            </a:r>
            <a:endParaRPr lang="fi-FI" dirty="0"/>
          </a:p>
        </p:txBody>
      </p:sp>
      <p:sp>
        <p:nvSpPr>
          <p:cNvPr id="3" name="Content Placeholder 2"/>
          <p:cNvSpPr>
            <a:spLocks noGrp="1"/>
          </p:cNvSpPr>
          <p:nvPr>
            <p:ph idx="1"/>
          </p:nvPr>
        </p:nvSpPr>
        <p:spPr>
          <a:xfrm>
            <a:off x="914400" y="2286000"/>
            <a:ext cx="7313613" cy="4056062"/>
          </a:xfrm>
        </p:spPr>
        <p:txBody>
          <a:bodyPr/>
          <a:lstStyle/>
          <a:p>
            <a:r>
              <a:rPr lang="fi-FI" dirty="0" err="1" smtClean="0"/>
              <a:t>Biitti</a:t>
            </a:r>
            <a:r>
              <a:rPr lang="fi-FI" dirty="0" smtClean="0"/>
              <a:t> eli tausta liittää aiheesi ja </a:t>
            </a:r>
            <a:r>
              <a:rPr lang="fi-FI" dirty="0" err="1" smtClean="0"/>
              <a:t>flow:si</a:t>
            </a:r>
            <a:r>
              <a:rPr lang="fi-FI" dirty="0" smtClean="0"/>
              <a:t> yhteen ja on tärkeä osa loppuun asti vietyä rap –kirjoitusprosessia</a:t>
            </a:r>
          </a:p>
          <a:p>
            <a:r>
              <a:rPr lang="fi-FI" dirty="0" err="1" smtClean="0"/>
              <a:t>Räppäri</a:t>
            </a:r>
            <a:r>
              <a:rPr lang="fi-FI" dirty="0" smtClean="0"/>
              <a:t> tai </a:t>
            </a:r>
            <a:r>
              <a:rPr lang="fi-FI" dirty="0" err="1" smtClean="0"/>
              <a:t>räppärit</a:t>
            </a:r>
            <a:r>
              <a:rPr lang="fi-FI" dirty="0" smtClean="0"/>
              <a:t> ovat vastuussa </a:t>
            </a:r>
            <a:r>
              <a:rPr lang="fi-FI" dirty="0" err="1" smtClean="0"/>
              <a:t>biitin</a:t>
            </a:r>
            <a:r>
              <a:rPr lang="fi-FI" dirty="0" smtClean="0"/>
              <a:t> valinnasta</a:t>
            </a:r>
          </a:p>
          <a:p>
            <a:r>
              <a:rPr lang="fi-FI" dirty="0" err="1" smtClean="0"/>
              <a:t>Räppärit</a:t>
            </a:r>
            <a:r>
              <a:rPr lang="fi-FI" dirty="0" smtClean="0"/>
              <a:t> voivat tehdä myös itse </a:t>
            </a:r>
            <a:r>
              <a:rPr lang="fi-FI" dirty="0" err="1" smtClean="0"/>
              <a:t>biittinsä</a:t>
            </a:r>
            <a:endParaRPr lang="fi-FI" dirty="0" smtClean="0"/>
          </a:p>
          <a:p>
            <a:endParaRPr lang="fi-FI"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Rap-kirjoitusharjoitus</a:t>
            </a:r>
            <a:endParaRPr lang="fi-FI" dirty="0"/>
          </a:p>
        </p:txBody>
      </p:sp>
      <p:sp>
        <p:nvSpPr>
          <p:cNvPr id="3" name="Content Placeholder 2"/>
          <p:cNvSpPr>
            <a:spLocks noGrp="1"/>
          </p:cNvSpPr>
          <p:nvPr>
            <p:ph idx="1"/>
          </p:nvPr>
        </p:nvSpPr>
        <p:spPr/>
        <p:txBody>
          <a:bodyPr>
            <a:normAutofit fontScale="92500"/>
          </a:bodyPr>
          <a:lstStyle/>
          <a:p>
            <a:r>
              <a:rPr lang="fi-FI" dirty="0" smtClean="0"/>
              <a:t>Rap-kappaleista suurimmassa osassa tuoksuu valtava itsekehu. Asettukaa kirjoittajina asemaan, jossa kykenette kaikkeen (kaikki tuntuu teille mahdolliselta). Kuvailkaa </a:t>
            </a:r>
            <a:r>
              <a:rPr lang="fi-FI" dirty="0" err="1" smtClean="0"/>
              <a:t>flow-taulukkoon</a:t>
            </a:r>
            <a:r>
              <a:rPr lang="fi-FI" dirty="0" smtClean="0"/>
              <a:t> itseänne ja omia puuhianne räiskyvien ja villien metaforien sekä kielellisten kuvien kautta. Paisutelkaa kykyjänne ja olkaa oman valtakuntanne häikäiseviä kuninkaita.</a:t>
            </a:r>
          </a:p>
          <a:p>
            <a:r>
              <a:rPr lang="fi-FI" dirty="0" smtClean="0"/>
              <a:t>Kirjoittamista tukee </a:t>
            </a:r>
            <a:r>
              <a:rPr lang="fi-FI" dirty="0" err="1" smtClean="0"/>
              <a:t>biitti</a:t>
            </a:r>
            <a:r>
              <a:rPr lang="fi-FI" dirty="0" smtClean="0"/>
              <a:t>. Muistakaa myös käydä sanojanne ääneen lävitse, jotta saatte pidettyä rytmiä yllä.</a:t>
            </a:r>
          </a:p>
          <a:p>
            <a:r>
              <a:rPr lang="fi-FI" dirty="0" smtClean="0"/>
              <a:t>Intoa ja iloa kirjoittamiseen!!! </a:t>
            </a:r>
            <a:endParaRPr lang="fi-FI"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3200" dirty="0" err="1" smtClean="0"/>
              <a:t>Freestyle-räpissä</a:t>
            </a:r>
            <a:r>
              <a:rPr lang="fi-FI" sz="3200" dirty="0" smtClean="0"/>
              <a:t> </a:t>
            </a:r>
            <a:r>
              <a:rPr lang="fi-FI" sz="3200" dirty="0" err="1" smtClean="0"/>
              <a:t>räppäri</a:t>
            </a:r>
            <a:r>
              <a:rPr lang="fi-FI" sz="3200" dirty="0" smtClean="0"/>
              <a:t> suoltaa mielestänsä ulos päällimmäisiä asioita</a:t>
            </a:r>
            <a:endParaRPr lang="fi-FI" sz="3200" dirty="0"/>
          </a:p>
        </p:txBody>
      </p:sp>
      <p:sp>
        <p:nvSpPr>
          <p:cNvPr id="3" name="Content Placeholder 2"/>
          <p:cNvSpPr>
            <a:spLocks noGrp="1"/>
          </p:cNvSpPr>
          <p:nvPr>
            <p:ph idx="1"/>
          </p:nvPr>
        </p:nvSpPr>
        <p:spPr/>
        <p:txBody>
          <a:bodyPr>
            <a:normAutofit fontScale="77500" lnSpcReduction="20000"/>
          </a:bodyPr>
          <a:lstStyle/>
          <a:p>
            <a:pPr>
              <a:buNone/>
            </a:pPr>
            <a:r>
              <a:rPr lang="fi-FI" dirty="0" smtClean="0"/>
              <a:t>Rytmiin kiinnipääsemisen avuksi voi auttaa freestyle -räppäys. Samalla voit saada myös kiinni aiheesta ja sananparsista joita haluat käyttää</a:t>
            </a:r>
          </a:p>
          <a:p>
            <a:pPr>
              <a:buNone/>
            </a:pPr>
            <a:r>
              <a:rPr lang="fi-FI" dirty="0" smtClean="0"/>
              <a:t>	Voit kehittää ulosantiasi freestylen avulla ja pitää hauskaa ystävien kanssa</a:t>
            </a:r>
          </a:p>
          <a:p>
            <a:pPr>
              <a:buNone/>
            </a:pPr>
            <a:r>
              <a:rPr lang="fi-FI" dirty="0" smtClean="0"/>
              <a:t>	</a:t>
            </a:r>
            <a:r>
              <a:rPr lang="fi-FI" dirty="0" err="1" smtClean="0"/>
              <a:t>freestylaamalla</a:t>
            </a:r>
            <a:r>
              <a:rPr lang="fi-FI" dirty="0" smtClean="0"/>
              <a:t> voi havainnoida ympäristöä  ja kehittää riimejä lennosta, joten sitä kautta kehittyy myös </a:t>
            </a:r>
            <a:r>
              <a:rPr lang="fi-FI" dirty="0" err="1" smtClean="0"/>
              <a:t>räppärinä</a:t>
            </a:r>
            <a:r>
              <a:rPr lang="fi-FI" dirty="0" smtClean="0"/>
              <a:t> </a:t>
            </a:r>
          </a:p>
          <a:p>
            <a:pPr>
              <a:buNone/>
            </a:pPr>
            <a:r>
              <a:rPr lang="fi-FI" dirty="0" smtClean="0"/>
              <a:t>	</a:t>
            </a:r>
            <a:r>
              <a:rPr lang="fi-FI" dirty="0" err="1" smtClean="0"/>
              <a:t>freestylaamalla</a:t>
            </a:r>
            <a:r>
              <a:rPr lang="fi-FI" dirty="0" smtClean="0"/>
              <a:t> pienen yleisön edessä kehität myös esiintymiskykyäsi ja itsevarmuuttasi</a:t>
            </a:r>
          </a:p>
          <a:p>
            <a:pPr>
              <a:buNone/>
            </a:pPr>
            <a:r>
              <a:rPr lang="fi-FI" dirty="0" smtClean="0"/>
              <a:t>	</a:t>
            </a:r>
            <a:r>
              <a:rPr lang="fi-FI" dirty="0" err="1" smtClean="0"/>
              <a:t>freestylaus</a:t>
            </a:r>
            <a:r>
              <a:rPr lang="fi-FI" dirty="0" smtClean="0"/>
              <a:t> ei ole vain osa rap-kirjoittamista, vaan se on myös itseilmaisun oma muoto, jossa voi kehittyä harjoittelemalla. Jotkut saavat suurimmat onnistumisen tunteet juuri hetkessä onnistumisesta, itsensä ylittämisestä ja yllättämisestä</a:t>
            </a:r>
          </a:p>
          <a:p>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Räppi</a:t>
            </a:r>
            <a:r>
              <a:rPr lang="fi-FI" dirty="0" smtClean="0"/>
              <a:t> on tarkoitettu kaikille</a:t>
            </a:r>
            <a:endParaRPr lang="fi-FI" dirty="0"/>
          </a:p>
        </p:txBody>
      </p:sp>
      <p:sp>
        <p:nvSpPr>
          <p:cNvPr id="3" name="Content Placeholder 2"/>
          <p:cNvSpPr>
            <a:spLocks noGrp="1"/>
          </p:cNvSpPr>
          <p:nvPr>
            <p:ph idx="1"/>
          </p:nvPr>
        </p:nvSpPr>
        <p:spPr/>
        <p:txBody>
          <a:bodyPr>
            <a:normAutofit/>
          </a:bodyPr>
          <a:lstStyle/>
          <a:p>
            <a:pPr>
              <a:buNone/>
            </a:pPr>
            <a:r>
              <a:rPr lang="en-US" dirty="0" smtClean="0"/>
              <a:t> </a:t>
            </a:r>
            <a:endParaRPr lang="fi-FI" dirty="0" smtClean="0"/>
          </a:p>
          <a:p>
            <a:r>
              <a:rPr lang="en-US" dirty="0" err="1" smtClean="0"/>
              <a:t>Räpin</a:t>
            </a:r>
            <a:r>
              <a:rPr lang="en-US" dirty="0" smtClean="0"/>
              <a:t> </a:t>
            </a:r>
            <a:r>
              <a:rPr lang="en-US" dirty="0" err="1" smtClean="0"/>
              <a:t>ilmaisuvoima</a:t>
            </a:r>
            <a:r>
              <a:rPr lang="en-US" dirty="0" smtClean="0"/>
              <a:t> </a:t>
            </a:r>
            <a:r>
              <a:rPr lang="en-US" dirty="0" err="1" smtClean="0"/>
              <a:t>perustuu</a:t>
            </a:r>
            <a:r>
              <a:rPr lang="en-US" dirty="0" smtClean="0"/>
              <a:t> </a:t>
            </a:r>
            <a:r>
              <a:rPr lang="en-US" dirty="0" err="1" smtClean="0"/>
              <a:t>itse</a:t>
            </a:r>
            <a:r>
              <a:rPr lang="en-US" dirty="0" smtClean="0"/>
              <a:t> </a:t>
            </a:r>
            <a:r>
              <a:rPr lang="en-US" dirty="0" err="1" smtClean="0"/>
              <a:t>kirjoitettuihin</a:t>
            </a:r>
            <a:r>
              <a:rPr lang="en-US" dirty="0" smtClean="0"/>
              <a:t> </a:t>
            </a:r>
            <a:r>
              <a:rPr lang="en-US" dirty="0" err="1" smtClean="0"/>
              <a:t>sanoituksiin</a:t>
            </a:r>
            <a:r>
              <a:rPr lang="en-US" dirty="0" smtClean="0"/>
              <a:t>, </a:t>
            </a:r>
            <a:r>
              <a:rPr lang="en-US" dirty="0" err="1" smtClean="0"/>
              <a:t>omaan</a:t>
            </a:r>
            <a:r>
              <a:rPr lang="en-US" dirty="0" smtClean="0"/>
              <a:t> </a:t>
            </a:r>
            <a:r>
              <a:rPr lang="en-US" dirty="0" err="1" smtClean="0"/>
              <a:t>ulosantiin</a:t>
            </a:r>
            <a:r>
              <a:rPr lang="en-US" dirty="0" smtClean="0"/>
              <a:t> </a:t>
            </a:r>
            <a:r>
              <a:rPr lang="en-US" dirty="0" err="1" smtClean="0"/>
              <a:t>ja</a:t>
            </a:r>
            <a:r>
              <a:rPr lang="en-US" dirty="0" smtClean="0"/>
              <a:t> </a:t>
            </a:r>
            <a:r>
              <a:rPr lang="en-US" dirty="0" err="1" smtClean="0"/>
              <a:t>luotua</a:t>
            </a:r>
            <a:r>
              <a:rPr lang="en-US" dirty="0" smtClean="0"/>
              <a:t> </a:t>
            </a:r>
            <a:r>
              <a:rPr lang="en-US" dirty="0" err="1" smtClean="0"/>
              <a:t>tunnetilaa</a:t>
            </a:r>
            <a:r>
              <a:rPr lang="en-US" dirty="0" smtClean="0"/>
              <a:t> </a:t>
            </a:r>
            <a:r>
              <a:rPr lang="en-US" dirty="0" err="1" smtClean="0"/>
              <a:t>tukevaan</a:t>
            </a:r>
            <a:r>
              <a:rPr lang="en-US" dirty="0" smtClean="0"/>
              <a:t> </a:t>
            </a:r>
            <a:r>
              <a:rPr lang="en-US" dirty="0" err="1" smtClean="0"/>
              <a:t>rytmimusiikkiin</a:t>
            </a:r>
            <a:endParaRPr lang="fi-FI" dirty="0" smtClean="0"/>
          </a:p>
          <a:p>
            <a:r>
              <a:rPr lang="en-US" dirty="0" smtClean="0"/>
              <a:t>Rap on </a:t>
            </a:r>
            <a:r>
              <a:rPr lang="en-US" dirty="0" err="1" smtClean="0"/>
              <a:t>laaja</a:t>
            </a:r>
            <a:r>
              <a:rPr lang="en-US" dirty="0" smtClean="0"/>
              <a:t> </a:t>
            </a:r>
            <a:r>
              <a:rPr lang="en-US" dirty="0" err="1" smtClean="0"/>
              <a:t>luovuuden</a:t>
            </a:r>
            <a:r>
              <a:rPr lang="en-US" dirty="0" smtClean="0"/>
              <a:t> </a:t>
            </a:r>
            <a:r>
              <a:rPr lang="en-US" dirty="0" err="1" smtClean="0"/>
              <a:t>toteuttamisen</a:t>
            </a:r>
            <a:r>
              <a:rPr lang="en-US" dirty="0" smtClean="0"/>
              <a:t> </a:t>
            </a:r>
            <a:r>
              <a:rPr lang="en-US" dirty="0" err="1" smtClean="0"/>
              <a:t>kenttä</a:t>
            </a:r>
            <a:r>
              <a:rPr lang="en-US" dirty="0" smtClean="0"/>
              <a:t>, </a:t>
            </a:r>
            <a:r>
              <a:rPr lang="en-US" dirty="0" err="1" smtClean="0"/>
              <a:t>jossa</a:t>
            </a:r>
            <a:r>
              <a:rPr lang="en-US" dirty="0" smtClean="0"/>
              <a:t> </a:t>
            </a:r>
            <a:r>
              <a:rPr lang="en-US" dirty="0" err="1" smtClean="0"/>
              <a:t>kaikki</a:t>
            </a:r>
            <a:r>
              <a:rPr lang="en-US" dirty="0" smtClean="0"/>
              <a:t> </a:t>
            </a:r>
            <a:r>
              <a:rPr lang="en-US" dirty="0" err="1" smtClean="0"/>
              <a:t>temmellys</a:t>
            </a:r>
            <a:r>
              <a:rPr lang="en-US" dirty="0" smtClean="0"/>
              <a:t> on </a:t>
            </a:r>
            <a:r>
              <a:rPr lang="en-US" dirty="0" err="1" smtClean="0"/>
              <a:t>tervetullutta</a:t>
            </a:r>
            <a:endParaRPr lang="fi-FI" dirty="0" smtClean="0"/>
          </a:p>
          <a:p>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533400"/>
            <a:ext cx="7313613" cy="1231900"/>
          </a:xfrm>
        </p:spPr>
        <p:txBody>
          <a:bodyPr/>
          <a:lstStyle/>
          <a:p>
            <a:r>
              <a:rPr lang="fi-FI" dirty="0" smtClean="0"/>
              <a:t>Toteuta ja kehitä ilmaisuasi rap-lyriikan avulla</a:t>
            </a:r>
            <a:endParaRPr lang="fi-FI" dirty="0"/>
          </a:p>
        </p:txBody>
      </p:sp>
      <p:sp>
        <p:nvSpPr>
          <p:cNvPr id="8" name="Content Placeholder 7"/>
          <p:cNvSpPr>
            <a:spLocks noGrp="1"/>
          </p:cNvSpPr>
          <p:nvPr>
            <p:ph idx="1"/>
          </p:nvPr>
        </p:nvSpPr>
        <p:spPr>
          <a:xfrm>
            <a:off x="914400" y="2057400"/>
            <a:ext cx="7313613" cy="4056062"/>
          </a:xfrm>
        </p:spPr>
        <p:txBody>
          <a:bodyPr/>
          <a:lstStyle/>
          <a:p>
            <a:r>
              <a:rPr lang="fi-FI" dirty="0" smtClean="0"/>
              <a:t>Itseilmaisun välitön muoto</a:t>
            </a:r>
          </a:p>
          <a:p>
            <a:r>
              <a:rPr lang="fi-FI" dirty="0" smtClean="0"/>
              <a:t>Omien ajattelutapojen kehittyminen</a:t>
            </a:r>
          </a:p>
          <a:p>
            <a:r>
              <a:rPr lang="fi-FI" dirty="0" smtClean="0"/>
              <a:t>Sanavaraston kasvaminen </a:t>
            </a:r>
          </a:p>
          <a:p>
            <a:r>
              <a:rPr lang="fi-FI" dirty="0" smtClean="0"/>
              <a:t>Ilmaisun terävöityminen, sanojen kesyttäminen</a:t>
            </a:r>
          </a:p>
          <a:p>
            <a:r>
              <a:rPr lang="fi-FI" dirty="0" smtClean="0"/>
              <a:t>Aivojumppaa, sanaleikittely (vrt. Sanaristikot, </a:t>
            </a:r>
            <a:r>
              <a:rPr lang="fi-FI" dirty="0" err="1" smtClean="0"/>
              <a:t>sudoku</a:t>
            </a:r>
            <a:r>
              <a:rPr lang="fi-FI" dirty="0" smtClean="0"/>
              <a:t>)</a:t>
            </a:r>
          </a:p>
          <a:p>
            <a:r>
              <a:rPr lang="fi-FI" dirty="0" smtClean="0"/>
              <a:t>Persoonallisuuteen kannustava kirjoittamisen tapa</a:t>
            </a:r>
          </a:p>
          <a:p>
            <a:endParaRPr lang="fi-FI" dirty="0" smtClean="0"/>
          </a:p>
          <a:p>
            <a:endParaRPr lang="fi-FI" dirty="0" smtClean="0"/>
          </a:p>
          <a:p>
            <a:endParaRPr lang="fi-FI" dirty="0" smtClean="0"/>
          </a:p>
          <a:p>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i-FI" dirty="0" smtClean="0"/>
              <a:t>Rap-kirjoittaminenkin lähtee helposti liikkeelle aiheesta </a:t>
            </a:r>
            <a:endParaRPr lang="fi-FI" dirty="0"/>
          </a:p>
        </p:txBody>
      </p:sp>
      <p:sp>
        <p:nvSpPr>
          <p:cNvPr id="3" name="Content Placeholder 2"/>
          <p:cNvSpPr>
            <a:spLocks noGrp="1"/>
          </p:cNvSpPr>
          <p:nvPr>
            <p:ph idx="1"/>
          </p:nvPr>
        </p:nvSpPr>
        <p:spPr>
          <a:xfrm>
            <a:off x="914400" y="2057400"/>
            <a:ext cx="7313613" cy="4648200"/>
          </a:xfrm>
        </p:spPr>
        <p:txBody>
          <a:bodyPr>
            <a:normAutofit fontScale="85000" lnSpcReduction="20000"/>
          </a:bodyPr>
          <a:lstStyle/>
          <a:p>
            <a:pPr marL="463550" lvl="2" indent="-463550">
              <a:spcBef>
                <a:spcPts val="2000"/>
              </a:spcBef>
              <a:buBlip>
                <a:blip r:embed="rId2"/>
              </a:buBlip>
            </a:pPr>
            <a:r>
              <a:rPr lang="fi-FI" sz="2162" dirty="0" smtClean="0"/>
              <a:t>Kirjoittamisen suhteen ei ole huonoa aihetta. Käytä mielikuvitusta ja pistä persoonasi peliin, niin löydät mielenkiintoisimmat aiheet</a:t>
            </a:r>
          </a:p>
          <a:p>
            <a:pPr marL="463550" lvl="2" indent="-463550">
              <a:spcBef>
                <a:spcPts val="2000"/>
              </a:spcBef>
              <a:buBlip>
                <a:blip r:embed="rId2"/>
              </a:buBlip>
            </a:pPr>
            <a:r>
              <a:rPr lang="fi-FI" sz="2162" dirty="0" smtClean="0"/>
              <a:t>Pidä aistimiskanavasi auki ja ihmettele</a:t>
            </a:r>
          </a:p>
          <a:p>
            <a:pPr marL="463550" lvl="2" indent="-463550">
              <a:spcBef>
                <a:spcPts val="2000"/>
              </a:spcBef>
              <a:buBlip>
                <a:blip r:embed="rId2"/>
              </a:buBlip>
            </a:pPr>
            <a:r>
              <a:rPr lang="fi-FI" sz="2162" dirty="0" smtClean="0"/>
              <a:t>Huomaa, että </a:t>
            </a:r>
            <a:r>
              <a:rPr lang="fi-FI" sz="2162" dirty="0" err="1" smtClean="0"/>
              <a:t>räpin</a:t>
            </a:r>
            <a:r>
              <a:rPr lang="fi-FI" sz="2162" dirty="0" smtClean="0"/>
              <a:t> kautta voi käsitellä mitä tahansa aihetta haluamallaan tavalla. </a:t>
            </a:r>
            <a:r>
              <a:rPr lang="fi-FI" sz="2162" dirty="0" err="1" smtClean="0"/>
              <a:t>Räppi</a:t>
            </a:r>
            <a:r>
              <a:rPr lang="fi-FI" sz="2162" dirty="0" smtClean="0"/>
              <a:t> sopii kannan ottamiseen ja huumorin tekemiseen, kuten kaikki muutkin kirjoittamisen tavat.  </a:t>
            </a:r>
          </a:p>
          <a:p>
            <a:r>
              <a:rPr lang="fi-FI" dirty="0" smtClean="0"/>
              <a:t>Aihepankki ja sen ylläpito</a:t>
            </a:r>
          </a:p>
          <a:p>
            <a:pPr lvl="1"/>
            <a:r>
              <a:rPr lang="fi-FI" dirty="0" smtClean="0"/>
              <a:t>Listaa mieltä kutkuttavat aiheet ja päivitä listaa</a:t>
            </a:r>
          </a:p>
          <a:p>
            <a:pPr lvl="1"/>
            <a:r>
              <a:rPr lang="fi-FI" dirty="0" smtClean="0"/>
              <a:t>Aiheotsikoiden alle alkaa kerääntyä materiaalia ja näin myös näkökulma alkaa muodostua </a:t>
            </a:r>
          </a:p>
          <a:p>
            <a:pPr lvl="1"/>
            <a:r>
              <a:rPr lang="fi-FI" dirty="0" smtClean="0"/>
              <a:t>Tunnet, koska olet valmis kirjoittamaan aiheesta</a:t>
            </a:r>
          </a:p>
          <a:p>
            <a:pPr lvl="2"/>
            <a:r>
              <a:rPr lang="fi-FI" dirty="0" smtClean="0"/>
              <a:t>Älä kirjoita väkisin, mutta yritä usein kuinka kirjoittaminen lähtee käyntiin. Aiheen vaihtaminen voi piristää kirjoittamista</a:t>
            </a:r>
          </a:p>
          <a:p>
            <a:pPr lvl="2"/>
            <a:r>
              <a:rPr lang="fi-FI" dirty="0" smtClean="0"/>
              <a:t>Opi myös päästämään aiheista irti ja siirtymään uusiin aiheisiin</a:t>
            </a:r>
          </a:p>
          <a:p>
            <a:pPr lvl="2">
              <a:buNone/>
            </a:pPr>
            <a:endParaRPr lang="fi-FI"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Omia työn alla olevia aihioita</a:t>
            </a:r>
            <a:endParaRPr lang="fi-FI" dirty="0"/>
          </a:p>
        </p:txBody>
      </p:sp>
      <p:sp>
        <p:nvSpPr>
          <p:cNvPr id="3" name="Content Placeholder 2"/>
          <p:cNvSpPr>
            <a:spLocks noGrp="1"/>
          </p:cNvSpPr>
          <p:nvPr>
            <p:ph idx="1"/>
          </p:nvPr>
        </p:nvSpPr>
        <p:spPr/>
        <p:txBody>
          <a:bodyPr/>
          <a:lstStyle/>
          <a:p>
            <a:r>
              <a:rPr lang="fi-FI" dirty="0" smtClean="0"/>
              <a:t>Huumorin laatu on musta</a:t>
            </a:r>
          </a:p>
          <a:p>
            <a:r>
              <a:rPr lang="fi-FI" dirty="0" smtClean="0"/>
              <a:t>Nakit ja muusa</a:t>
            </a:r>
          </a:p>
          <a:p>
            <a:r>
              <a:rPr lang="fi-FI" dirty="0" smtClean="0"/>
              <a:t>Uskomaton (uskon </a:t>
            </a:r>
            <a:r>
              <a:rPr lang="fi-FI" dirty="0" err="1" smtClean="0"/>
              <a:t>itteen</a:t>
            </a:r>
            <a:r>
              <a:rPr lang="fi-FI" dirty="0" smtClean="0"/>
              <a:t> ja </a:t>
            </a:r>
            <a:r>
              <a:rPr lang="fi-FI" dirty="0" err="1" smtClean="0"/>
              <a:t>oon</a:t>
            </a:r>
            <a:r>
              <a:rPr lang="fi-FI" dirty="0" smtClean="0"/>
              <a:t> uskomaton)</a:t>
            </a:r>
          </a:p>
          <a:p>
            <a:r>
              <a:rPr lang="fi-FI" dirty="0" err="1" smtClean="0"/>
              <a:t>Tekstuaalista</a:t>
            </a:r>
            <a:r>
              <a:rPr lang="fi-FI" dirty="0" smtClean="0"/>
              <a:t> kähmintää</a:t>
            </a:r>
          </a:p>
          <a:p>
            <a:r>
              <a:rPr lang="fi-FI" dirty="0" smtClean="0"/>
              <a:t>Univelkavankeus</a:t>
            </a:r>
          </a:p>
          <a:p>
            <a:r>
              <a:rPr lang="fi-FI" dirty="0" err="1" smtClean="0"/>
              <a:t>Funky</a:t>
            </a:r>
            <a:r>
              <a:rPr lang="fi-FI" dirty="0" smtClean="0"/>
              <a:t> </a:t>
            </a:r>
            <a:r>
              <a:rPr lang="fi-FI" dirty="0" err="1" smtClean="0"/>
              <a:t>verbaattori</a:t>
            </a:r>
            <a:endParaRPr lang="fi-FI"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Rytmiin kirjoittamisesta</a:t>
            </a:r>
            <a:endParaRPr lang="fi-FI" dirty="0"/>
          </a:p>
        </p:txBody>
      </p:sp>
      <p:sp>
        <p:nvSpPr>
          <p:cNvPr id="3" name="Content Placeholder 2"/>
          <p:cNvSpPr>
            <a:spLocks noGrp="1"/>
          </p:cNvSpPr>
          <p:nvPr>
            <p:ph idx="1"/>
          </p:nvPr>
        </p:nvSpPr>
        <p:spPr>
          <a:xfrm>
            <a:off x="914400" y="1735138"/>
            <a:ext cx="7313613" cy="4818062"/>
          </a:xfrm>
        </p:spPr>
        <p:txBody>
          <a:bodyPr>
            <a:normAutofit fontScale="92500" lnSpcReduction="10000"/>
          </a:bodyPr>
          <a:lstStyle/>
          <a:p>
            <a:r>
              <a:rPr lang="fi-FI" dirty="0" smtClean="0"/>
              <a:t>Yleisin tahtilaji </a:t>
            </a:r>
            <a:r>
              <a:rPr lang="fi-FI" dirty="0" err="1" smtClean="0"/>
              <a:t>räpissä</a:t>
            </a:r>
            <a:r>
              <a:rPr lang="fi-FI" dirty="0" smtClean="0"/>
              <a:t> on 4/4, mikä kirjoittajalle tarkoittaa säkeen jakamista neljään iskuun. Selkeyden vuoksi jokainen säe on hyvä kirjoittaa omalle riville. Joka riville kirjoitetaan siis yhden tahdin aikana räpättävät tavut ja nämä tavut jakautuvat neljälle iskulle ja niiden väliin.</a:t>
            </a:r>
          </a:p>
          <a:p>
            <a:r>
              <a:rPr lang="fi-FI" dirty="0" smtClean="0"/>
              <a:t>Jokaisen rivin neljään lokeroon jakava </a:t>
            </a:r>
            <a:r>
              <a:rPr lang="fi-FI" dirty="0" err="1" smtClean="0"/>
              <a:t>flow-taulukko</a:t>
            </a:r>
            <a:r>
              <a:rPr lang="fi-FI" dirty="0" smtClean="0"/>
              <a:t> helpottaa kirjoittamista. Kun kirjoitat taulukkoon, kaikki jotka osaavat taulukkoa lukea tietävät miten säkeesi tulee räpätä</a:t>
            </a:r>
          </a:p>
          <a:p>
            <a:r>
              <a:rPr lang="fi-FI" dirty="0" err="1" smtClean="0"/>
              <a:t>Rap-flow</a:t>
            </a:r>
            <a:r>
              <a:rPr lang="fi-FI" dirty="0" smtClean="0"/>
              <a:t> on siis kiinni tavujen sovittamisesta tahteihin.</a:t>
            </a:r>
          </a:p>
          <a:p>
            <a:r>
              <a:rPr lang="fi-FI" dirty="0" smtClean="0"/>
              <a:t>Taulukkoon kirjoitetaan myös sanallisen annin keskellä pidettävät tauot</a:t>
            </a:r>
          </a:p>
          <a:p>
            <a:endParaRPr lang="fi-FI"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Rap-kappale koostuu osioista</a:t>
            </a:r>
            <a:endParaRPr lang="fi-FI" dirty="0"/>
          </a:p>
        </p:txBody>
      </p:sp>
      <p:sp>
        <p:nvSpPr>
          <p:cNvPr id="3" name="Content Placeholder 2"/>
          <p:cNvSpPr>
            <a:spLocks noGrp="1"/>
          </p:cNvSpPr>
          <p:nvPr>
            <p:ph idx="1"/>
          </p:nvPr>
        </p:nvSpPr>
        <p:spPr/>
        <p:txBody>
          <a:bodyPr/>
          <a:lstStyle/>
          <a:p>
            <a:r>
              <a:rPr lang="fi-FI" dirty="0" smtClean="0"/>
              <a:t>Koska useimmiten kyseessä on neljällä jaollinen tahtilaji, muodostuvat tekstiosiotkin neljällä jaollisiksi.</a:t>
            </a:r>
          </a:p>
          <a:p>
            <a:r>
              <a:rPr lang="fi-FI" dirty="0" err="1" smtClean="0"/>
              <a:t>Tyyppillisimmät</a:t>
            </a:r>
            <a:r>
              <a:rPr lang="fi-FI" dirty="0" smtClean="0"/>
              <a:t> säkeistöpituudet ovat 16, 12 ja 24 tahtia ja säkeistöjä on useimmissa kappaleissa 2-4 </a:t>
            </a:r>
          </a:p>
          <a:p>
            <a:r>
              <a:rPr lang="fi-FI" dirty="0" err="1" smtClean="0"/>
              <a:t>Kertotsäkeet</a:t>
            </a:r>
            <a:r>
              <a:rPr lang="fi-FI" dirty="0" smtClean="0"/>
              <a:t> ja c-osat ovat tavallisesti 4 tai 8 tahtia</a:t>
            </a:r>
          </a:p>
          <a:p>
            <a:r>
              <a:rPr lang="fi-FI" dirty="0" smtClean="0"/>
              <a:t>Melodisempiakin osuuksia voi sovittaa säkeistöihin</a:t>
            </a:r>
          </a:p>
          <a:p>
            <a:r>
              <a:rPr lang="fi-FI" dirty="0" smtClean="0"/>
              <a:t>Kappale voi  myös koostua yhdestä kappaleen pituisesta säkeistöstä</a:t>
            </a:r>
            <a:endParaRPr lang="fi-FI"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Esimerkki </a:t>
            </a:r>
            <a:r>
              <a:rPr lang="fi-FI" dirty="0" err="1" smtClean="0"/>
              <a:t>flow-taulukosta</a:t>
            </a:r>
            <a:endParaRPr lang="fi-FI" dirty="0"/>
          </a:p>
        </p:txBody>
      </p:sp>
      <p:graphicFrame>
        <p:nvGraphicFramePr>
          <p:cNvPr id="4" name="Content Placeholder 3"/>
          <p:cNvGraphicFramePr>
            <a:graphicFrameLocks noGrp="1"/>
          </p:cNvGraphicFramePr>
          <p:nvPr>
            <p:ph idx="1"/>
          </p:nvPr>
        </p:nvGraphicFramePr>
        <p:xfrm>
          <a:off x="914400" y="1735138"/>
          <a:ext cx="7543800" cy="1981200"/>
        </p:xfrm>
        <a:graphic>
          <a:graphicData uri="http://schemas.openxmlformats.org/drawingml/2006/table">
            <a:tbl>
              <a:tblPr firstRow="1" bandRow="1">
                <a:tableStyleId>{9DCAF9ED-07DC-4A11-8D7F-57B35C25682E}</a:tableStyleId>
              </a:tblPr>
              <a:tblGrid>
                <a:gridCol w="609600"/>
                <a:gridCol w="1828800"/>
                <a:gridCol w="1676400"/>
                <a:gridCol w="1676400"/>
                <a:gridCol w="17526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1</a:t>
                      </a:r>
                      <a:endParaRPr lang="fi-FI" dirty="0"/>
                    </a:p>
                  </a:txBody>
                  <a:tcPr/>
                </a:tc>
                <a:tc>
                  <a:txBody>
                    <a:bodyPr/>
                    <a:lstStyle/>
                    <a:p>
                      <a:r>
                        <a:rPr lang="fi-FI" dirty="0" err="1" smtClean="0"/>
                        <a:t>Baana</a:t>
                      </a:r>
                      <a:r>
                        <a:rPr lang="fi-FI" dirty="0" smtClean="0"/>
                        <a:t> jolla</a:t>
                      </a:r>
                      <a:endParaRPr lang="fi-FI" dirty="0"/>
                    </a:p>
                  </a:txBody>
                  <a:tcPr/>
                </a:tc>
                <a:tc>
                  <a:txBody>
                    <a:bodyPr/>
                    <a:lstStyle/>
                    <a:p>
                      <a:r>
                        <a:rPr lang="fi-FI" dirty="0" smtClean="0"/>
                        <a:t>painetaan on</a:t>
                      </a:r>
                      <a:endParaRPr lang="fi-FI" dirty="0"/>
                    </a:p>
                  </a:txBody>
                  <a:tcPr/>
                </a:tc>
                <a:tc>
                  <a:txBody>
                    <a:bodyPr/>
                    <a:lstStyle/>
                    <a:p>
                      <a:r>
                        <a:rPr lang="fi-FI" dirty="0" smtClean="0"/>
                        <a:t> levein laaja-</a:t>
                      </a:r>
                      <a:endParaRPr lang="fi-FI" dirty="0"/>
                    </a:p>
                  </a:txBody>
                  <a:tcPr/>
                </a:tc>
                <a:tc>
                  <a:txBody>
                    <a:bodyPr/>
                    <a:lstStyle/>
                    <a:p>
                      <a:r>
                        <a:rPr lang="fi-FI" dirty="0" smtClean="0"/>
                        <a:t>kaista</a:t>
                      </a:r>
                      <a:endParaRPr lang="fi-FI" dirty="0"/>
                    </a:p>
                  </a:txBody>
                  <a:tcPr/>
                </a:tc>
              </a:tr>
              <a:tr h="370840">
                <a:tc>
                  <a:txBody>
                    <a:bodyPr/>
                    <a:lstStyle/>
                    <a:p>
                      <a:r>
                        <a:rPr lang="fi-FI" dirty="0" smtClean="0"/>
                        <a:t>2</a:t>
                      </a:r>
                      <a:endParaRPr lang="fi-FI" dirty="0"/>
                    </a:p>
                  </a:txBody>
                  <a:tcPr/>
                </a:tc>
                <a:tc>
                  <a:txBody>
                    <a:bodyPr/>
                    <a:lstStyle/>
                    <a:p>
                      <a:r>
                        <a:rPr lang="fi-FI" dirty="0" smtClean="0"/>
                        <a:t>Kuskit maana</a:t>
                      </a:r>
                      <a:endParaRPr lang="fi-FI" dirty="0"/>
                    </a:p>
                  </a:txBody>
                  <a:tcPr/>
                </a:tc>
                <a:tc>
                  <a:txBody>
                    <a:bodyPr/>
                    <a:lstStyle/>
                    <a:p>
                      <a:r>
                        <a:rPr lang="fi-FI" dirty="0" smtClean="0"/>
                        <a:t>laista </a:t>
                      </a:r>
                      <a:r>
                        <a:rPr lang="fi-FI" dirty="0" err="1" smtClean="0"/>
                        <a:t>vaik</a:t>
                      </a:r>
                      <a:r>
                        <a:rPr lang="fi-FI" dirty="0" smtClean="0"/>
                        <a:t> on </a:t>
                      </a:r>
                      <a:endParaRPr lang="fi-FI" dirty="0"/>
                    </a:p>
                  </a:txBody>
                  <a:tcPr/>
                </a:tc>
                <a:tc>
                  <a:txBody>
                    <a:bodyPr/>
                    <a:lstStyle/>
                    <a:p>
                      <a:r>
                        <a:rPr lang="fi-FI" dirty="0" smtClean="0"/>
                        <a:t> </a:t>
                      </a:r>
                      <a:r>
                        <a:rPr lang="fi-FI" dirty="0" err="1" smtClean="0"/>
                        <a:t>tatsi</a:t>
                      </a:r>
                      <a:r>
                        <a:rPr lang="fi-FI" dirty="0" smtClean="0"/>
                        <a:t> </a:t>
                      </a:r>
                      <a:r>
                        <a:rPr lang="fi-FI" dirty="0" err="1" smtClean="0"/>
                        <a:t>tai-</a:t>
                      </a:r>
                      <a:endParaRPr lang="fi-FI" dirty="0"/>
                    </a:p>
                  </a:txBody>
                  <a:tcPr/>
                </a:tc>
                <a:tc>
                  <a:txBody>
                    <a:bodyPr/>
                    <a:lstStyle/>
                    <a:p>
                      <a:r>
                        <a:rPr lang="fi-FI" dirty="0" err="1" smtClean="0"/>
                        <a:t>vaista</a:t>
                      </a:r>
                      <a:endParaRPr lang="fi-FI" dirty="0"/>
                    </a:p>
                  </a:txBody>
                  <a:tcPr/>
                </a:tc>
              </a:tr>
              <a:tr h="370840">
                <a:tc>
                  <a:txBody>
                    <a:bodyPr/>
                    <a:lstStyle/>
                    <a:p>
                      <a:r>
                        <a:rPr lang="fi-FI" dirty="0" smtClean="0"/>
                        <a:t>3</a:t>
                      </a:r>
                      <a:endParaRPr lang="fi-FI" dirty="0"/>
                    </a:p>
                  </a:txBody>
                  <a:tcPr/>
                </a:tc>
                <a:tc>
                  <a:txBody>
                    <a:bodyPr/>
                    <a:lstStyle/>
                    <a:p>
                      <a:r>
                        <a:rPr lang="fi-FI" dirty="0" smtClean="0"/>
                        <a:t>Seuraa hait</a:t>
                      </a:r>
                      <a:endParaRPr lang="fi-FI" dirty="0"/>
                    </a:p>
                  </a:txBody>
                  <a:tcPr/>
                </a:tc>
                <a:tc>
                  <a:txBody>
                    <a:bodyPr/>
                    <a:lstStyle/>
                    <a:p>
                      <a:r>
                        <a:rPr lang="fi-FI" dirty="0" smtClean="0"/>
                        <a:t>laivaa, jonka </a:t>
                      </a:r>
                      <a:endParaRPr lang="fi-FI" dirty="0"/>
                    </a:p>
                  </a:txBody>
                  <a:tcPr/>
                </a:tc>
                <a:tc>
                  <a:txBody>
                    <a:bodyPr/>
                    <a:lstStyle/>
                    <a:p>
                      <a:r>
                        <a:rPr lang="fi-FI" dirty="0" smtClean="0"/>
                        <a:t>ruorissa on</a:t>
                      </a:r>
                      <a:endParaRPr lang="fi-FI" dirty="0"/>
                    </a:p>
                  </a:txBody>
                  <a:tcPr/>
                </a:tc>
                <a:tc>
                  <a:txBody>
                    <a:bodyPr/>
                    <a:lstStyle/>
                    <a:p>
                      <a:r>
                        <a:rPr lang="fi-FI" dirty="0" smtClean="0"/>
                        <a:t>tuhtia. Ei</a:t>
                      </a:r>
                      <a:endParaRPr lang="fi-FI" dirty="0"/>
                    </a:p>
                  </a:txBody>
                  <a:tcPr/>
                </a:tc>
              </a:tr>
              <a:tr h="370840">
                <a:tc>
                  <a:txBody>
                    <a:bodyPr/>
                    <a:lstStyle/>
                    <a:p>
                      <a:r>
                        <a:rPr lang="fi-FI" dirty="0" smtClean="0"/>
                        <a:t>4</a:t>
                      </a:r>
                      <a:endParaRPr lang="fi-FI" dirty="0"/>
                    </a:p>
                  </a:txBody>
                  <a:tcPr/>
                </a:tc>
                <a:tc>
                  <a:txBody>
                    <a:bodyPr/>
                    <a:lstStyle/>
                    <a:p>
                      <a:r>
                        <a:rPr lang="fi-FI" dirty="0" smtClean="0"/>
                        <a:t>nähty saman</a:t>
                      </a:r>
                      <a:endParaRPr lang="fi-FI" dirty="0"/>
                    </a:p>
                  </a:txBody>
                  <a:tcPr/>
                </a:tc>
                <a:tc>
                  <a:txBody>
                    <a:bodyPr/>
                    <a:lstStyle/>
                    <a:p>
                      <a:r>
                        <a:rPr lang="fi-FI" dirty="0" smtClean="0"/>
                        <a:t>laista, joka </a:t>
                      </a:r>
                      <a:endParaRPr lang="fi-FI" dirty="0"/>
                    </a:p>
                  </a:txBody>
                  <a:tcPr/>
                </a:tc>
                <a:tc>
                  <a:txBody>
                    <a:bodyPr/>
                    <a:lstStyle/>
                    <a:p>
                      <a:r>
                        <a:rPr lang="fi-FI" dirty="0" err="1" smtClean="0"/>
                        <a:t>imeny</a:t>
                      </a:r>
                      <a:r>
                        <a:rPr lang="fi-FI" dirty="0" smtClean="0"/>
                        <a:t> kaiken</a:t>
                      </a:r>
                      <a:endParaRPr lang="fi-FI" dirty="0"/>
                    </a:p>
                  </a:txBody>
                  <a:tcPr/>
                </a:tc>
                <a:tc>
                  <a:txBody>
                    <a:bodyPr/>
                    <a:lstStyle/>
                    <a:p>
                      <a:r>
                        <a:rPr lang="fi-FI" dirty="0" smtClean="0"/>
                        <a:t>laista</a:t>
                      </a:r>
                      <a:endParaRPr lang="fi-FI" dirty="0"/>
                    </a:p>
                  </a:txBody>
                  <a:tcPr/>
                </a:tc>
              </a:tr>
            </a:tbl>
          </a:graphicData>
        </a:graphic>
      </p:graphicFrame>
      <p:graphicFrame>
        <p:nvGraphicFramePr>
          <p:cNvPr id="5" name="Table 4"/>
          <p:cNvGraphicFramePr>
            <a:graphicFrameLocks noGrp="1"/>
          </p:cNvGraphicFramePr>
          <p:nvPr/>
        </p:nvGraphicFramePr>
        <p:xfrm>
          <a:off x="914400" y="4328160"/>
          <a:ext cx="7543800" cy="1981200"/>
        </p:xfrm>
        <a:graphic>
          <a:graphicData uri="http://schemas.openxmlformats.org/drawingml/2006/table">
            <a:tbl>
              <a:tblPr firstRow="1" bandRow="1">
                <a:tableStyleId>{9DCAF9ED-07DC-4A11-8D7F-57B35C25682E}</a:tableStyleId>
              </a:tblPr>
              <a:tblGrid>
                <a:gridCol w="533400"/>
                <a:gridCol w="1905000"/>
                <a:gridCol w="1676400"/>
                <a:gridCol w="1828800"/>
                <a:gridCol w="1600200"/>
              </a:tblGrid>
              <a:tr h="370840">
                <a:tc>
                  <a:txBody>
                    <a:bodyPr/>
                    <a:lstStyle/>
                    <a:p>
                      <a:endParaRPr lang="fi-FI" dirty="0"/>
                    </a:p>
                  </a:txBody>
                  <a:tcPr/>
                </a:tc>
                <a:tc>
                  <a:txBody>
                    <a:bodyPr/>
                    <a:lstStyle/>
                    <a:p>
                      <a:r>
                        <a:rPr lang="fi-FI" dirty="0" smtClean="0"/>
                        <a:t>1</a:t>
                      </a:r>
                      <a:endParaRPr lang="fi-FI" dirty="0"/>
                    </a:p>
                  </a:txBody>
                  <a:tcPr/>
                </a:tc>
                <a:tc>
                  <a:txBody>
                    <a:bodyPr/>
                    <a:lstStyle/>
                    <a:p>
                      <a:r>
                        <a:rPr lang="fi-FI" dirty="0" smtClean="0"/>
                        <a:t>2</a:t>
                      </a:r>
                      <a:endParaRPr lang="fi-FI" dirty="0"/>
                    </a:p>
                  </a:txBody>
                  <a:tcPr/>
                </a:tc>
                <a:tc>
                  <a:txBody>
                    <a:bodyPr/>
                    <a:lstStyle/>
                    <a:p>
                      <a:r>
                        <a:rPr lang="fi-FI" dirty="0" smtClean="0"/>
                        <a:t>3</a:t>
                      </a:r>
                      <a:endParaRPr lang="fi-FI" dirty="0"/>
                    </a:p>
                  </a:txBody>
                  <a:tcPr/>
                </a:tc>
                <a:tc>
                  <a:txBody>
                    <a:bodyPr/>
                    <a:lstStyle/>
                    <a:p>
                      <a:r>
                        <a:rPr lang="fi-FI" dirty="0" smtClean="0"/>
                        <a:t>4</a:t>
                      </a:r>
                      <a:endParaRPr lang="fi-FI" dirty="0"/>
                    </a:p>
                  </a:txBody>
                  <a:tcPr/>
                </a:tc>
              </a:tr>
              <a:tr h="370840">
                <a:tc>
                  <a:txBody>
                    <a:bodyPr/>
                    <a:lstStyle/>
                    <a:p>
                      <a:r>
                        <a:rPr lang="fi-FI" dirty="0" smtClean="0"/>
                        <a:t>5</a:t>
                      </a:r>
                      <a:endParaRPr lang="fi-FI" dirty="0"/>
                    </a:p>
                  </a:txBody>
                  <a:tcPr/>
                </a:tc>
                <a:tc>
                  <a:txBody>
                    <a:bodyPr/>
                    <a:lstStyle/>
                    <a:p>
                      <a:r>
                        <a:rPr lang="fi-FI" dirty="0" smtClean="0"/>
                        <a:t>Koostumus epä-</a:t>
                      </a:r>
                      <a:endParaRPr lang="fi-FI" dirty="0"/>
                    </a:p>
                  </a:txBody>
                  <a:tcPr/>
                </a:tc>
                <a:tc>
                  <a:txBody>
                    <a:bodyPr/>
                    <a:lstStyle/>
                    <a:p>
                      <a:r>
                        <a:rPr lang="fi-FI" dirty="0" smtClean="0"/>
                        <a:t>vakaista ja </a:t>
                      </a:r>
                      <a:endParaRPr lang="fi-FI" dirty="0"/>
                    </a:p>
                  </a:txBody>
                  <a:tcPr/>
                </a:tc>
                <a:tc>
                  <a:txBody>
                    <a:bodyPr/>
                    <a:lstStyle/>
                    <a:p>
                      <a:r>
                        <a:rPr lang="fi-FI" dirty="0" smtClean="0"/>
                        <a:t>vaihtelee kaiken</a:t>
                      </a:r>
                      <a:endParaRPr lang="fi-FI" dirty="0"/>
                    </a:p>
                  </a:txBody>
                  <a:tcPr/>
                </a:tc>
                <a:tc>
                  <a:txBody>
                    <a:bodyPr/>
                    <a:lstStyle/>
                    <a:p>
                      <a:r>
                        <a:rPr lang="fi-FI" dirty="0" smtClean="0"/>
                        <a:t>Aikaa. Ku</a:t>
                      </a:r>
                    </a:p>
                    <a:p>
                      <a:endParaRPr lang="fi-FI" dirty="0"/>
                    </a:p>
                  </a:txBody>
                  <a:tcPr/>
                </a:tc>
              </a:tr>
              <a:tr h="370840">
                <a:tc>
                  <a:txBody>
                    <a:bodyPr/>
                    <a:lstStyle/>
                    <a:p>
                      <a:r>
                        <a:rPr lang="fi-FI" dirty="0" smtClean="0"/>
                        <a:t>6</a:t>
                      </a:r>
                      <a:endParaRPr lang="fi-FI" dirty="0"/>
                    </a:p>
                  </a:txBody>
                  <a:tcPr/>
                </a:tc>
                <a:tc>
                  <a:txBody>
                    <a:bodyPr/>
                    <a:lstStyle/>
                    <a:p>
                      <a:r>
                        <a:rPr lang="fi-FI" dirty="0" smtClean="0"/>
                        <a:t>__ </a:t>
                      </a:r>
                      <a:r>
                        <a:rPr lang="fi-FI" dirty="0" err="1" smtClean="0"/>
                        <a:t>kamele-</a:t>
                      </a:r>
                      <a:endParaRPr lang="fi-FI" dirty="0"/>
                    </a:p>
                  </a:txBody>
                  <a:tcPr/>
                </a:tc>
                <a:tc>
                  <a:txBody>
                    <a:bodyPr/>
                    <a:lstStyle/>
                    <a:p>
                      <a:r>
                        <a:rPr lang="fi-FI" dirty="0" err="1" smtClean="0"/>
                        <a:t>ontti</a:t>
                      </a:r>
                      <a:r>
                        <a:rPr lang="fi-FI" dirty="0" smtClean="0"/>
                        <a:t> löytää</a:t>
                      </a:r>
                      <a:endParaRPr lang="fi-FI" dirty="0"/>
                    </a:p>
                  </a:txBody>
                  <a:tcPr/>
                </a:tc>
                <a:tc>
                  <a:txBody>
                    <a:bodyPr/>
                    <a:lstStyle/>
                    <a:p>
                      <a:r>
                        <a:rPr lang="fi-FI" dirty="0" smtClean="0"/>
                        <a:t>paikkansa </a:t>
                      </a:r>
                      <a:r>
                        <a:rPr lang="fi-FI" dirty="0" err="1" smtClean="0"/>
                        <a:t>huns-</a:t>
                      </a:r>
                      <a:endParaRPr lang="fi-FI" dirty="0"/>
                    </a:p>
                  </a:txBody>
                  <a:tcPr/>
                </a:tc>
                <a:tc>
                  <a:txBody>
                    <a:bodyPr/>
                    <a:lstStyle/>
                    <a:p>
                      <a:r>
                        <a:rPr lang="fi-FI" dirty="0" err="1" smtClean="0"/>
                        <a:t>votti</a:t>
                      </a:r>
                      <a:endParaRPr lang="fi-FI" dirty="0"/>
                    </a:p>
                  </a:txBody>
                  <a:tcPr/>
                </a:tc>
              </a:tr>
              <a:tr h="370840">
                <a:tc>
                  <a:txBody>
                    <a:bodyPr/>
                    <a:lstStyle/>
                    <a:p>
                      <a:r>
                        <a:rPr lang="fi-FI" dirty="0" smtClean="0"/>
                        <a:t>7</a:t>
                      </a:r>
                      <a:endParaRPr lang="fi-FI" dirty="0"/>
                    </a:p>
                  </a:txBody>
                  <a:tcPr/>
                </a:tc>
                <a:tc>
                  <a:txBody>
                    <a:bodyPr/>
                    <a:lstStyle/>
                    <a:p>
                      <a:r>
                        <a:rPr lang="fi-FI" dirty="0" smtClean="0"/>
                        <a:t>Käämit ei </a:t>
                      </a:r>
                      <a:r>
                        <a:rPr lang="fi-FI" dirty="0" err="1" smtClean="0"/>
                        <a:t>kä-</a:t>
                      </a:r>
                      <a:endParaRPr lang="fi-FI" dirty="0"/>
                    </a:p>
                  </a:txBody>
                  <a:tcPr/>
                </a:tc>
                <a:tc>
                  <a:txBody>
                    <a:bodyPr/>
                    <a:lstStyle/>
                    <a:p>
                      <a:r>
                        <a:rPr lang="fi-FI" dirty="0" err="1" smtClean="0"/>
                        <a:t>rähdä</a:t>
                      </a:r>
                      <a:r>
                        <a:rPr lang="fi-FI" dirty="0" smtClean="0"/>
                        <a:t>, vaikka</a:t>
                      </a:r>
                      <a:endParaRPr lang="fi-FI" dirty="0"/>
                    </a:p>
                  </a:txBody>
                  <a:tcPr/>
                </a:tc>
                <a:tc>
                  <a:txBody>
                    <a:bodyPr/>
                    <a:lstStyle/>
                    <a:p>
                      <a:r>
                        <a:rPr lang="fi-FI" dirty="0" smtClean="0"/>
                        <a:t>suusta isken</a:t>
                      </a:r>
                      <a:endParaRPr lang="fi-FI" dirty="0"/>
                    </a:p>
                  </a:txBody>
                  <a:tcPr/>
                </a:tc>
                <a:tc>
                  <a:txBody>
                    <a:bodyPr/>
                    <a:lstStyle/>
                    <a:p>
                      <a:r>
                        <a:rPr lang="fi-FI" dirty="0" err="1" smtClean="0"/>
                        <a:t>volttii</a:t>
                      </a:r>
                      <a:endParaRPr lang="fi-FI" dirty="0"/>
                    </a:p>
                  </a:txBody>
                  <a:tcPr/>
                </a:tc>
              </a:tr>
              <a:tr h="370840">
                <a:tc>
                  <a:txBody>
                    <a:bodyPr/>
                    <a:lstStyle/>
                    <a:p>
                      <a:r>
                        <a:rPr lang="fi-FI" dirty="0" smtClean="0"/>
                        <a:t>8</a:t>
                      </a:r>
                      <a:endParaRPr lang="fi-FI" dirty="0"/>
                    </a:p>
                  </a:txBody>
                  <a:tcPr/>
                </a:tc>
                <a:tc>
                  <a:txBody>
                    <a:bodyPr/>
                    <a:lstStyle/>
                    <a:p>
                      <a:r>
                        <a:rPr lang="fi-FI" dirty="0" err="1" smtClean="0"/>
                        <a:t>Säpsäkkä</a:t>
                      </a:r>
                      <a:r>
                        <a:rPr lang="fi-FI" dirty="0" smtClean="0"/>
                        <a:t> </a:t>
                      </a:r>
                      <a:endParaRPr lang="fi-FI" dirty="0"/>
                    </a:p>
                  </a:txBody>
                  <a:tcPr/>
                </a:tc>
                <a:tc>
                  <a:txBody>
                    <a:bodyPr/>
                    <a:lstStyle/>
                    <a:p>
                      <a:r>
                        <a:rPr lang="fi-FI" dirty="0" smtClean="0"/>
                        <a:t>Sanavirta </a:t>
                      </a:r>
                      <a:endParaRPr lang="fi-FI" dirty="0"/>
                    </a:p>
                  </a:txBody>
                  <a:tcPr/>
                </a:tc>
                <a:tc>
                  <a:txBody>
                    <a:bodyPr/>
                    <a:lstStyle/>
                    <a:p>
                      <a:r>
                        <a:rPr lang="fi-FI" dirty="0" smtClean="0"/>
                        <a:t>iskee esiin </a:t>
                      </a:r>
                      <a:endParaRPr lang="fi-FI" dirty="0"/>
                    </a:p>
                  </a:txBody>
                  <a:tcPr/>
                </a:tc>
                <a:tc>
                  <a:txBody>
                    <a:bodyPr/>
                    <a:lstStyle/>
                    <a:p>
                      <a:r>
                        <a:rPr lang="fi-FI" dirty="0" smtClean="0"/>
                        <a:t>paljaanpinnan</a:t>
                      </a:r>
                      <a:endParaRPr lang="fi-FI"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4981</TotalTime>
  <Words>1609</Words>
  <Application>Microsoft Macintosh PowerPoint</Application>
  <PresentationFormat>On-screen Show (4:3)</PresentationFormat>
  <Paragraphs>366</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Inkwell</vt:lpstr>
      <vt:lpstr> Räppihommia </vt:lpstr>
      <vt:lpstr>Slide 2</vt:lpstr>
      <vt:lpstr>Räppi on tarkoitettu kaikille</vt:lpstr>
      <vt:lpstr>Toteuta ja kehitä ilmaisuasi rap-lyriikan avulla</vt:lpstr>
      <vt:lpstr>Rap-kirjoittaminenkin lähtee helposti liikkeelle aiheesta </vt:lpstr>
      <vt:lpstr>Omia työn alla olevia aihioita</vt:lpstr>
      <vt:lpstr>Rytmiin kirjoittamisesta</vt:lpstr>
      <vt:lpstr>Rap-kappale koostuu osioista</vt:lpstr>
      <vt:lpstr>Esimerkki flow-taulukosta</vt:lpstr>
      <vt:lpstr>Esimerkki säkeistö jatkuu taulukoituna</vt:lpstr>
      <vt:lpstr>Kertosäkeen sovitus</vt:lpstr>
      <vt:lpstr>Kertosäkeen sovitus</vt:lpstr>
      <vt:lpstr>Räppi ja riimit</vt:lpstr>
      <vt:lpstr>Riimien laatu</vt:lpstr>
      <vt:lpstr>Riimit sijoitetaan säkeistöihin kuvioiden mukaisesti ja yhdistelemällä eri kuvioita</vt:lpstr>
      <vt:lpstr>Kupletti on tavanomaisin riimikuvio</vt:lpstr>
      <vt:lpstr>Yhden säkeen riimikuvio tuo sointuvuutta yhden säkeen sisälle</vt:lpstr>
      <vt:lpstr>Moniriviset riimikuviot ovat yli kaksi säettä riimien avulla toisiinsa liittäviä riimikuviota</vt:lpstr>
      <vt:lpstr>Kun riimikuviot ovat hallussa, hyödyllisintä on alkaa yhdistellä eri kuvioita</vt:lpstr>
      <vt:lpstr>Esimerkki riimit edellä kirjoittamisesta kappaleesta Puskaradiot pyöriin</vt:lpstr>
      <vt:lpstr>Esimerkkisäkeistö jatkuu</vt:lpstr>
      <vt:lpstr>Räppäämistä hahmottaa parhaiten räppäämällä</vt:lpstr>
      <vt:lpstr>Rap –kirjoitusprosessiin kuuluu biitti</vt:lpstr>
      <vt:lpstr>Rap-kirjoitusharjoitus</vt:lpstr>
      <vt:lpstr>Freestyle-räpissä räppäri suoltaa mielestänsä ulos päällimmäisiä asioita</vt:lpstr>
    </vt:vector>
  </TitlesOfParts>
  <Company>Eazy Riders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RÄPPILÄHDE -</dc:title>
  <dc:creator>Simo Nieminen</dc:creator>
  <cp:lastModifiedBy>Simo Nieminen</cp:lastModifiedBy>
  <cp:revision>104</cp:revision>
  <cp:lastPrinted>2013-09-17T07:18:53Z</cp:lastPrinted>
  <dcterms:created xsi:type="dcterms:W3CDTF">2013-09-17T07:12:48Z</dcterms:created>
  <dcterms:modified xsi:type="dcterms:W3CDTF">2013-09-19T14:22:01Z</dcterms:modified>
</cp:coreProperties>
</file>