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hAkntE8c/4lqlobuvzTAYubZ4I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4" name="Google Shape;17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f9973a0b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5f9973a0b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b="0" i="0" sz="54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3" name="Google Shape;43;p6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kuvateksti">
  <p:cSld name="Otsikko ja kuvateksti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7" name="Google Shape;107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8" name="Google Shape;108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9" name="Google Shape;109;p15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inaus ja kuvateksti">
  <p:cSld name="Lainaus ja kuvateksti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4" name="Google Shape;114;p16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5" name="Google Shape;115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6" name="Google Shape;116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7" name="Google Shape;117;p16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6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19" name="Google Shape;119;p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fi-FI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6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fi-FI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imikortti">
  <p:cSld name="Nimikortti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3" name="Google Shape;123;p17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4" name="Google Shape;124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5" name="Google Shape;125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6" name="Google Shape;126;p17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7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inauksen nimikortti">
  <p:cSld name="Lainauksen nimikortti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0" name="Google Shape;130;p18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1" name="Google Shape;131;p18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2" name="Google Shape;132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3" name="Google Shape;133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4" name="Google Shape;134;p18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8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6" name="Google Shape;136;p18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fi-FI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8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fi-FI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si tai epätosi">
  <p:cSld name="Tosi tai epätosi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0" name="Google Shape;140;p19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1" name="Google Shape;141;p19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2" name="Google Shape;142;p1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3" name="Google Shape;143;p1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4" name="Google Shape;144;p19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9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pystysuora teksti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8" name="Google Shape;148;p20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9" name="Google Shape;149;p2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0" name="Google Shape;150;p2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1" name="Google Shape;151;p2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ystysuora otsikko ja teksti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5" name="Google Shape;155;p21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6" name="Google Shape;156;p2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7" name="Google Shape;157;p2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8" name="Google Shape;158;p21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0" name="Google Shape;50;p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san ylätunniste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i="0" sz="40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8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5" name="Google Shape;65;p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ailu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2" name="Google Shape;72;p10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5" name="Google Shape;75;p1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ain otsikko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1" name="Google Shape;81;p11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5" name="Google Shape;85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6" name="Google Shape;86;p12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ollinen sisältö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i="0" sz="20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0" name="Google Shape;90;p13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1" name="Google Shape;91;p13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2" name="Google Shape;92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3" name="Google Shape;93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4" name="Google Shape;94;p13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ollinen kuv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8" name="Google Shape;98;p14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0" name="Google Shape;100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1" name="Google Shape;101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2" name="Google Shape;102;p1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5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5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5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5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5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5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5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5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5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5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5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5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9;p5"/>
          <p:cNvGrpSpPr/>
          <p:nvPr/>
        </p:nvGrpSpPr>
        <p:grpSpPr>
          <a:xfrm>
            <a:off x="27222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5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5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5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5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5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5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5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5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5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5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5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5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" name="Google Shape;32;p5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b="0" i="0" lang="fi-FI" sz="54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Maailman uskontoja ja uskonnollisia liikkeitä (UE3)  </a:t>
            </a:r>
            <a:endParaRPr/>
          </a:p>
        </p:txBody>
      </p:sp>
      <p:sp>
        <p:nvSpPr>
          <p:cNvPr id="165" name="Google Shape;165;p1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t/>
            </a:r>
            <a:endParaRPr b="0" i="0" sz="3600" u="none" cap="none" strike="noStrik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1" name="Google Shape;171;p2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800" u="none" cap="none" strike="noStrike">
                <a:solidFill>
                  <a:srgbClr val="3F3F3F"/>
                </a:solidFill>
              </a:rPr>
              <a:t>Tavoitteet </a:t>
            </a:r>
            <a:endParaRPr b="1"/>
          </a:p>
          <a:p>
            <a:pPr indent="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fi-FI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Kurssin tavoitteena on, että opiskelija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</a:pPr>
            <a:r>
              <a:rPr b="0" i="0" lang="fi-FI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tuntee Intiassa, Kiinassa ja Japanissa syntyneitä uskontoja osana yksilön ja yhteisön elämää sekä niiden vaikutuksia kulttuuriin ja yhteiskuntaan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</a:pPr>
            <a:r>
              <a:rPr b="0" i="0" lang="fi-FI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Tuntee Intiassa ja Kiinassa syntyneiden uskontojen ilmenemistä ja vaikutuksia länsimaissa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</a:pPr>
            <a:r>
              <a:rPr b="0" i="0" lang="fi-FI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tietää luonnonuskontojen levinneisyyden ja keskeiset piirteet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</a:pPr>
            <a:r>
              <a:rPr b="0" i="0" lang="fi-FI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perehtyy uusien uskonnollisten liikkeiden taustaan ja keskeisiin piirteisiin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</a:pPr>
            <a:r>
              <a:rPr b="0" i="0" lang="fi-FI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kehittää valmiuksia toimia työelämässä ja kansainvälisissä toimintaympäristöissä.  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t/>
            </a:r>
            <a:endParaRPr b="0" i="0" sz="3600" u="none" cap="none" strike="noStrik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7" name="Google Shape;177;p3"/>
          <p:cNvSpPr txBox="1"/>
          <p:nvPr>
            <p:ph idx="1" type="body"/>
          </p:nvPr>
        </p:nvSpPr>
        <p:spPr>
          <a:xfrm>
            <a:off x="2589212" y="790414"/>
            <a:ext cx="8915400" cy="54434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b="1" i="0" lang="fi-FI" sz="1665" u="none" cap="none" strike="noStrike">
                <a:solidFill>
                  <a:srgbClr val="3F3F3F"/>
                </a:solidFill>
              </a:rPr>
              <a:t>Keskeiset sisällöt</a:t>
            </a:r>
            <a:r>
              <a:rPr b="0" i="0" lang="fi-FI" sz="1665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•"/>
            </a:pPr>
            <a:r>
              <a:rPr b="0" i="0" lang="fi-FI" sz="1665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hindulainen maailmankuva ja elämäntapa sekä hindulaisuuden monimuotoisuus ja vaikutukset Intian kulttuuriin, yhteiskuntaan ja politiikkaan 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•"/>
            </a:pPr>
            <a:r>
              <a:rPr b="0" i="0" lang="fi-FI" sz="1665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Intian nykypäivän uskontotilanne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•"/>
            </a:pPr>
            <a:r>
              <a:rPr b="0" i="0" lang="fi-FI" sz="1665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jainalaisuuden ja sikhiläisyyden keskeiset piirteet 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•"/>
            </a:pPr>
            <a:r>
              <a:rPr b="0" i="0" lang="fi-FI" sz="1665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buddhalainen elämäntapa sekä buddhalaisuuden opetukset, suuntaukset ja keskeiset vaikutukset Aasian kulttuureihin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•"/>
            </a:pPr>
            <a:r>
              <a:rPr b="0" i="0" lang="fi-FI" sz="1665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Kiinan vanhan kansanuskon, kungfutselaisuuden ja taolaisuuden keskeiset piirteet ja vaikutus kiinalaiseen ajatteluun ja yhteiskuntaan 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•"/>
            </a:pPr>
            <a:r>
              <a:rPr b="0" i="0" lang="fi-FI" sz="1665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Kiinan nykypäivän uskontotilanne 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•"/>
            </a:pPr>
            <a:r>
              <a:rPr b="0" i="0" lang="fi-FI" sz="1665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shintolaisuus Japanin etnisenä uskontona sekä uskontojen vaikutuksia yhteiskuntaan ja politiikkaan Japanissa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•"/>
            </a:pPr>
            <a:r>
              <a:rPr b="0" i="0" lang="fi-FI" sz="1665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Aasian uskontojen vaikutus länsimaissa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•"/>
            </a:pPr>
            <a:r>
              <a:rPr b="0" i="0" lang="fi-FI" sz="1665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luonnonuskontojen ja vodoun keskeiset piirteet ja levinneisyys 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•"/>
            </a:pPr>
            <a:r>
              <a:rPr b="0" i="0" lang="fi-FI" sz="1665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uusien uskonnollisten liikkeiden taustaa ja keskeisiä piirteitä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t/>
            </a:r>
            <a:endParaRPr/>
          </a:p>
          <a:p>
            <a:pPr indent="-237172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t/>
            </a:r>
            <a:endParaRPr b="0" i="0" sz="1665" u="none" cap="none" strike="noStrike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fi-FI"/>
              <a:t>Kurssin arvionnista</a:t>
            </a:r>
            <a:endParaRPr/>
          </a:p>
        </p:txBody>
      </p:sp>
      <p:sp>
        <p:nvSpPr>
          <p:cNvPr id="183" name="Google Shape;183;p4"/>
          <p:cNvSpPr txBox="1"/>
          <p:nvPr>
            <p:ph idx="1" type="body"/>
          </p:nvPr>
        </p:nvSpPr>
        <p:spPr>
          <a:xfrm>
            <a:off x="2589212" y="1334125"/>
            <a:ext cx="8915400" cy="45770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</a:pPr>
            <a:r>
              <a:rPr lang="fi-FI"/>
              <a:t>Koe: 40 pistettä, abitissa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i-FI"/>
              <a:t>- Lyhyempiä kysymyksiä tai käsitteenmäärittelyä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i-FI"/>
              <a:t>- Esseekysymys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i-FI"/>
              <a:t>- Voidaan mahdollisesti tehdä niin että jaetaan nämä kahdelle suorituskerralle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i-FI"/>
              <a:t>- Itsearviontia muutamaan kohtaan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</a:pPr>
            <a:r>
              <a:rPr lang="fi-FI"/>
              <a:t>Sekä: video/podcast päiväkirja 10 pistettä, yhteensä siis </a:t>
            </a:r>
            <a:r>
              <a:rPr b="1" lang="fi-FI"/>
              <a:t>50 p</a:t>
            </a:r>
            <a:r>
              <a:rPr lang="fi-FI"/>
              <a:t>. 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Videopäiväkirja - ohjeistus: 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Videon/podcastin katsomisen/kuuntelemisen  jälkeen kirjoita lyhyt teksti n. 100 - 500 sanaa jossa kerrot </a:t>
            </a:r>
            <a:r>
              <a:rPr b="1" lang="fi-FI"/>
              <a:t>mitä opin</a:t>
            </a:r>
            <a:r>
              <a:rPr lang="fi-FI"/>
              <a:t> ja miten video syventää tai täydentää tai linkittyy oppikirjassa esitettyyn tietoon.   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f9973a0b2_0_0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g5f9973a0b2_0_0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fi-FI"/>
              <a:t>Video 1. Seidat https://areena.yle.fi/1-2883133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uiskaus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