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3"/>
    <p:restoredTop sz="94705"/>
  </p:normalViewPr>
  <p:slideViewPr>
    <p:cSldViewPr snapToGrid="0" snapToObjects="1">
      <p:cViewPr varScale="1">
        <p:scale>
          <a:sx n="93" d="100"/>
          <a:sy n="93" d="100"/>
        </p:scale>
        <p:origin x="138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0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7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0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5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5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6434-7A9A-154A-913A-B67A3BC283F5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1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77728"/>
            <a:ext cx="7772400" cy="320263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14. </a:t>
            </a:r>
            <a:r>
              <a:rPr lang="en-US" b="1" dirty="0" err="1">
                <a:solidFill>
                  <a:srgbClr val="7030A0"/>
                </a:solidFill>
              </a:rPr>
              <a:t>Uskontotiede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800" y="12701"/>
            <a:ext cx="4192553" cy="3214593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D77937A9-B55C-444C-AD4C-F328837222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1447" y="4528"/>
            <a:ext cx="4192553" cy="320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5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256" y="193965"/>
            <a:ext cx="6761435" cy="1648690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7030A0"/>
                </a:solidFill>
              </a:rPr>
              <a:t>Uskontotiede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0144" y="1205345"/>
            <a:ext cx="7439891" cy="4758727"/>
          </a:xfrm>
        </p:spPr>
        <p:txBody>
          <a:bodyPr>
            <a:noAutofit/>
          </a:bodyPr>
          <a:lstStyle/>
          <a:p>
            <a:r>
              <a:rPr lang="fi-FI" sz="1800" dirty="0"/>
              <a:t>humanistinen ja yhteiskunnallinen tieteenala </a:t>
            </a:r>
          </a:p>
          <a:p>
            <a:r>
              <a:rPr lang="fi-FI" sz="1800" dirty="0"/>
              <a:t>monitieteellistä tutkimusta </a:t>
            </a:r>
          </a:p>
          <a:p>
            <a:r>
              <a:rPr lang="fi-FI" sz="1800" dirty="0"/>
              <a:t>tutkimuksen mahdollisia tavoitteita: </a:t>
            </a:r>
          </a:p>
          <a:p>
            <a:pPr lvl="1">
              <a:buFont typeface="+mj-lt"/>
              <a:buAutoNum type="alphaLcParenR"/>
            </a:pPr>
            <a:r>
              <a:rPr lang="fi-FI" sz="1800" dirty="0"/>
              <a:t>selittävä tutkimus </a:t>
            </a:r>
          </a:p>
          <a:p>
            <a:r>
              <a:rPr lang="fi-FI" sz="1800" dirty="0"/>
              <a:t>selittää uskonnollisia ilmiöitä erilaisten teorioiden avulla </a:t>
            </a:r>
          </a:p>
          <a:p>
            <a:r>
              <a:rPr lang="fi-FI" sz="1800" dirty="0"/>
              <a:t>esim. evoluutioteoria, kognitiiviset teoriat </a:t>
            </a:r>
          </a:p>
          <a:p>
            <a:pPr marL="800100" lvl="1" indent="-342900">
              <a:buFont typeface="+mj-lt"/>
              <a:buAutoNum type="alphaLcParenR" startAt="2"/>
            </a:pPr>
            <a:r>
              <a:rPr lang="fi-FI" sz="1800" dirty="0"/>
              <a:t>ymmärtävä tutkimus </a:t>
            </a:r>
          </a:p>
          <a:p>
            <a:r>
              <a:rPr lang="fi-FI" sz="1800" dirty="0"/>
              <a:t>pyritään ymmärtämään syvällisesti uskonnollista yksilöä tai yhteisöä </a:t>
            </a:r>
          </a:p>
          <a:p>
            <a:r>
              <a:rPr lang="fi-FI" sz="1800" dirty="0"/>
              <a:t>esim. antropologinen tutkimus </a:t>
            </a:r>
          </a:p>
          <a:p>
            <a:pPr marL="800100" lvl="1" indent="-342900">
              <a:buFont typeface="+mj-lt"/>
              <a:buAutoNum type="alphaLcParenR" startAt="3"/>
            </a:pPr>
            <a:r>
              <a:rPr lang="fi-FI" sz="1800" dirty="0"/>
              <a:t>kriittinen tutkimus </a:t>
            </a:r>
          </a:p>
          <a:p>
            <a:r>
              <a:rPr lang="fi-FI" sz="1800" dirty="0"/>
              <a:t>tarkastelee kriittisesti uskontoon liittyviä rakenteita ja käytänteitä </a:t>
            </a:r>
          </a:p>
          <a:p>
            <a:r>
              <a:rPr lang="fi-FI" sz="1800" dirty="0"/>
              <a:t>esim. feministinen uskonnontutkimus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314327" y="5437324"/>
            <a:ext cx="5829673" cy="142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0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544" y="193964"/>
            <a:ext cx="7024255" cy="2050471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7030A0"/>
                </a:solidFill>
              </a:rPr>
              <a:t>Uskontohistoria ja uskontofenomenologia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273" y="1454727"/>
            <a:ext cx="6470072" cy="45093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800" b="1" dirty="0">
                <a:solidFill>
                  <a:srgbClr val="7030A0"/>
                </a:solidFill>
              </a:rPr>
              <a:t>Uskontohistoria</a:t>
            </a:r>
            <a:r>
              <a:rPr lang="fi-FI" sz="1800" dirty="0"/>
              <a:t> </a:t>
            </a:r>
          </a:p>
          <a:p>
            <a:r>
              <a:rPr lang="fi-FI" sz="1800" dirty="0"/>
              <a:t>tutkitaan uskontoa eri aikakausina </a:t>
            </a:r>
          </a:p>
          <a:p>
            <a:r>
              <a:rPr lang="fi-FI" sz="1800" dirty="0"/>
              <a:t>esim. uskonnon syntyprosessit, uskonnon opin kehitys </a:t>
            </a:r>
          </a:p>
          <a:p>
            <a:r>
              <a:rPr lang="fi-FI" sz="1800" dirty="0"/>
              <a:t>analysoidaan esim. vanhoja tekstejä </a:t>
            </a:r>
          </a:p>
          <a:p>
            <a:r>
              <a:rPr lang="fi-FI" sz="1800" dirty="0"/>
              <a:t>lähitieteitä arkeologia, kielitiede 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b="1" dirty="0">
                <a:solidFill>
                  <a:srgbClr val="7030A0"/>
                </a:solidFill>
              </a:rPr>
              <a:t>Uskontofenomenologia</a:t>
            </a:r>
            <a:r>
              <a:rPr lang="fi-FI" sz="1800" dirty="0"/>
              <a:t> </a:t>
            </a:r>
          </a:p>
          <a:p>
            <a:r>
              <a:rPr lang="fi-FI" sz="1800" dirty="0"/>
              <a:t>tutkitan, miten uskonto ilmenee kulttuurissa, yksilön ja yhteisön elämässä </a:t>
            </a:r>
          </a:p>
          <a:p>
            <a:r>
              <a:rPr lang="fi-FI" sz="1800" dirty="0"/>
              <a:t>vertaillaan uskontoja, katsomuksia tai uskonnon kaltaisia ilmiöitä toisiinsa </a:t>
            </a:r>
          </a:p>
          <a:p>
            <a:r>
              <a:rPr lang="fi-FI" sz="1800" dirty="0"/>
              <a:t>tietoa hankitaan esim. haastattelujen ja havainnoinnin avulla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314327" y="5437324"/>
            <a:ext cx="5829673" cy="142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26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327" y="193964"/>
            <a:ext cx="6622472" cy="2050471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7030A0"/>
                </a:solidFill>
              </a:rPr>
              <a:t>Uskontososiologia ja uskontopsykologia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273" y="1620982"/>
            <a:ext cx="6470072" cy="43430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800" b="1" dirty="0">
                <a:solidFill>
                  <a:srgbClr val="7030A0"/>
                </a:solidFill>
              </a:rPr>
              <a:t>Uskontososiologia</a:t>
            </a:r>
            <a:r>
              <a:rPr lang="fi-FI" sz="1800" dirty="0"/>
              <a:t> </a:t>
            </a:r>
          </a:p>
          <a:p>
            <a:r>
              <a:rPr lang="fi-FI" sz="1800" dirty="0"/>
              <a:t>tutkitaan uskonnon ja yhteiskunnan välistä vuorovaikutusta </a:t>
            </a:r>
          </a:p>
          <a:p>
            <a:r>
              <a:rPr lang="fi-FI" sz="1800" dirty="0"/>
              <a:t>esim. miten yhteiskunnassa tapahtuvat muutokset vaikuttavat yksilöihin ja yhteisöihin </a:t>
            </a:r>
          </a:p>
          <a:p>
            <a:r>
              <a:rPr lang="fi-FI" sz="1800" dirty="0"/>
              <a:t>tietoa hankitaan esim. kyselyjen ja haastattelujen avulla 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b="1" dirty="0">
                <a:solidFill>
                  <a:srgbClr val="7030A0"/>
                </a:solidFill>
              </a:rPr>
              <a:t>Uskontopsykologia</a:t>
            </a:r>
            <a:r>
              <a:rPr lang="fi-FI" sz="1800" dirty="0"/>
              <a:t> </a:t>
            </a:r>
          </a:p>
          <a:p>
            <a:r>
              <a:rPr lang="fi-FI" sz="1800" dirty="0"/>
              <a:t>selitetään uskonnollista ihmistä psykologian ja sosiaalipsykologian teorioiden avulla </a:t>
            </a:r>
          </a:p>
          <a:p>
            <a:r>
              <a:rPr lang="fi-FI" sz="1800" dirty="0"/>
              <a:t>esim. uskonnolliset kokemukset, roolit </a:t>
            </a:r>
          </a:p>
          <a:p>
            <a:r>
              <a:rPr lang="fi-FI" sz="1800" dirty="0"/>
              <a:t>tietoa hankitaan esim. fysiologisten mittalaitteiden, haastattelujen ja kyselyjen avulla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314327" y="5437324"/>
            <a:ext cx="5829673" cy="142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42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582" y="581891"/>
            <a:ext cx="6899563" cy="1662544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7030A0"/>
                </a:solidFill>
              </a:rPr>
              <a:t>Uskontoantropologia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491" y="1620982"/>
            <a:ext cx="6109854" cy="434309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tutkitaan uskonnon ilmenemistä yhteisöissä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esim. rituaalit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uskontoetnografinen kenttätyö osa tutkimusta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tietoa hankitaan kenttätyössä esim. havainnoimalla ja haastattelemalla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314327" y="5437324"/>
            <a:ext cx="5829673" cy="142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2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174</Words>
  <Application>Microsoft Macintosh PowerPoint</Application>
  <PresentationFormat>Näytössä katseltava diaesitys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14. Uskontotiede</vt:lpstr>
      <vt:lpstr> Uskontotiede   </vt:lpstr>
      <vt:lpstr> Uskontohistoria ja uskontofenomenologia   </vt:lpstr>
      <vt:lpstr> Uskontososiologia ja uskontopsykologia   </vt:lpstr>
      <vt:lpstr> Uskontoantropologia   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Luonnonuskontojen piirteet</dc:title>
  <dc:creator>Taina Nyström</dc:creator>
  <cp:lastModifiedBy>Taina Nyström</cp:lastModifiedBy>
  <cp:revision>61</cp:revision>
  <dcterms:created xsi:type="dcterms:W3CDTF">2016-12-29T15:01:28Z</dcterms:created>
  <dcterms:modified xsi:type="dcterms:W3CDTF">2018-07-19T14:15:49Z</dcterms:modified>
</cp:coreProperties>
</file>