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13"/>
    <p:restoredTop sz="94705"/>
  </p:normalViewPr>
  <p:slideViewPr>
    <p:cSldViewPr snapToGrid="0" snapToObjects="1">
      <p:cViewPr varScale="1">
        <p:scale>
          <a:sx n="93" d="100"/>
          <a:sy n="93" d="100"/>
        </p:scale>
        <p:origin x="1384" y="2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46434-7A9A-154A-913A-B67A3BC283F5}" type="datetimeFigureOut">
              <a:rPr lang="en-US" smtClean="0"/>
              <a:t>7/19/18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46FC7-829C-FE4E-9C48-A1E63A7B65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43064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46434-7A9A-154A-913A-B67A3BC283F5}" type="datetimeFigureOut">
              <a:rPr lang="en-US" smtClean="0"/>
              <a:t>7/19/18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46FC7-829C-FE4E-9C48-A1E63A7B65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216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46434-7A9A-154A-913A-B67A3BC283F5}" type="datetimeFigureOut">
              <a:rPr lang="en-US" smtClean="0"/>
              <a:t>7/19/18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46FC7-829C-FE4E-9C48-A1E63A7B65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7715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46434-7A9A-154A-913A-B67A3BC283F5}" type="datetimeFigureOut">
              <a:rPr lang="en-US" smtClean="0"/>
              <a:t>7/19/18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46FC7-829C-FE4E-9C48-A1E63A7B65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81071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46434-7A9A-154A-913A-B67A3BC283F5}" type="datetimeFigureOut">
              <a:rPr lang="en-US" smtClean="0"/>
              <a:t>7/19/18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46FC7-829C-FE4E-9C48-A1E63A7B65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6572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46434-7A9A-154A-913A-B67A3BC283F5}" type="datetimeFigureOut">
              <a:rPr lang="en-US" smtClean="0"/>
              <a:t>7/19/18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46FC7-829C-FE4E-9C48-A1E63A7B65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930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46434-7A9A-154A-913A-B67A3BC283F5}" type="datetimeFigureOut">
              <a:rPr lang="en-US" smtClean="0"/>
              <a:t>7/19/18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46FC7-829C-FE4E-9C48-A1E63A7B65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5846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46434-7A9A-154A-913A-B67A3BC283F5}" type="datetimeFigureOut">
              <a:rPr lang="en-US" smtClean="0"/>
              <a:t>7/19/18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46FC7-829C-FE4E-9C48-A1E63A7B65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0527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46434-7A9A-154A-913A-B67A3BC283F5}" type="datetimeFigureOut">
              <a:rPr lang="en-US" smtClean="0"/>
              <a:t>7/19/18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46FC7-829C-FE4E-9C48-A1E63A7B65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9407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46434-7A9A-154A-913A-B67A3BC283F5}" type="datetimeFigureOut">
              <a:rPr lang="en-US" smtClean="0"/>
              <a:t>7/19/18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46FC7-829C-FE4E-9C48-A1E63A7B65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98879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46434-7A9A-154A-913A-B67A3BC283F5}" type="datetimeFigureOut">
              <a:rPr lang="en-US" smtClean="0"/>
              <a:t>7/19/18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46FC7-829C-FE4E-9C48-A1E63A7B65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4286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F46434-7A9A-154A-913A-B67A3BC283F5}" type="datetimeFigureOut">
              <a:rPr lang="en-US" smtClean="0"/>
              <a:t>7/19/18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F46FC7-829C-FE4E-9C48-A1E63A7B65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6142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477728"/>
            <a:ext cx="7772400" cy="3202635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7030A0"/>
                </a:solidFill>
              </a:rPr>
              <a:t>15. </a:t>
            </a:r>
            <a:r>
              <a:rPr lang="en-US" b="1" dirty="0" err="1">
                <a:solidFill>
                  <a:srgbClr val="7030A0"/>
                </a:solidFill>
              </a:rPr>
              <a:t>Teologia</a:t>
            </a:r>
            <a:endParaRPr lang="en-US" b="1" dirty="0">
              <a:solidFill>
                <a:srgbClr val="7030A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89800" y="12701"/>
            <a:ext cx="4192553" cy="3214593"/>
          </a:xfrm>
          <a:prstGeom prst="rect">
            <a:avLst/>
          </a:prstGeom>
        </p:spPr>
      </p:pic>
      <p:pic>
        <p:nvPicPr>
          <p:cNvPr id="4" name="Picture 4">
            <a:extLst>
              <a:ext uri="{FF2B5EF4-FFF2-40B4-BE49-F238E27FC236}">
                <a16:creationId xmlns:a16="http://schemas.microsoft.com/office/drawing/2014/main" id="{D77937A9-B55C-444C-AD4C-F3288372228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51447" y="4528"/>
            <a:ext cx="4192553" cy="32055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51547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256" y="699343"/>
            <a:ext cx="6761435" cy="1143311"/>
          </a:xfrm>
        </p:spPr>
        <p:txBody>
          <a:bodyPr>
            <a:normAutofit fontScale="90000"/>
          </a:bodyPr>
          <a:lstStyle/>
          <a:p>
            <a:br>
              <a:rPr lang="fi-FI" sz="3600" dirty="0"/>
            </a:br>
            <a:r>
              <a:rPr lang="fi-FI" sz="3600" b="1" dirty="0">
                <a:solidFill>
                  <a:srgbClr val="7030A0"/>
                </a:solidFill>
              </a:rPr>
              <a:t>Teologia tieteenä</a:t>
            </a:r>
            <a:br>
              <a:rPr lang="fi-FI" sz="3600" dirty="0"/>
            </a:br>
            <a:br>
              <a:rPr lang="fi-FI" sz="3200" dirty="0"/>
            </a:br>
            <a:br>
              <a:rPr lang="en-US" sz="3200" b="1" dirty="0">
                <a:solidFill>
                  <a:schemeClr val="accent3">
                    <a:lumMod val="75000"/>
                  </a:schemeClr>
                </a:solidFill>
              </a:rPr>
            </a:br>
            <a:endParaRPr lang="en-US" sz="32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08909" y="1593273"/>
            <a:ext cx="5306292" cy="4370799"/>
          </a:xfrm>
        </p:spPr>
        <p:txBody>
          <a:bodyPr>
            <a:noAutofit/>
          </a:bodyPr>
          <a:lstStyle/>
          <a:p>
            <a:r>
              <a:rPr lang="fi-FI" sz="1800" dirty="0"/>
              <a:t>humanistista ja yhteiskuntatieteellistä tutkimusta </a:t>
            </a:r>
          </a:p>
          <a:p>
            <a:r>
              <a:rPr lang="fi-FI" sz="1800" dirty="0"/>
              <a:t>monitieteistä </a:t>
            </a:r>
          </a:p>
          <a:p>
            <a:r>
              <a:rPr lang="fi-FI" sz="1800" dirty="0"/>
              <a:t>eri tutkimusaloja:  </a:t>
            </a:r>
          </a:p>
          <a:p>
            <a:r>
              <a:rPr lang="fi-FI" sz="1800" dirty="0"/>
              <a:t>käytännöllinen teologia </a:t>
            </a:r>
          </a:p>
          <a:p>
            <a:pPr lvl="1"/>
            <a:r>
              <a:rPr lang="fi-FI" sz="1800" dirty="0"/>
              <a:t>systemaattinen teologia </a:t>
            </a:r>
          </a:p>
          <a:p>
            <a:pPr lvl="1"/>
            <a:r>
              <a:rPr lang="fi-FI" sz="1800" dirty="0"/>
              <a:t>kirkkohistoria  </a:t>
            </a:r>
          </a:p>
          <a:p>
            <a:pPr lvl="1"/>
            <a:r>
              <a:rPr lang="fi-FI" sz="1800" dirty="0"/>
              <a:t>eksegetiikka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0800000">
            <a:off x="3314327" y="5437324"/>
            <a:ext cx="5829673" cy="14206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57061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256" y="782471"/>
            <a:ext cx="6761435" cy="1060184"/>
          </a:xfrm>
        </p:spPr>
        <p:txBody>
          <a:bodyPr>
            <a:normAutofit fontScale="90000"/>
          </a:bodyPr>
          <a:lstStyle/>
          <a:p>
            <a:br>
              <a:rPr lang="fi-FI" sz="3600" dirty="0"/>
            </a:br>
            <a:r>
              <a:rPr lang="fi-FI" sz="3600" b="1" dirty="0">
                <a:solidFill>
                  <a:srgbClr val="7030A0"/>
                </a:solidFill>
              </a:rPr>
              <a:t>Käytännöllinen teologia</a:t>
            </a:r>
            <a:br>
              <a:rPr lang="fi-FI" sz="3600" dirty="0"/>
            </a:br>
            <a:br>
              <a:rPr lang="fi-FI" sz="3200" dirty="0"/>
            </a:br>
            <a:br>
              <a:rPr lang="en-US" sz="3200" b="1" dirty="0">
                <a:solidFill>
                  <a:schemeClr val="accent3">
                    <a:lumMod val="75000"/>
                  </a:schemeClr>
                </a:solidFill>
              </a:rPr>
            </a:br>
            <a:endParaRPr lang="en-US" sz="32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91491" y="1676400"/>
            <a:ext cx="6123710" cy="4287672"/>
          </a:xfrm>
        </p:spPr>
        <p:txBody>
          <a:bodyPr>
            <a:noAutofit/>
          </a:bodyPr>
          <a:lstStyle/>
          <a:p>
            <a:r>
              <a:rPr lang="fi-FI" sz="1800" dirty="0"/>
              <a:t>tutkimuskohteena uskonnollisten yhteisöjen eri toimintamuodot </a:t>
            </a:r>
          </a:p>
          <a:p>
            <a:r>
              <a:rPr lang="fi-FI" sz="1800" dirty="0"/>
              <a:t>esim. jumalanpalvelus, rippikoulu, viestintä </a:t>
            </a:r>
          </a:p>
          <a:p>
            <a:r>
              <a:rPr lang="fi-FI" sz="1800" dirty="0"/>
              <a:t>uskontopedagogiikka eli uskontokasvatus </a:t>
            </a:r>
          </a:p>
          <a:p>
            <a:pPr marL="685800" lvl="1"/>
            <a:r>
              <a:rPr lang="fi-FI" sz="1800" dirty="0"/>
              <a:t>tutkitaan uskontokasvatusta, esim. uskonnonopetusta </a:t>
            </a:r>
          </a:p>
          <a:p>
            <a:r>
              <a:rPr lang="fi-FI" sz="1800" dirty="0"/>
              <a:t>kirkkososiologia </a:t>
            </a:r>
          </a:p>
          <a:p>
            <a:pPr marL="685800" lvl="1"/>
            <a:r>
              <a:rPr lang="fi-FI" sz="1800" dirty="0"/>
              <a:t>tutkitaan kirkon ja yhteiskunnan välistä vuorovaikutusta, esim. suomalaisten uskonnollisuus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0800000">
            <a:off x="3314327" y="5437324"/>
            <a:ext cx="5829673" cy="14206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90454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256" y="782471"/>
            <a:ext cx="6761435" cy="1060184"/>
          </a:xfrm>
        </p:spPr>
        <p:txBody>
          <a:bodyPr>
            <a:normAutofit fontScale="90000"/>
          </a:bodyPr>
          <a:lstStyle/>
          <a:p>
            <a:br>
              <a:rPr lang="fi-FI" sz="3600" dirty="0"/>
            </a:br>
            <a:r>
              <a:rPr lang="fi-FI" sz="3600" b="1" dirty="0">
                <a:solidFill>
                  <a:srgbClr val="7030A0"/>
                </a:solidFill>
              </a:rPr>
              <a:t>Systemaattinen teologia</a:t>
            </a:r>
            <a:br>
              <a:rPr lang="fi-FI" sz="3600" dirty="0"/>
            </a:br>
            <a:br>
              <a:rPr lang="fi-FI" sz="3200" dirty="0"/>
            </a:br>
            <a:br>
              <a:rPr lang="en-US" sz="3200" b="1" dirty="0">
                <a:solidFill>
                  <a:schemeClr val="accent3">
                    <a:lumMod val="75000"/>
                  </a:schemeClr>
                </a:solidFill>
              </a:rPr>
            </a:br>
            <a:endParaRPr lang="en-US" sz="32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91490" y="1676400"/>
            <a:ext cx="6580909" cy="4287672"/>
          </a:xfrm>
        </p:spPr>
        <p:txBody>
          <a:bodyPr>
            <a:noAutofit/>
          </a:bodyPr>
          <a:lstStyle/>
          <a:p>
            <a:r>
              <a:rPr lang="fi-FI" sz="1800" dirty="0"/>
              <a:t>dogmatiikka, tutkitaan uskontojen oppeja ja niiden kehitystä </a:t>
            </a:r>
          </a:p>
          <a:p>
            <a:pPr lvl="1"/>
            <a:r>
              <a:rPr lang="fi-FI" sz="1800" dirty="0"/>
              <a:t>esim. Lutherin näkemykset kristinuskon opeista </a:t>
            </a:r>
          </a:p>
          <a:p>
            <a:r>
              <a:rPr lang="fi-FI" sz="1800" dirty="0"/>
              <a:t>ekumeniikka, tutkitaan ekumeniaa ja uskonto- ja katsomusdialogia </a:t>
            </a:r>
          </a:p>
          <a:p>
            <a:pPr lvl="1"/>
            <a:r>
              <a:rPr lang="fi-FI" sz="1800" dirty="0"/>
              <a:t>esim. ekumeenisten yhteisöjen tutkimus </a:t>
            </a:r>
          </a:p>
          <a:p>
            <a:r>
              <a:rPr lang="fi-FI" sz="1800" dirty="0"/>
              <a:t>teologinen etiikka, tutkitaan uskontojen etiikkaa ja moraalikäsityksiä </a:t>
            </a:r>
          </a:p>
          <a:p>
            <a:pPr lvl="1"/>
            <a:r>
              <a:rPr lang="fi-FI" sz="1800" dirty="0"/>
              <a:t>esim. ajankohtaiset eettiset kysymykset </a:t>
            </a:r>
          </a:p>
          <a:p>
            <a:r>
              <a:rPr lang="fi-FI" sz="1800" dirty="0"/>
              <a:t>sosiaalietiikka, tutkitaan yhteiskuntaeettisiä kysymyksiä </a:t>
            </a:r>
          </a:p>
          <a:p>
            <a:pPr lvl="1"/>
            <a:r>
              <a:rPr lang="fi-FI" sz="1800" dirty="0"/>
              <a:t>esim. ympäristökysymykset </a:t>
            </a:r>
          </a:p>
          <a:p>
            <a:r>
              <a:rPr lang="fi-FI" sz="1800" dirty="0"/>
              <a:t>uskonnonfilosofia, tutkitaan uskonnollista kieltä, uskonnollista argumentointia  </a:t>
            </a:r>
          </a:p>
          <a:p>
            <a:pPr lvl="1"/>
            <a:r>
              <a:rPr lang="fi-FI" sz="1800" dirty="0"/>
              <a:t>esim. jumalatodistukset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0800000">
            <a:off x="3314327" y="5437324"/>
            <a:ext cx="5829673" cy="14206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69506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256" y="782471"/>
            <a:ext cx="6761435" cy="1420402"/>
          </a:xfrm>
        </p:spPr>
        <p:txBody>
          <a:bodyPr>
            <a:normAutofit fontScale="90000"/>
          </a:bodyPr>
          <a:lstStyle/>
          <a:p>
            <a:br>
              <a:rPr lang="fi-FI" sz="3600" dirty="0"/>
            </a:br>
            <a:r>
              <a:rPr lang="fi-FI" sz="3600" b="1" dirty="0">
                <a:solidFill>
                  <a:srgbClr val="7030A0"/>
                </a:solidFill>
              </a:rPr>
              <a:t>Kirkkohistoria</a:t>
            </a:r>
            <a:br>
              <a:rPr lang="fi-FI" sz="3600" dirty="0"/>
            </a:br>
            <a:br>
              <a:rPr lang="fi-FI" sz="3200" dirty="0"/>
            </a:br>
            <a:br>
              <a:rPr lang="en-US" sz="3200" b="1" dirty="0">
                <a:solidFill>
                  <a:schemeClr val="accent3">
                    <a:lumMod val="75000"/>
                  </a:schemeClr>
                </a:solidFill>
              </a:rPr>
            </a:br>
            <a:endParaRPr lang="en-US" sz="32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676400"/>
            <a:ext cx="6248399" cy="4287672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fi-FI" sz="1800" dirty="0"/>
              <a:t>tutkitaan kristinuskon historiaan liittyviä tapahtumia ja ilmiöitä </a:t>
            </a:r>
          </a:p>
          <a:p>
            <a:pPr>
              <a:lnSpc>
                <a:spcPct val="150000"/>
              </a:lnSpc>
            </a:pPr>
            <a:r>
              <a:rPr lang="fi-FI" sz="1800" dirty="0"/>
              <a:t>yleinen kirkkohistoria </a:t>
            </a:r>
          </a:p>
          <a:p>
            <a:pPr lvl="1">
              <a:lnSpc>
                <a:spcPct val="150000"/>
              </a:lnSpc>
            </a:pPr>
            <a:r>
              <a:rPr lang="fi-FI" sz="1800" dirty="0"/>
              <a:t>esim. paavius, keskiajan uskonnollisuus, reformaatio </a:t>
            </a:r>
          </a:p>
          <a:p>
            <a:pPr>
              <a:lnSpc>
                <a:spcPct val="150000"/>
              </a:lnSpc>
            </a:pPr>
            <a:r>
              <a:rPr lang="fi-FI" sz="1800" dirty="0"/>
              <a:t>Suomen ja </a:t>
            </a:r>
            <a:r>
              <a:rPr lang="fi-FI" sz="1800" dirty="0" err="1"/>
              <a:t>Scandinavian</a:t>
            </a:r>
            <a:r>
              <a:rPr lang="fi-FI" sz="1800" dirty="0"/>
              <a:t> kirkkohistoria </a:t>
            </a:r>
          </a:p>
          <a:p>
            <a:pPr lvl="1">
              <a:lnSpc>
                <a:spcPct val="150000"/>
              </a:lnSpc>
            </a:pPr>
            <a:r>
              <a:rPr lang="fi-FI" sz="1800" dirty="0"/>
              <a:t>esim.  keskiajan pyhiinvaellukset, reformaatio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0800000">
            <a:off x="3314327" y="5437324"/>
            <a:ext cx="5829673" cy="14206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35823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256" y="782471"/>
            <a:ext cx="6761435" cy="1420402"/>
          </a:xfrm>
        </p:spPr>
        <p:txBody>
          <a:bodyPr>
            <a:normAutofit fontScale="90000"/>
          </a:bodyPr>
          <a:lstStyle/>
          <a:p>
            <a:br>
              <a:rPr lang="fi-FI" sz="3600" dirty="0"/>
            </a:br>
            <a:r>
              <a:rPr lang="fi-FI" sz="3600" b="1" dirty="0">
                <a:solidFill>
                  <a:srgbClr val="7030A0"/>
                </a:solidFill>
              </a:rPr>
              <a:t>Eksegetiikka</a:t>
            </a:r>
            <a:br>
              <a:rPr lang="fi-FI" sz="3600" dirty="0"/>
            </a:br>
            <a:br>
              <a:rPr lang="fi-FI" sz="3200" dirty="0"/>
            </a:br>
            <a:br>
              <a:rPr lang="en-US" sz="3200" b="1" dirty="0">
                <a:solidFill>
                  <a:schemeClr val="accent3">
                    <a:lumMod val="75000"/>
                  </a:schemeClr>
                </a:solidFill>
              </a:rPr>
            </a:br>
            <a:endParaRPr lang="en-US" sz="32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69818" y="1371600"/>
            <a:ext cx="7329055" cy="4287672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fi-FI" sz="1800" dirty="0"/>
              <a:t>tutkimuskohteina: </a:t>
            </a:r>
          </a:p>
          <a:p>
            <a:pPr lvl="1">
              <a:lnSpc>
                <a:spcPct val="150000"/>
              </a:lnSpc>
            </a:pPr>
            <a:r>
              <a:rPr lang="fi-FI" sz="1800" dirty="0"/>
              <a:t>Raamatun tekstit </a:t>
            </a:r>
          </a:p>
          <a:p>
            <a:pPr lvl="1">
              <a:lnSpc>
                <a:spcPct val="150000"/>
              </a:lnSpc>
            </a:pPr>
            <a:r>
              <a:rPr lang="fi-FI" sz="1800" dirty="0" err="1"/>
              <a:t>apogryfikirjat</a:t>
            </a:r>
            <a:r>
              <a:rPr lang="fi-FI" sz="1800" dirty="0"/>
              <a:t> </a:t>
            </a:r>
          </a:p>
          <a:p>
            <a:pPr lvl="1">
              <a:lnSpc>
                <a:spcPct val="150000"/>
              </a:lnSpc>
            </a:pPr>
            <a:r>
              <a:rPr lang="fi-FI" sz="1800" dirty="0"/>
              <a:t>varhaiset </a:t>
            </a:r>
            <a:r>
              <a:rPr lang="fi-FI" sz="1800" dirty="0" err="1"/>
              <a:t>juutalais</a:t>
            </a:r>
            <a:r>
              <a:rPr lang="fi-FI" sz="1800" dirty="0"/>
              <a:t>-kristilliset tekstit </a:t>
            </a:r>
          </a:p>
          <a:p>
            <a:pPr lvl="1">
              <a:lnSpc>
                <a:spcPct val="150000"/>
              </a:lnSpc>
            </a:pPr>
            <a:r>
              <a:rPr lang="fi-FI" sz="1800" dirty="0"/>
              <a:t>Raamatun kirjojen kirjoitusajankohtien kulttuuriset ja uskonnolliset ilmiöt </a:t>
            </a:r>
          </a:p>
          <a:p>
            <a:pPr lvl="1">
              <a:lnSpc>
                <a:spcPct val="150000"/>
              </a:lnSpc>
            </a:pPr>
            <a:r>
              <a:rPr lang="fi-FI" sz="1800" dirty="0"/>
              <a:t>Raamatun tulkinta </a:t>
            </a:r>
          </a:p>
          <a:p>
            <a:pPr lvl="1">
              <a:lnSpc>
                <a:spcPct val="150000"/>
              </a:lnSpc>
            </a:pPr>
            <a:r>
              <a:rPr lang="fi-FI" sz="1800" dirty="0" err="1"/>
              <a:t>historiallis</a:t>
            </a:r>
            <a:r>
              <a:rPr lang="fi-FI" sz="1800" dirty="0"/>
              <a:t>-kriittistä tutkimusta </a:t>
            </a:r>
          </a:p>
          <a:p>
            <a:pPr>
              <a:lnSpc>
                <a:spcPct val="150000"/>
              </a:lnSpc>
            </a:pPr>
            <a:r>
              <a:rPr lang="fi-FI" sz="1800" dirty="0"/>
              <a:t>hyödynnetään monia eri tieteenaloja, esim. kielitiede, arkeologia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0800000">
            <a:off x="3314327" y="5437324"/>
            <a:ext cx="5829673" cy="14206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1645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638</TotalTime>
  <Words>165</Words>
  <Application>Microsoft Macintosh PowerPoint</Application>
  <PresentationFormat>Näytössä katseltava diaesitys (4:3)</PresentationFormat>
  <Paragraphs>42</Paragraphs>
  <Slides>6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15. Teologia</vt:lpstr>
      <vt:lpstr> Teologia tieteenä   </vt:lpstr>
      <vt:lpstr> Käytännöllinen teologia   </vt:lpstr>
      <vt:lpstr> Systemaattinen teologia   </vt:lpstr>
      <vt:lpstr> Kirkkohistoria   </vt:lpstr>
      <vt:lpstr> Eksegetiikka   </vt:lpstr>
    </vt:vector>
  </TitlesOfParts>
  <Company/>
  <LinksUpToDate>false</LinksUpToDate>
  <SharedDoc>false</SharedDoc>
  <HyperlinksChanged>false</HyperlinksChanged>
  <AppVersion>16.0015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Luonnonuskontojen piirteet</dc:title>
  <dc:creator>Taina Nyström</dc:creator>
  <cp:lastModifiedBy>Taina Nyström</cp:lastModifiedBy>
  <cp:revision>66</cp:revision>
  <dcterms:created xsi:type="dcterms:W3CDTF">2016-12-29T15:01:28Z</dcterms:created>
  <dcterms:modified xsi:type="dcterms:W3CDTF">2018-07-19T14:41:12Z</dcterms:modified>
</cp:coreProperties>
</file>