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1"/>
    <p:restoredTop sz="94705"/>
  </p:normalViewPr>
  <p:slideViewPr>
    <p:cSldViewPr snapToGrid="0" snapToObjects="1">
      <p:cViewPr varScale="1">
        <p:scale>
          <a:sx n="81" d="100"/>
          <a:sy n="81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0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7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0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5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1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77728"/>
            <a:ext cx="7772400" cy="320263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9.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Elokuva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sarjakuva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ja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pelit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800" y="12701"/>
            <a:ext cx="4192553" cy="321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5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8452"/>
            <a:ext cx="7689273" cy="1376091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chemeClr val="accent5">
                    <a:lumMod val="75000"/>
                  </a:schemeClr>
                </a:solidFill>
              </a:rPr>
              <a:t>Länsimaisen elokuvan synty </a:t>
            </a: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127" y="1773382"/>
            <a:ext cx="6331527" cy="419069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valokuvaus elokuvan tekemisen edellytys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länsimaisen elokuvan synty 1800-luvun lopulla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Raamattu-elokuvat yhtenä lajityyppinä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varhaisissa elokuvissa moraali-ihanteita ja kristillistä käsitteistöä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410926"/>
            <a:ext cx="5829673" cy="143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0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7818"/>
            <a:ext cx="6954982" cy="1787237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chemeClr val="accent5">
                    <a:lumMod val="75000"/>
                  </a:schemeClr>
                </a:solidFill>
              </a:rPr>
              <a:t>Kristinusko ja elokuvat</a:t>
            </a: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745" y="1080655"/>
            <a:ext cx="7536872" cy="48834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800" b="1" dirty="0">
                <a:solidFill>
                  <a:schemeClr val="accent5">
                    <a:lumMod val="75000"/>
                  </a:schemeClr>
                </a:solidFill>
              </a:rPr>
              <a:t>Mykkäelokuvat (1800-luvun lopulta 1930-luvulle) </a:t>
            </a:r>
          </a:p>
          <a:p>
            <a:r>
              <a:rPr lang="fi-FI" sz="1800" dirty="0"/>
              <a:t>lännenelokuvissa kristilliset arvot </a:t>
            </a:r>
          </a:p>
          <a:p>
            <a:r>
              <a:rPr lang="fi-FI" sz="1800" dirty="0"/>
              <a:t>kristinuskon symbolit 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>
                <a:solidFill>
                  <a:schemeClr val="accent5">
                    <a:lumMod val="75000"/>
                  </a:schemeClr>
                </a:solidFill>
              </a:rPr>
              <a:t>Sensuurin aika (1930‒1967) </a:t>
            </a:r>
          </a:p>
          <a:p>
            <a:r>
              <a:rPr lang="fi-FI" sz="1800" dirty="0"/>
              <a:t>alan säätelyelin </a:t>
            </a:r>
          </a:p>
          <a:p>
            <a:r>
              <a:rPr lang="fi-FI" sz="1800" dirty="0"/>
              <a:t>Raamattu-aiheiset elokuvat 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>
                <a:solidFill>
                  <a:schemeClr val="accent5">
                    <a:lumMod val="75000"/>
                  </a:schemeClr>
                </a:solidFill>
              </a:rPr>
              <a:t>Sensuurin jälkeinen aika (1960-luvun lopulta) </a:t>
            </a:r>
          </a:p>
          <a:p>
            <a:r>
              <a:rPr lang="fi-FI" sz="1800" dirty="0"/>
              <a:t>katolinen kirkko osallistuu elokuvafestivaaleille </a:t>
            </a:r>
          </a:p>
          <a:p>
            <a:r>
              <a:rPr lang="fi-FI" sz="1800" dirty="0"/>
              <a:t>protestantismissa elokuva sanoman levittämisen väline </a:t>
            </a:r>
          </a:p>
          <a:p>
            <a:r>
              <a:rPr lang="fi-FI" sz="1800" dirty="0"/>
              <a:t>elokuvien Jeesus-hahmoja </a:t>
            </a:r>
          </a:p>
          <a:p>
            <a:pPr lvl="1"/>
            <a:r>
              <a:rPr lang="fi-FI" sz="1800" dirty="0"/>
              <a:t>kristinuskon, historiallinen ja kansanomainen Jeesus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410926"/>
            <a:ext cx="5829673" cy="143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379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3054"/>
            <a:ext cx="8229600" cy="184583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chemeClr val="accent5">
                    <a:lumMod val="75000"/>
                  </a:schemeClr>
                </a:solidFill>
              </a:rPr>
              <a:t>Muita maailmanuskontoja elokuvissa </a:t>
            </a:r>
            <a:br>
              <a:rPr lang="fi-FI" sz="3600" b="1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218" y="900546"/>
            <a:ext cx="3894987" cy="5541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800" b="1" dirty="0">
                <a:solidFill>
                  <a:schemeClr val="accent5">
                    <a:lumMod val="75000"/>
                  </a:schemeClr>
                </a:solidFill>
              </a:rPr>
              <a:t>Juutalaisuus </a:t>
            </a:r>
          </a:p>
          <a:p>
            <a:r>
              <a:rPr lang="fi-FI" sz="1800" dirty="0"/>
              <a:t>varhaisissa elokuvissa juutalaisia kuvattu </a:t>
            </a:r>
          </a:p>
          <a:p>
            <a:pPr lvl="1"/>
            <a:r>
              <a:rPr lang="fi-FI" sz="1800" dirty="0"/>
              <a:t>karikatyyrisesti </a:t>
            </a:r>
          </a:p>
          <a:p>
            <a:pPr lvl="1"/>
            <a:r>
              <a:rPr lang="fi-FI" sz="1800" dirty="0"/>
              <a:t>perinteitä ja tapoja arvostaviksi </a:t>
            </a:r>
          </a:p>
          <a:p>
            <a:pPr lvl="1"/>
            <a:r>
              <a:rPr lang="fi-FI" sz="1800" dirty="0"/>
              <a:t>rohkeiksi ja taidokkaiksi yhteiskuntaan sopeutujiksi</a:t>
            </a:r>
          </a:p>
          <a:p>
            <a:r>
              <a:rPr lang="fi-FI" sz="1800" dirty="0"/>
              <a:t>toisen maailmansodan tapahtumat </a:t>
            </a:r>
          </a:p>
          <a:p>
            <a:r>
              <a:rPr lang="fi-FI" sz="1800" dirty="0"/>
              <a:t>uudemmissa elokuvissa perinteisen parisuhdekäsityksen haastaminen </a:t>
            </a:r>
          </a:p>
          <a:p>
            <a:pPr marL="0" indent="0">
              <a:buNone/>
            </a:pPr>
            <a:endParaRPr lang="fi-FI" sz="1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i-FI" sz="1800" b="1" dirty="0">
                <a:solidFill>
                  <a:schemeClr val="accent5">
                    <a:lumMod val="75000"/>
                  </a:schemeClr>
                </a:solidFill>
              </a:rPr>
              <a:t>Islam </a:t>
            </a:r>
          </a:p>
          <a:p>
            <a:r>
              <a:rPr lang="fi-FI" sz="1800" dirty="0"/>
              <a:t>varhaisissa elokuvissa stereotyyppisiä käsityksiä </a:t>
            </a:r>
          </a:p>
          <a:p>
            <a:r>
              <a:rPr lang="fi-FI" sz="1800" dirty="0"/>
              <a:t>terrorismia ja islamia liitetty toisiinsa </a:t>
            </a:r>
          </a:p>
          <a:p>
            <a:r>
              <a:rPr lang="fi-FI" sz="1800" dirty="0"/>
              <a:t>Intiassa islamia kuvattu toiseuden edustajaksi 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05A390D8-4EA5-4348-92D3-F33F2C087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0764" y="900546"/>
            <a:ext cx="3879272" cy="5225617"/>
          </a:xfrm>
        </p:spPr>
        <p:txBody>
          <a:bodyPr/>
          <a:lstStyle/>
          <a:p>
            <a:pPr marL="0" indent="0">
              <a:buNone/>
            </a:pPr>
            <a:r>
              <a:rPr lang="fi-FI" sz="1800" b="1" dirty="0">
                <a:solidFill>
                  <a:schemeClr val="accent5">
                    <a:lumMod val="75000"/>
                  </a:schemeClr>
                </a:solidFill>
              </a:rPr>
              <a:t>Aasian uskonnot </a:t>
            </a:r>
          </a:p>
          <a:p>
            <a:r>
              <a:rPr lang="fi-FI" sz="1800" dirty="0"/>
              <a:t>hindulaisuus </a:t>
            </a:r>
          </a:p>
          <a:p>
            <a:pPr lvl="1"/>
            <a:r>
              <a:rPr lang="fi-FI" sz="1800" dirty="0"/>
              <a:t>Intian </a:t>
            </a:r>
            <a:r>
              <a:rPr lang="fi-FI" sz="1800" dirty="0" err="1"/>
              <a:t>elokuvateolllisuus</a:t>
            </a:r>
            <a:r>
              <a:rPr lang="fi-FI" sz="1800" dirty="0"/>
              <a:t> maailman suurimpia </a:t>
            </a:r>
          </a:p>
          <a:p>
            <a:pPr lvl="1"/>
            <a:r>
              <a:rPr lang="fi-FI" sz="1800" dirty="0"/>
              <a:t>Bollywood-elokuvissa suosittuja hindulaisia uskomuksia </a:t>
            </a:r>
          </a:p>
          <a:p>
            <a:r>
              <a:rPr lang="fi-FI" sz="1800" dirty="0"/>
              <a:t>buddhalaisuudesta kuvattu esimerkiksi munkkien elämää </a:t>
            </a:r>
          </a:p>
          <a:p>
            <a:r>
              <a:rPr lang="fi-FI" sz="1800" dirty="0"/>
              <a:t>šintolaisuus esillä esimerkiksi animaatioelokuvissa</a:t>
            </a:r>
          </a:p>
          <a:p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410926"/>
            <a:ext cx="5829673" cy="143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499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302327"/>
            <a:ext cx="6954982" cy="692728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chemeClr val="accent5">
                    <a:lumMod val="75000"/>
                  </a:schemeClr>
                </a:solidFill>
              </a:rPr>
              <a:t>Länsimaisen sarjakuvan synty </a:t>
            </a:r>
            <a:br>
              <a:rPr lang="fi-FI" sz="3600" b="1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655" y="1302327"/>
            <a:ext cx="7813962" cy="466174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kuvien sarjallisella ilmaisulla pitkät perinteet </a:t>
            </a:r>
          </a:p>
          <a:p>
            <a:pPr lvl="1">
              <a:lnSpc>
                <a:spcPct val="150000"/>
              </a:lnSpc>
            </a:pPr>
            <a:r>
              <a:rPr lang="fi-FI" sz="1800" dirty="0"/>
              <a:t>luola-, seinä- ja hautamaalaukset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keskiajalla pyhimyskertomukset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nykyaikainen sarjakuva syntyi Saksassa ja Yhdysvalloissa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toisen maailmansodan jälkeen menekki kasvoi </a:t>
            </a:r>
          </a:p>
          <a:p>
            <a:pPr lvl="1">
              <a:lnSpc>
                <a:spcPct val="150000"/>
              </a:lnSpc>
            </a:pPr>
            <a:r>
              <a:rPr lang="fi-FI" sz="1800" dirty="0"/>
              <a:t>sarjakuvat sotilaiden lukemistona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Yhdysvalloissa huolestuminen sarjakuvien haittavaikutuksista </a:t>
            </a:r>
          </a:p>
          <a:p>
            <a:pPr lvl="1">
              <a:lnSpc>
                <a:spcPct val="150000"/>
              </a:lnSpc>
            </a:pPr>
            <a:r>
              <a:rPr lang="fi-FI" sz="1800" dirty="0"/>
              <a:t>sarjakuvia koskevan säännöstön luominen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nykyisin lukuisat tyylilajit ja muodot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410926"/>
            <a:ext cx="5829673" cy="143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87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2218"/>
            <a:ext cx="8229600" cy="706582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chemeClr val="accent5">
                    <a:lumMod val="75000"/>
                  </a:schemeClr>
                </a:solidFill>
              </a:rPr>
              <a:t>Uskonnollisia viittauksia ja uskontoja sarjakuvissa</a:t>
            </a:r>
            <a:br>
              <a:rPr lang="fi-FI" sz="3600" b="1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8474"/>
            <a:ext cx="4038600" cy="4837690"/>
          </a:xfrm>
        </p:spPr>
        <p:txBody>
          <a:bodyPr>
            <a:noAutofit/>
          </a:bodyPr>
          <a:lstStyle/>
          <a:p>
            <a:r>
              <a:rPr lang="fi-FI" sz="1800" dirty="0"/>
              <a:t>supersankareissa, kuten Teräsmies ja X-</a:t>
            </a:r>
            <a:r>
              <a:rPr lang="fi-FI" sz="1800" dirty="0" err="1"/>
              <a:t>men</a:t>
            </a:r>
            <a:r>
              <a:rPr lang="fi-FI" sz="1800" dirty="0"/>
              <a:t>, messiaanisia piirteitä </a:t>
            </a:r>
          </a:p>
          <a:p>
            <a:pPr lvl="1"/>
            <a:r>
              <a:rPr lang="fi-FI" sz="1800" dirty="0"/>
              <a:t>uhrautuminen, kuoleminen ja kuolleista herääminen </a:t>
            </a:r>
          </a:p>
          <a:p>
            <a:pPr lvl="1"/>
            <a:r>
              <a:rPr lang="fi-FI" sz="1800" dirty="0"/>
              <a:t>yliluonnolliset voimat ja pahaa vastaan kamppaileminen</a:t>
            </a:r>
          </a:p>
          <a:p>
            <a:pPr marL="457200" lvl="1" indent="0">
              <a:buNone/>
            </a:pPr>
            <a:r>
              <a:rPr lang="fi-FI" sz="1800" dirty="0"/>
              <a:t> </a:t>
            </a:r>
          </a:p>
          <a:p>
            <a:r>
              <a:rPr lang="fi-FI" sz="1800" b="1" dirty="0">
                <a:solidFill>
                  <a:schemeClr val="accent5">
                    <a:lumMod val="75000"/>
                  </a:schemeClr>
                </a:solidFill>
              </a:rPr>
              <a:t>Kristinusko</a:t>
            </a:r>
            <a:r>
              <a:rPr lang="fi-FI" sz="1800" dirty="0"/>
              <a:t> </a:t>
            </a:r>
          </a:p>
          <a:p>
            <a:pPr lvl="1"/>
            <a:r>
              <a:rPr lang="fi-FI" sz="1800" dirty="0"/>
              <a:t>Raamatun kertomukset </a:t>
            </a:r>
          </a:p>
          <a:p>
            <a:pPr lvl="1"/>
            <a:r>
              <a:rPr lang="fi-FI" sz="1800" dirty="0"/>
              <a:t>sarjakuvia sekä lapsille että aikuisille </a:t>
            </a:r>
          </a:p>
          <a:p>
            <a:pPr marL="457200" lvl="1" indent="0">
              <a:buNone/>
            </a:pPr>
            <a:endParaRPr lang="fi-FI" sz="1800" dirty="0"/>
          </a:p>
          <a:p>
            <a:r>
              <a:rPr lang="fi-FI" sz="1800" b="1" dirty="0">
                <a:solidFill>
                  <a:schemeClr val="accent5">
                    <a:lumMod val="75000"/>
                  </a:schemeClr>
                </a:solidFill>
              </a:rPr>
              <a:t>MAP-kirkko</a:t>
            </a:r>
            <a:r>
              <a:rPr lang="fi-FI" sz="1800" dirty="0"/>
              <a:t> </a:t>
            </a:r>
          </a:p>
          <a:p>
            <a:pPr lvl="1"/>
            <a:r>
              <a:rPr lang="fi-FI" sz="1800" dirty="0" err="1"/>
              <a:t>The</a:t>
            </a:r>
            <a:r>
              <a:rPr lang="fi-FI" sz="1800" dirty="0"/>
              <a:t> Golden </a:t>
            </a:r>
            <a:r>
              <a:rPr lang="fi-FI" sz="1800" dirty="0" err="1"/>
              <a:t>Plates</a:t>
            </a:r>
            <a:r>
              <a:rPr lang="fi-FI" sz="1800" dirty="0"/>
              <a:t>- sarjakuva </a:t>
            </a:r>
          </a:p>
          <a:p>
            <a:pPr lvl="1"/>
            <a:r>
              <a:rPr lang="fi-FI" sz="1800" dirty="0"/>
              <a:t>Mormonien kirjan sisällöt 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648EE453-A56F-F348-B751-02047FFBE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88474"/>
            <a:ext cx="4038600" cy="4837689"/>
          </a:xfrm>
        </p:spPr>
        <p:txBody>
          <a:bodyPr>
            <a:normAutofit/>
          </a:bodyPr>
          <a:lstStyle/>
          <a:p>
            <a:r>
              <a:rPr lang="fi-FI" sz="1800" b="1" dirty="0">
                <a:solidFill>
                  <a:schemeClr val="accent5">
                    <a:lumMod val="75000"/>
                  </a:schemeClr>
                </a:solidFill>
              </a:rPr>
              <a:t>Islam</a:t>
            </a:r>
            <a:r>
              <a:rPr lang="fi-FI" sz="1800" dirty="0"/>
              <a:t> </a:t>
            </a:r>
          </a:p>
          <a:p>
            <a:pPr lvl="1"/>
            <a:r>
              <a:rPr lang="fi-FI" sz="1800" dirty="0" err="1"/>
              <a:t>The</a:t>
            </a:r>
            <a:r>
              <a:rPr lang="fi-FI" sz="1800" dirty="0"/>
              <a:t> 99 </a:t>
            </a:r>
          </a:p>
          <a:p>
            <a:pPr lvl="1"/>
            <a:r>
              <a:rPr lang="fi-FI" sz="1800" dirty="0"/>
              <a:t>Jumalan nimiin perustuvat supersankarit </a:t>
            </a:r>
          </a:p>
          <a:p>
            <a:pPr marL="457200" lvl="1" indent="0">
              <a:buNone/>
            </a:pPr>
            <a:endParaRPr lang="fi-FI" sz="1800" dirty="0"/>
          </a:p>
          <a:p>
            <a:r>
              <a:rPr lang="fi-FI" sz="1800" b="1" dirty="0">
                <a:solidFill>
                  <a:schemeClr val="accent5">
                    <a:lumMod val="75000"/>
                  </a:schemeClr>
                </a:solidFill>
              </a:rPr>
              <a:t>Buddhalaisuus</a:t>
            </a:r>
            <a:r>
              <a:rPr lang="fi-FI" sz="1800" dirty="0"/>
              <a:t> </a:t>
            </a:r>
          </a:p>
          <a:p>
            <a:pPr lvl="1"/>
            <a:r>
              <a:rPr lang="fi-FI" sz="1800" dirty="0"/>
              <a:t>Buddha </a:t>
            </a:r>
          </a:p>
          <a:p>
            <a:pPr lvl="1"/>
            <a:r>
              <a:rPr lang="fi-FI" sz="1800" dirty="0"/>
              <a:t>Buddhan elämänvaiheiden kuvausta </a:t>
            </a:r>
          </a:p>
          <a:p>
            <a:pPr marL="457200" lvl="1" indent="0">
              <a:buNone/>
            </a:pPr>
            <a:endParaRPr lang="fi-FI" sz="1800" dirty="0"/>
          </a:p>
          <a:p>
            <a:r>
              <a:rPr lang="fi-FI" sz="1800" b="1" dirty="0">
                <a:solidFill>
                  <a:schemeClr val="accent5">
                    <a:lumMod val="75000"/>
                  </a:schemeClr>
                </a:solidFill>
              </a:rPr>
              <a:t>Hindulaisuus</a:t>
            </a:r>
            <a:r>
              <a:rPr lang="fi-FI" sz="1800" dirty="0"/>
              <a:t> </a:t>
            </a:r>
          </a:p>
          <a:p>
            <a:pPr lvl="1"/>
            <a:r>
              <a:rPr lang="fi-FI" sz="1800" dirty="0" err="1"/>
              <a:t>India</a:t>
            </a:r>
            <a:r>
              <a:rPr lang="fi-FI" sz="1800" dirty="0"/>
              <a:t> </a:t>
            </a:r>
            <a:r>
              <a:rPr lang="fi-FI" sz="1800" dirty="0" err="1"/>
              <a:t>Authentic</a:t>
            </a:r>
            <a:r>
              <a:rPr lang="fi-FI" sz="1800" dirty="0"/>
              <a:t> </a:t>
            </a:r>
          </a:p>
          <a:p>
            <a:pPr lvl="1"/>
            <a:r>
              <a:rPr lang="fi-FI" sz="1800" dirty="0"/>
              <a:t>Hindulaisia jumalia ja jumalattaria</a:t>
            </a:r>
          </a:p>
          <a:p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410926"/>
            <a:ext cx="5829673" cy="143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876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302327"/>
            <a:ext cx="6954982" cy="692728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chemeClr val="accent5">
                    <a:lumMod val="75000"/>
                  </a:schemeClr>
                </a:solidFill>
              </a:rPr>
              <a:t>Uskonto digitaalisissa peleissä </a:t>
            </a:r>
            <a:br>
              <a:rPr lang="fi-FI" sz="3600" dirty="0"/>
            </a:br>
            <a:br>
              <a:rPr lang="fi-FI" sz="3600" b="1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655" y="983673"/>
            <a:ext cx="7813962" cy="49803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vaikutteita esimerkiksi Kreikan myyteistä, kristinuskosta ja </a:t>
            </a:r>
            <a:r>
              <a:rPr lang="fi-FI" sz="1800" dirty="0" err="1"/>
              <a:t>zarahustralaisuudesta</a:t>
            </a:r>
            <a:r>
              <a:rPr lang="fi-FI" sz="1800" dirty="0"/>
              <a:t>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uskomusperinteiden sekoittaminen ja uusien luominen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hahmoilla yliluonnollisia kykyjä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rituaaleja, symboleja ja arkkitehtuuria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tietoisia tai tiedostamattomia uskonnollisia elementtejä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myös uskontokritiikkiä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uskonto apuna ihmisyyden perusteemojen käsittelyssä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tutkimuksessa aiheina esimerkiksi pelaaminen uskonnollisena kokemuksena sekä maailmankatsomuksen ja identiteetin rakentajana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410926"/>
            <a:ext cx="5829673" cy="143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570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267</Words>
  <Application>Microsoft Office PowerPoint</Application>
  <PresentationFormat>Näytössä katseltava diaesitys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9. Elokuva, sarjakuva ja pelit</vt:lpstr>
      <vt:lpstr> Länsimaisen elokuvan synty     </vt:lpstr>
      <vt:lpstr> Kristinusko ja elokuvat    </vt:lpstr>
      <vt:lpstr> Muita maailmanuskontoja elokuvissa      </vt:lpstr>
      <vt:lpstr> Länsimaisen sarjakuvan synty      </vt:lpstr>
      <vt:lpstr> Uskonnollisia viittauksia ja uskontoja sarjakuvissa     </vt:lpstr>
      <vt:lpstr> Uskonto digitaalisissa peleissä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Luonnonuskontojen piirteet</dc:title>
  <dc:creator>Taina Nyström</dc:creator>
  <cp:lastModifiedBy>Lari Heino</cp:lastModifiedBy>
  <cp:revision>46</cp:revision>
  <dcterms:created xsi:type="dcterms:W3CDTF">2016-12-29T15:01:28Z</dcterms:created>
  <dcterms:modified xsi:type="dcterms:W3CDTF">2019-10-30T08:53:40Z</dcterms:modified>
</cp:coreProperties>
</file>