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13"/>
    <p:restoredTop sz="94705"/>
  </p:normalViewPr>
  <p:slideViewPr>
    <p:cSldViewPr snapToGrid="0" snapToObjects="1">
      <p:cViewPr varScale="1">
        <p:scale>
          <a:sx n="81" d="100"/>
          <a:sy n="81" d="100"/>
        </p:scale>
        <p:origin x="154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30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216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7715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1071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6572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0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846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2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9407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887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8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Click to edit Master text styles</a:t>
            </a:r>
          </a:p>
          <a:p>
            <a:pPr lvl="1"/>
            <a:r>
              <a:rPr lang="fi-FI"/>
              <a:t>Second level</a:t>
            </a:r>
          </a:p>
          <a:p>
            <a:pPr lvl="2"/>
            <a:r>
              <a:rPr lang="fi-FI"/>
              <a:t>Third level</a:t>
            </a:r>
          </a:p>
          <a:p>
            <a:pPr lvl="3"/>
            <a:r>
              <a:rPr lang="fi-FI"/>
              <a:t>Fourth level</a:t>
            </a:r>
          </a:p>
          <a:p>
            <a:pPr lvl="4"/>
            <a:r>
              <a:rPr lang="fi-FI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46434-7A9A-154A-913A-B67A3BC283F5}" type="datetimeFigureOut">
              <a:rPr lang="en-US" smtClean="0"/>
              <a:t>10/30/2019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F46FC7-829C-FE4E-9C48-A1E63A7B65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614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77728"/>
            <a:ext cx="7772400" cy="320263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7.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Esittävä</a:t>
            </a:r>
            <a:r>
              <a:rPr lang="en-US" b="1" dirty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US" b="1" dirty="0" err="1">
                <a:solidFill>
                  <a:schemeClr val="accent3">
                    <a:lumMod val="50000"/>
                  </a:schemeClr>
                </a:solidFill>
              </a:rPr>
              <a:t>taide</a:t>
            </a:r>
            <a:endParaRPr lang="en-US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28153" y="12701"/>
            <a:ext cx="4315847" cy="3214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51547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51164"/>
            <a:ext cx="8229600" cy="1773380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Länsimaisen tanssin ja teatterin historiaa </a:t>
            </a: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80655" y="1925782"/>
            <a:ext cx="6858000" cy="403829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chemeClr val="accent3">
                    <a:lumMod val="75000"/>
                  </a:schemeClr>
                </a:solidFill>
              </a:rPr>
              <a:t>Tanssi</a:t>
            </a:r>
            <a:r>
              <a:rPr lang="fi-FI" sz="1800" dirty="0"/>
              <a:t> </a:t>
            </a:r>
          </a:p>
          <a:p>
            <a:r>
              <a:rPr lang="fi-FI" sz="1800" dirty="0"/>
              <a:t>Rituaalista tanssia jo kauan </a:t>
            </a:r>
          </a:p>
          <a:p>
            <a:r>
              <a:rPr lang="fi-FI" sz="1800" dirty="0"/>
              <a:t>Esittävän tanssin alku Dionysos-juhlissa, jossa suunniteltuja tansseja </a:t>
            </a:r>
          </a:p>
          <a:p>
            <a:pPr marL="0" indent="0">
              <a:buNone/>
            </a:pPr>
            <a:endParaRPr lang="fi-FI" sz="1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i-FI" sz="1800" b="1" dirty="0">
                <a:solidFill>
                  <a:schemeClr val="accent3">
                    <a:lumMod val="75000"/>
                  </a:schemeClr>
                </a:solidFill>
              </a:rPr>
              <a:t>Teatteri</a:t>
            </a:r>
            <a:r>
              <a:rPr lang="fi-FI" sz="1800" dirty="0"/>
              <a:t> </a:t>
            </a:r>
          </a:p>
          <a:p>
            <a:r>
              <a:rPr lang="fi-FI" sz="1800" dirty="0"/>
              <a:t>Synty Antiikin Kreikassa </a:t>
            </a:r>
          </a:p>
          <a:p>
            <a:r>
              <a:rPr lang="fi-FI" sz="1800" dirty="0"/>
              <a:t>Dionysos-juhlien näytelmäkilpailut </a:t>
            </a:r>
          </a:p>
          <a:p>
            <a:r>
              <a:rPr lang="fi-FI" sz="1800" dirty="0"/>
              <a:t>Varhaisia lajityyppejä tragedia, komedia ja satyyrinäytelmät</a:t>
            </a:r>
            <a:endParaRPr lang="fi-FI" sz="1800" b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7061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2830"/>
            <a:ext cx="8229600" cy="1681714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Teatteri kristinuskossa 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4" y="1634836"/>
            <a:ext cx="7051963" cy="432923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 kielteinen suhtautuminen osalla kristillisistä ajattelijoista </a:t>
            </a:r>
          </a:p>
          <a:p>
            <a:pPr lvl="1">
              <a:lnSpc>
                <a:spcPct val="150000"/>
              </a:lnSpc>
            </a:pPr>
            <a:r>
              <a:rPr lang="fi-FI" sz="1800" dirty="0"/>
              <a:t>näytelmien pakanalliset jumaluudet ja moraalin heikentyminen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teatterikielto ja kaupunkikulttuurin näivettyminen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1000-luvulla uskonnolliset näytelmät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reformaation jälkeen uskonnollisten aiheiden väheneminen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uuden ajan näytelmissä hurskauden kuvausta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romantiikan aikana taiteilijat tämän- ja tuonpuoleisuuden välittäjiä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nykyisin esimerkiksi pääsiäisen kärsimysnäytelmät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7509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9812"/>
            <a:ext cx="7093527" cy="1584732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Tanssi kristinuskossa </a:t>
            </a: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70364" y="1537855"/>
            <a:ext cx="7051963" cy="4426217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fi-FI" sz="1800" dirty="0"/>
              <a:t>varhaisille kristityille juutalaisilta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keskiajan alussa tanssikielto kirkoissa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reformaatiossa Luther hyväksyi tanssin, useat papit pitivät edelleen pakanallisena </a:t>
            </a:r>
          </a:p>
          <a:p>
            <a:pPr>
              <a:lnSpc>
                <a:spcPct val="150000"/>
              </a:lnSpc>
            </a:pPr>
            <a:r>
              <a:rPr lang="fi-FI" sz="1800" dirty="0"/>
              <a:t>nykyisin eri muotoja kuten liturginen, gospel- ja ylistystanssi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580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382" y="1094508"/>
            <a:ext cx="8437418" cy="1052947"/>
          </a:xfrm>
        </p:spPr>
        <p:txBody>
          <a:bodyPr>
            <a:normAutofit fontScale="90000"/>
          </a:bodyPr>
          <a:lstStyle/>
          <a:p>
            <a:br>
              <a:rPr lang="fi-FI" sz="3600" dirty="0"/>
            </a:br>
            <a:r>
              <a:rPr lang="fi-FI" sz="3600" b="1" dirty="0">
                <a:solidFill>
                  <a:srgbClr val="92D050"/>
                </a:solidFill>
              </a:rPr>
              <a:t>Teatteri ja tanssi muissa maailmanuskonnoissa </a:t>
            </a:r>
            <a:br>
              <a:rPr lang="fi-FI" sz="3600" dirty="0"/>
            </a:br>
            <a:br>
              <a:rPr lang="fi-FI" sz="3600" dirty="0"/>
            </a:br>
            <a:br>
              <a:rPr lang="fi-FI" sz="3600" dirty="0"/>
            </a:br>
            <a:br>
              <a:rPr lang="fi-FI" sz="3200" dirty="0"/>
            </a:br>
            <a:br>
              <a:rPr lang="en-US" sz="3200" b="1" dirty="0">
                <a:solidFill>
                  <a:schemeClr val="accent3">
                    <a:lumMod val="75000"/>
                  </a:schemeClr>
                </a:solidFill>
              </a:rPr>
            </a:br>
            <a:endParaRPr lang="en-US" sz="32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17636"/>
            <a:ext cx="4038600" cy="524639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chemeClr val="accent3">
                    <a:lumMod val="75000"/>
                  </a:schemeClr>
                </a:solidFill>
              </a:rPr>
              <a:t>Juutalaisuus</a:t>
            </a:r>
            <a:r>
              <a:rPr lang="fi-FI" sz="1800" dirty="0"/>
              <a:t> </a:t>
            </a:r>
          </a:p>
          <a:p>
            <a:r>
              <a:rPr lang="fi-FI" sz="1800" dirty="0"/>
              <a:t>teatterin tausta </a:t>
            </a:r>
            <a:r>
              <a:rPr lang="fi-FI" sz="1800" dirty="0" err="1"/>
              <a:t>purim</a:t>
            </a:r>
            <a:r>
              <a:rPr lang="fi-FI" sz="1800" dirty="0"/>
              <a:t>-esityksissä </a:t>
            </a:r>
          </a:p>
          <a:p>
            <a:r>
              <a:rPr lang="fi-FI" sz="1800" dirty="0"/>
              <a:t>näyttämöllinen toiminta voi lähentää </a:t>
            </a:r>
            <a:r>
              <a:rPr lang="fi-FI" sz="1800" dirty="0" err="1"/>
              <a:t>ihmista</a:t>
            </a:r>
            <a:r>
              <a:rPr lang="fi-FI" sz="1800" dirty="0"/>
              <a:t> ja Jumalaa </a:t>
            </a:r>
          </a:p>
          <a:p>
            <a:r>
              <a:rPr lang="fi-FI" sz="1800" dirty="0"/>
              <a:t>myös kielteistä suhtautumista teatteriin </a:t>
            </a:r>
          </a:p>
          <a:p>
            <a:r>
              <a:rPr lang="fi-FI" sz="1800" dirty="0"/>
              <a:t>tanssi esimerkiksi osana häitä </a:t>
            </a:r>
          </a:p>
          <a:p>
            <a:pPr marL="0" indent="0">
              <a:buNone/>
            </a:pPr>
            <a:endParaRPr lang="fi-FI" sz="1800" b="1" dirty="0">
              <a:solidFill>
                <a:schemeClr val="accent3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fi-FI" sz="1800" b="1" dirty="0">
                <a:solidFill>
                  <a:schemeClr val="accent3">
                    <a:lumMod val="75000"/>
                  </a:schemeClr>
                </a:solidFill>
              </a:rPr>
              <a:t>Islam</a:t>
            </a:r>
            <a:r>
              <a:rPr lang="fi-FI" sz="1800" dirty="0"/>
              <a:t> </a:t>
            </a:r>
          </a:p>
          <a:p>
            <a:r>
              <a:rPr lang="fi-FI" sz="1800" dirty="0"/>
              <a:t>profeettaa ei tule kuvata </a:t>
            </a:r>
          </a:p>
          <a:p>
            <a:r>
              <a:rPr lang="fi-FI" sz="1800" dirty="0"/>
              <a:t>nukketeatteri ja mimiikka </a:t>
            </a:r>
          </a:p>
          <a:p>
            <a:r>
              <a:rPr lang="fi-FI" sz="1800" dirty="0"/>
              <a:t>pyörivien dervissien tanssi </a:t>
            </a:r>
          </a:p>
        </p:txBody>
      </p:sp>
      <p:sp>
        <p:nvSpPr>
          <p:cNvPr id="5" name="Sisällön paikkamerkki 4">
            <a:extLst>
              <a:ext uri="{FF2B5EF4-FFF2-40B4-BE49-F238E27FC236}">
                <a16:creationId xmlns:a16="http://schemas.microsoft.com/office/drawing/2014/main" id="{B71D0194-32EA-5A4C-917D-B080D1BE420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417636"/>
            <a:ext cx="4038600" cy="3978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fi-FI" sz="1800" b="1" dirty="0">
                <a:solidFill>
                  <a:schemeClr val="accent3">
                    <a:lumMod val="75000"/>
                  </a:schemeClr>
                </a:solidFill>
              </a:rPr>
              <a:t>Aasian uskonnot </a:t>
            </a:r>
          </a:p>
          <a:p>
            <a:r>
              <a:rPr lang="fi-FI" sz="1800" dirty="0"/>
              <a:t>varhainen intialainen sanskrit-teatteri ja pyhät tanssit </a:t>
            </a:r>
          </a:p>
          <a:p>
            <a:r>
              <a:rPr lang="fi-FI" sz="1800" dirty="0"/>
              <a:t>näytelmissä eläinhahmot buddhalaisuuden suojelijoina </a:t>
            </a:r>
          </a:p>
          <a:p>
            <a:r>
              <a:rPr lang="fi-FI" sz="1800" dirty="0"/>
              <a:t>taolaisuuden rituaalitanssit </a:t>
            </a:r>
          </a:p>
          <a:p>
            <a:r>
              <a:rPr lang="fi-FI" sz="1800" dirty="0"/>
              <a:t>buddhalaisuuden </a:t>
            </a:r>
            <a:r>
              <a:rPr lang="fi-FI" sz="1800" dirty="0" err="1"/>
              <a:t>bugaku</a:t>
            </a:r>
            <a:r>
              <a:rPr lang="fi-FI" sz="1800" dirty="0"/>
              <a:t>-tanssi </a:t>
            </a:r>
          </a:p>
          <a:p>
            <a:pPr lvl="1"/>
            <a:r>
              <a:rPr lang="fi-FI" sz="1800" dirty="0"/>
              <a:t>symmetria </a:t>
            </a:r>
          </a:p>
          <a:p>
            <a:r>
              <a:rPr lang="fi-FI" sz="1800" dirty="0"/>
              <a:t>šintolaisuuden </a:t>
            </a:r>
            <a:r>
              <a:rPr lang="fi-FI" sz="1800" dirty="0" err="1"/>
              <a:t>kagaru</a:t>
            </a:r>
            <a:r>
              <a:rPr lang="fi-FI" sz="1800" dirty="0"/>
              <a:t>-tanssi </a:t>
            </a:r>
          </a:p>
          <a:p>
            <a:pPr lvl="1"/>
            <a:r>
              <a:rPr lang="fi-FI" sz="1800" dirty="0"/>
              <a:t>osa rituaalista puhdistautumista </a:t>
            </a:r>
          </a:p>
          <a:p>
            <a:endParaRPr lang="fi-FI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0800000">
            <a:off x="3437157" y="5396249"/>
            <a:ext cx="5829673" cy="1459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82996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</TotalTime>
  <Words>148</Words>
  <Application>Microsoft Office PowerPoint</Application>
  <PresentationFormat>Näytössä katseltava diaesitys (4:3)</PresentationFormat>
  <Paragraphs>43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2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7. Esittävä taide</vt:lpstr>
      <vt:lpstr> Länsimaisen tanssin ja teatterin historiaa    </vt:lpstr>
      <vt:lpstr> Teatteri kristinuskossa     </vt:lpstr>
      <vt:lpstr> Tanssi kristinuskossa     </vt:lpstr>
      <vt:lpstr> Teatteri ja tanssi muissa maailmanuskonnoissa  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Luonnonuskontojen piirteet</dc:title>
  <dc:creator>Taina Nyström</dc:creator>
  <cp:lastModifiedBy>Lari Heino</cp:lastModifiedBy>
  <cp:revision>37</cp:revision>
  <dcterms:created xsi:type="dcterms:W3CDTF">2016-12-29T15:01:28Z</dcterms:created>
  <dcterms:modified xsi:type="dcterms:W3CDTF">2019-10-30T08:56:13Z</dcterms:modified>
</cp:coreProperties>
</file>