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3"/>
    <p:restoredTop sz="94705"/>
  </p:normalViewPr>
  <p:slideViewPr>
    <p:cSldViewPr snapToGrid="0" snapToObjects="1">
      <p:cViewPr varScale="1">
        <p:scale>
          <a:sx n="81" d="100"/>
          <a:sy n="81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7728"/>
            <a:ext cx="7772400" cy="320263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11. </a:t>
            </a:r>
            <a:r>
              <a:rPr lang="en-US" b="1" dirty="0" err="1">
                <a:solidFill>
                  <a:srgbClr val="FFC000"/>
                </a:solidFill>
              </a:rPr>
              <a:t>Kulttuuriperintö</a:t>
            </a:r>
            <a:r>
              <a:rPr lang="en-US" b="1" dirty="0">
                <a:solidFill>
                  <a:srgbClr val="FFC000"/>
                </a:solidFill>
              </a:rPr>
              <a:t> ja </a:t>
            </a:r>
            <a:r>
              <a:rPr lang="en-US" b="1" dirty="0" err="1">
                <a:solidFill>
                  <a:srgbClr val="FFC000"/>
                </a:solidFill>
              </a:rPr>
              <a:t>uskonto</a:t>
            </a:r>
            <a:br>
              <a:rPr lang="en-US" b="1" dirty="0">
                <a:solidFill>
                  <a:srgbClr val="FFC000"/>
                </a:solidFill>
              </a:rPr>
            </a:br>
            <a:r>
              <a:rPr lang="en-US" b="1" dirty="0">
                <a:solidFill>
                  <a:srgbClr val="FFC000"/>
                </a:solidFill>
              </a:rPr>
              <a:t>12. </a:t>
            </a:r>
            <a:r>
              <a:rPr lang="en-US" b="1" dirty="0" err="1">
                <a:solidFill>
                  <a:srgbClr val="FFC000"/>
                </a:solidFill>
              </a:rPr>
              <a:t>Aineeton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n-US" b="1" dirty="0" err="1">
                <a:solidFill>
                  <a:srgbClr val="FFC000"/>
                </a:solidFill>
              </a:rPr>
              <a:t>kulttuuriperintö</a:t>
            </a:r>
            <a:r>
              <a:rPr lang="en-US" b="1" dirty="0">
                <a:solidFill>
                  <a:srgbClr val="FFC000"/>
                </a:solidFill>
              </a:rPr>
              <a:t> ja </a:t>
            </a:r>
            <a:r>
              <a:rPr lang="en-US" b="1" dirty="0" err="1">
                <a:solidFill>
                  <a:srgbClr val="FFC000"/>
                </a:solidFill>
              </a:rPr>
              <a:t>uskonto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9800" y="12701"/>
            <a:ext cx="4192553" cy="3214593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D77937A9-B55C-444C-AD4C-F328837222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447" y="26053"/>
            <a:ext cx="4192553" cy="3162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54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183" y="794391"/>
            <a:ext cx="7744692" cy="1376091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FFC000"/>
                </a:solidFill>
              </a:rPr>
              <a:t>Käsityötaidot ja kansanparantajat</a:t>
            </a: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45" y="1482436"/>
            <a:ext cx="7190510" cy="392083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käsityöläistaidoissa ja kansanparannuksessa näkyy uskonnon vaikutusta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saamelaiskäsityöt kytkeytyvät saamelaiseen mytologiaan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uskonnolliset asut, esimerkiksi körttipuku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ennen kristinuskon tuloa ja lääketieteen kehittymistä suomalaiset hakivat apua tietäjiltä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kansanparannuskeinot osin edelleen käytössä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3851">
            <a:off x="4211887" y="5296326"/>
            <a:ext cx="4913052" cy="208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1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8452"/>
            <a:ext cx="7689273" cy="1376091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FFC000"/>
                </a:solidFill>
              </a:rPr>
              <a:t>Kulttuuriperinnön jaottelua</a:t>
            </a: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45" y="1413164"/>
            <a:ext cx="7190510" cy="45509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kulttuuriperintöä ovat menneisyydestä periytyvät asiat, jotka tunnistetaan kuuluvan tärkeäksi osaksi yhteisön elämää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jaottelu: aineellinen ja luontoon liittyvä, aineeton ja digitaalinen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jako ei selvä tai yksiselitteinen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aineellista kulttuuriperintöä konkreettiset esineet, rakennukset, kulttuuriympäristöt, taideteokset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luontoon liittyvä kulttuuriperintö voidaan erottaa omakseen aineellisesta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kasvisto, eläimistö ja luonnonmaisemat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3851">
            <a:off x="4211887" y="5296326"/>
            <a:ext cx="4913052" cy="208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0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7689273" cy="900543"/>
          </a:xfrm>
        </p:spPr>
        <p:txBody>
          <a:bodyPr>
            <a:normAutofit fontScale="90000"/>
          </a:bodyPr>
          <a:lstStyle/>
          <a:p>
            <a:r>
              <a:rPr lang="fi-FI" sz="3600" b="1" dirty="0">
                <a:solidFill>
                  <a:srgbClr val="FFC000"/>
                </a:solidFill>
              </a:rPr>
              <a:t>Kulttuuriperintö ja uskonto</a:t>
            </a: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45" y="1648691"/>
            <a:ext cx="7190510" cy="375458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aineetonta kulttuuriperintöä esimerkiksi tavat, juhlat, taidot ja tiedot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digitaalista kulttuuriperintöä kaikki sähköiseen muotoon tallennettu kulttuuriperintö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uskonnon merkitys suomalaisessa kulttuuriperinnössä suuri ja moninainen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uskonto näkyy niin tavoissa ja juhlissa, luonnonpaikoissa ja arkkitehtuurissa kuin taiteessa ja arvoissakin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3851">
            <a:off x="4211887" y="5296326"/>
            <a:ext cx="4913052" cy="208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952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8452"/>
            <a:ext cx="7689273" cy="1376091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FFC000"/>
                </a:solidFill>
              </a:rPr>
              <a:t>Juhlaperinne ja uskonto</a:t>
            </a: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45" y="1676401"/>
            <a:ext cx="7190510" cy="37268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suomalaisessa juhlaperinteessä paljon uskonnollisia aineksia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kalendaaririiteissä sekoittuvat kansanuskon ja kristinuskon perinteet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siirtymäriiteissä näkyy edelleen kristinuskon vaikutus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herätysliikkeiden kesäjuhlat suuria tapahtumia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3851">
            <a:off x="4211887" y="5296326"/>
            <a:ext cx="4913052" cy="208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7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8452"/>
            <a:ext cx="7689273" cy="1376091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FFC000"/>
                </a:solidFill>
              </a:rPr>
              <a:t>Tapakulttuuri ja uskonto</a:t>
            </a: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45" y="1620983"/>
            <a:ext cx="7190510" cy="37822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suomalaisessa tapakulttuurissa ja arvoissa vaikuttaa uskonnollisia perinteitä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esim. yhteiskunnan instituutioiden kunnioitus, rehellisyys ja protestanttinen työn etiikka nähdään luterilaisina piirteinä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sauna ja siihen liittyvät tavat ja uskomukset tärkeä osa suomalaista kulttuuriperintöä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kinkeriperinteen välityksellä kristillinen oppi sekä tavat ja myös lukutaito iskostettiin suomalaisiin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3851">
            <a:off x="4211887" y="5296326"/>
            <a:ext cx="4913052" cy="208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560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8452"/>
            <a:ext cx="7689273" cy="1376091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FFC000"/>
                </a:solidFill>
              </a:rPr>
              <a:t>Suullinen perinne ja uskonnollisuus</a:t>
            </a: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45" y="1620983"/>
            <a:ext cx="7190510" cy="37822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suullinen perintö, kuten runot, myytit ja sananlaskut saaneet uskonnosta vaikutteita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runonlauluperinteen välityksellä siirrettiin muinaissuomalaista maailmankuvaa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kalevalaisen runomitan avulla myytit ja kertomukset muistettiin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kristinuskon myötä Raamatun sananlaskut tulivat osaksi kansanperinnettä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3851">
            <a:off x="4211887" y="5296326"/>
            <a:ext cx="4913052" cy="208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41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67" y="1048452"/>
            <a:ext cx="7940897" cy="1376091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FFC000"/>
                </a:solidFill>
              </a:rPr>
              <a:t>Suomalainen musiikki ja uskonto</a:t>
            </a: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45" y="1620983"/>
            <a:ext cx="7190510" cy="37822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uskonnolla suuri vaikutus eri musiikin lajeihin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monet klassisen musiikin merkkiteokset uskonnollisuuden inspiroimia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nykyisin kirkoissa myös kevyttä musiikkia kuten iskelmä- ja metallimusiikkia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virsien asema suomalaisessa kulttuuriperinnössä tärkeä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3851">
            <a:off x="4211887" y="5296326"/>
            <a:ext cx="4913052" cy="208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060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68" y="789710"/>
            <a:ext cx="8813732" cy="1690318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FFC000"/>
                </a:solidFill>
              </a:rPr>
              <a:t>Teatterin suhde uskontoon suomalaisessa perinteessä</a:t>
            </a: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45" y="1620983"/>
            <a:ext cx="7190510" cy="37822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teatterimaiset esitykset kytkeytyneet jo muinaissuomalaisiin rituaaleihin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kristinuskon myötä uskonnolliset opetusnäytelmät, Ristin tie -kulkueet ja tiernapoikaperinne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1800-luvun kansallisen heräämisen myötä Kalevalan myytit näytelmiin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1900-luvun puolivälin jälkeen </a:t>
            </a:r>
            <a:r>
              <a:rPr lang="fi-FI" sz="1800" dirty="0" err="1"/>
              <a:t>evankelis</a:t>
            </a:r>
            <a:r>
              <a:rPr lang="fi-FI" sz="1800" dirty="0"/>
              <a:t>-luterilaisen kirkon suhde teatteriin tullut myönteisemmäksi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3851">
            <a:off x="4211887" y="5296326"/>
            <a:ext cx="4913052" cy="208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506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48452"/>
            <a:ext cx="7107382" cy="1376091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FFC000"/>
                </a:solidFill>
              </a:rPr>
              <a:t>Uskonnollisuus suomalaisessa elokuvassa</a:t>
            </a: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45" y="1620983"/>
            <a:ext cx="7190510" cy="378229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elokuvissa käsitellään usein maailmankatsomuksellisia kysymyksiä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uskonto näkyy suomalaisten elokuvien taustalla, tavoissa, arvoissa, maisemissa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muinaissuomalainen mytologia ja luontosuhde mukana monissa elokuvissa </a:t>
            </a:r>
          </a:p>
          <a:p>
            <a:pPr>
              <a:lnSpc>
                <a:spcPct val="150000"/>
              </a:lnSpc>
            </a:pPr>
            <a:r>
              <a:rPr lang="fi-FI" sz="1800" dirty="0" err="1"/>
              <a:t>evankelis</a:t>
            </a:r>
            <a:r>
              <a:rPr lang="fi-FI" sz="1800" dirty="0"/>
              <a:t>-luterilaisen kirkon Mediasäätiö tukee elämänkatsomuksellisia kysymyksiä koskevien elokuvien tekoa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3851">
            <a:off x="4211887" y="5296326"/>
            <a:ext cx="4913052" cy="208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92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310</Words>
  <Application>Microsoft Office PowerPoint</Application>
  <PresentationFormat>Näytössä katseltava diaesitys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11. Kulttuuriperintö ja uskonto 12. Aineeton kulttuuriperintö ja uskonto</vt:lpstr>
      <vt:lpstr> Kulttuuriperinnön jaottelua    </vt:lpstr>
      <vt:lpstr>Kulttuuriperintö ja uskonto    </vt:lpstr>
      <vt:lpstr> Juhlaperinne ja uskonto    </vt:lpstr>
      <vt:lpstr> Tapakulttuuri ja uskonto    </vt:lpstr>
      <vt:lpstr> Suullinen perinne ja uskonnollisuus    </vt:lpstr>
      <vt:lpstr> Suomalainen musiikki ja uskonto    </vt:lpstr>
      <vt:lpstr> Teatterin suhde uskontoon suomalaisessa perinteessä    </vt:lpstr>
      <vt:lpstr> Uskonnollisuus suomalaisessa elokuvassa    </vt:lpstr>
      <vt:lpstr> Käsityötaidot ja kansanparantajat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Luonnonuskontojen piirteet</dc:title>
  <dc:creator>Taina Nyström</dc:creator>
  <cp:lastModifiedBy>Lari Heino</cp:lastModifiedBy>
  <cp:revision>53</cp:revision>
  <dcterms:created xsi:type="dcterms:W3CDTF">2016-12-29T15:01:28Z</dcterms:created>
  <dcterms:modified xsi:type="dcterms:W3CDTF">2019-10-30T08:54:13Z</dcterms:modified>
</cp:coreProperties>
</file>