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Roboto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oboto-regular.fntdata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italic.fntdata"/><Relationship Id="rId14" Type="http://schemas.openxmlformats.org/officeDocument/2006/relationships/font" Target="fonts/Roboto-bold.fntdata"/><Relationship Id="rId16" Type="http://schemas.openxmlformats.org/officeDocument/2006/relationships/font" Target="fonts/Robo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b79f2e702f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b79f2e702f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b79f2e702f_0_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b79f2e702f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b79f2e702f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b79f2e702f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b79f2e702f_1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b79f2e702f_1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b79f2e702f_1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b79f2e702f_1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b79f2e702f_1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b79f2e702f_1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Google Shape;26;p3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jchelsinki.fi/en/node/24" TargetMode="External"/><Relationship Id="rId4" Type="http://schemas.openxmlformats.org/officeDocument/2006/relationships/hyperlink" Target="https://www.bbc.co.uk/religion/galleries/wudhu/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4"/>
          <p:cNvSpPr txBox="1"/>
          <p:nvPr>
            <p:ph idx="1" type="body"/>
          </p:nvPr>
        </p:nvSpPr>
        <p:spPr>
          <a:xfrm>
            <a:off x="311700" y="582525"/>
            <a:ext cx="8520600" cy="398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2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 sz="7215"/>
              <a:t>Valitse yksi uskonto, jonka pyhään tilaan tutustut tarkemmin. </a:t>
            </a:r>
            <a:endParaRPr sz="7215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i" sz="7215"/>
              <a:t>Suunnittele</a:t>
            </a:r>
            <a:endParaRPr sz="7215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i" sz="7215"/>
              <a:t>uskonnolle pyhä tila siten, että se ilmentää uskonnon kannalta keskeisiä</a:t>
            </a:r>
            <a:endParaRPr sz="7215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i" sz="7215"/>
              <a:t>elementtejä. </a:t>
            </a:r>
            <a:endParaRPr sz="7215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i" sz="7215"/>
              <a:t>Käytä apunasi kirjan tekstiä ja verkkolähteitä. Kuvahaut</a:t>
            </a:r>
            <a:endParaRPr sz="7215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i" sz="7215"/>
              <a:t>voivat auttaa suunnitelman tekemisessä. </a:t>
            </a:r>
            <a:endParaRPr sz="7215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i" sz="7215"/>
              <a:t>Pohdi esimerkiksi: millainen on rakennuksen ympäristö? Millainen rakennus on ulkopuolelta? Entä sisältä? Kuuluuko alueeseen useampia rakennuksia, millaisia? Mitä symboliikkaa/taidetta tilasta löytyy?</a:t>
            </a:r>
            <a:endParaRPr sz="7215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fi" sz="7215"/>
              <a:t>Voit tehdä suunnitelman piirtäen, kirjoittaen, sähköisesti tai paperille.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5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fi"/>
              <a:t>https://www.youtube.com/watch?v=9Z_gyc7yG_c&amp;feature=youtu.be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Puhtaus ja pyhät tilat</a:t>
            </a:r>
            <a:endParaRPr/>
          </a:p>
        </p:txBody>
      </p:sp>
      <p:sp>
        <p:nvSpPr>
          <p:cNvPr id="104" name="Google Shape;104;p16"/>
          <p:cNvSpPr txBox="1"/>
          <p:nvPr>
            <p:ph idx="1" type="body"/>
          </p:nvPr>
        </p:nvSpPr>
        <p:spPr>
          <a:xfrm>
            <a:off x="0" y="954325"/>
            <a:ext cx="8832300" cy="361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lang="fi" sz="1950"/>
              <a:t>Puhtauden merkitys näkyy uskontojen pyhissä tiloissa monin tavoin,</a:t>
            </a:r>
            <a:endParaRPr sz="195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fi" sz="1950"/>
              <a:t>esimerkiksi:</a:t>
            </a:r>
            <a:endParaRPr sz="195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fi" sz="1950"/>
              <a:t>– rituaalinen puhtaus korostuu monissa uskoissa vahvasti, esimerkiksi</a:t>
            </a:r>
            <a:endParaRPr sz="195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fi" sz="1950"/>
              <a:t>juutalaisuudessa, islamin uskossa ja shintolaisuudessa puhtauden</a:t>
            </a:r>
            <a:endParaRPr sz="195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fi" sz="1950"/>
              <a:t>merkitys on erittäin suuri</a:t>
            </a:r>
            <a:endParaRPr sz="195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fi" sz="1950"/>
              <a:t>– rituaalinen puhtaus ei ole vain kehon puhtautta, vaan myös ajatusten</a:t>
            </a:r>
            <a:endParaRPr sz="195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fi" sz="1950"/>
              <a:t>ja mielen puhtautta: pyhään tilaan ei saa mennä pahat mielessä</a:t>
            </a:r>
            <a:endParaRPr sz="195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275"/>
              <a:buNone/>
            </a:pPr>
            <a:r>
              <a:t/>
            </a:r>
            <a:endParaRPr sz="195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7"/>
          <p:cNvSpPr txBox="1"/>
          <p:nvPr>
            <p:ph idx="1" type="body"/>
          </p:nvPr>
        </p:nvSpPr>
        <p:spPr>
          <a:xfrm>
            <a:off x="311700" y="410000"/>
            <a:ext cx="8520600" cy="415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25000" lnSpcReduction="20000"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9"/>
              <a:buFont typeface="Arial"/>
              <a:buNone/>
            </a:pPr>
            <a:r>
              <a:rPr lang="fi" sz="1950"/>
              <a:t>–</a:t>
            </a:r>
            <a:r>
              <a:rPr lang="fi" sz="8750"/>
              <a:t>pyhien tilojen yhteydessä on sekä synagogissa, moskeijoissa ja</a:t>
            </a:r>
            <a:endParaRPr sz="875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69"/>
              <a:buFont typeface="Arial"/>
              <a:buNone/>
            </a:pPr>
            <a:r>
              <a:rPr lang="fi" sz="8750"/>
              <a:t>shintopyhäköissä usein puhdistautumispaikka, myös</a:t>
            </a:r>
            <a:endParaRPr sz="875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69"/>
              <a:buFont typeface="Arial"/>
              <a:buNone/>
            </a:pPr>
            <a:r>
              <a:rPr lang="fi" sz="8750"/>
              <a:t>hindutemppeliin tulijan pitää puhdistautua ennen vierailua</a:t>
            </a:r>
            <a:endParaRPr sz="875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69"/>
              <a:buFont typeface="Arial"/>
              <a:buNone/>
            </a:pPr>
            <a:r>
              <a:rPr lang="fi" sz="8750"/>
              <a:t>– synagogien yhteydessä on usein myös </a:t>
            </a:r>
            <a:r>
              <a:rPr lang="fi" sz="8750" u="sng">
                <a:solidFill>
                  <a:schemeClr val="hlink"/>
                </a:solidFill>
                <a:hlinkClick r:id="rId3"/>
              </a:rPr>
              <a:t>mikve-allas</a:t>
            </a:r>
            <a:r>
              <a:rPr lang="fi" sz="8750"/>
              <a:t> puhdistautumista varten</a:t>
            </a:r>
            <a:endParaRPr sz="875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69"/>
              <a:buFont typeface="Arial"/>
              <a:buNone/>
            </a:pPr>
            <a:r>
              <a:rPr lang="fi" sz="8750"/>
              <a:t>– hindulaisuudessa puhtaus/epäpuhtaus-käsitteistöön liittyy myös</a:t>
            </a:r>
            <a:endParaRPr sz="875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69"/>
              <a:buFont typeface="Arial"/>
              <a:buNone/>
            </a:pPr>
            <a:r>
              <a:rPr lang="fi" sz="8750"/>
              <a:t>kastijako, alemmat kastit nähdään epäpuhtaina rituaaleista</a:t>
            </a:r>
            <a:endParaRPr sz="875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69"/>
              <a:buFont typeface="Arial"/>
              <a:buNone/>
            </a:pPr>
            <a:r>
              <a:rPr lang="fi" sz="8750"/>
              <a:t>huolimatta ja rituaalien suorittajan tulee olla ”puhdas”, jotta se toimii</a:t>
            </a:r>
            <a:endParaRPr sz="875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69"/>
              <a:buFont typeface="Arial"/>
              <a:buNone/>
            </a:pPr>
            <a:r>
              <a:rPr lang="fi" sz="8750"/>
              <a:t>– jos puhdistautuminen vedellä ei ole mahdollista, </a:t>
            </a:r>
            <a:r>
              <a:rPr lang="fi" sz="8750" u="sng">
                <a:solidFill>
                  <a:schemeClr val="hlink"/>
                </a:solidFill>
                <a:hlinkClick r:id="rId4"/>
              </a:rPr>
              <a:t>muslimin</a:t>
            </a:r>
            <a:r>
              <a:rPr lang="fi" sz="8750"/>
              <a:t> tulee</a:t>
            </a:r>
            <a:endParaRPr sz="875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69"/>
              <a:buFont typeface="Arial"/>
              <a:buNone/>
            </a:pPr>
            <a:r>
              <a:rPr lang="fi" sz="8750"/>
              <a:t>puhdistautua rituaalisesti hiekalla, myös tuli, tuhka ja suitsukkeet</a:t>
            </a:r>
            <a:endParaRPr sz="875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69"/>
              <a:buFont typeface="Arial"/>
              <a:buNone/>
            </a:pPr>
            <a:r>
              <a:rPr lang="fi" sz="8750"/>
              <a:t>symboloivat usein puhdistautumista pyhissä tiloissa</a:t>
            </a:r>
            <a:endParaRPr sz="875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69"/>
              <a:buFont typeface="Arial"/>
              <a:buNone/>
            </a:pPr>
            <a:r>
              <a:rPr lang="fi" sz="8750"/>
              <a:t>–</a:t>
            </a:r>
            <a:endParaRPr sz="875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8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18"/>
          <p:cNvSpPr txBox="1"/>
          <p:nvPr>
            <p:ph idx="1" type="body"/>
          </p:nvPr>
        </p:nvSpPr>
        <p:spPr>
          <a:xfrm>
            <a:off x="311700" y="247875"/>
            <a:ext cx="8520600" cy="432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25000" lnSpcReduction="20000"/>
          </a:bodyPr>
          <a:lstStyle/>
          <a:p>
            <a:pPr indent="-367506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fi" sz="8750"/>
              <a:t>toisaalta pyhässä tilassa käynti voi puhdistaa, esimerkiksi katolisista</a:t>
            </a:r>
            <a:endParaRPr sz="875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i" sz="8750"/>
              <a:t>kirkoista monet ovat nk. pyhiinvaelluskirkkoja, eli niissä käyminen</a:t>
            </a:r>
            <a:endParaRPr sz="875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i" sz="8750"/>
              <a:t>ja pyhimyksen rukoileminen keventää synnin taakkaa</a:t>
            </a:r>
            <a:endParaRPr sz="875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i" sz="8750"/>
              <a:t>– myös hindulaisuudessa vierailu temppelissä vertautuu</a:t>
            </a:r>
            <a:endParaRPr sz="875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i" sz="8750"/>
              <a:t>pyhiinvaellukseen ja pahan karman helpottamiseen,</a:t>
            </a:r>
            <a:endParaRPr sz="875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i" sz="8750"/>
              <a:t>buddhalaisuudessa meditaatio temppelissä auttaa</a:t>
            </a:r>
            <a:endParaRPr sz="875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i" sz="8750"/>
              <a:t>puhdistamaan mieltä</a:t>
            </a:r>
            <a:endParaRPr sz="875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i" sz="8750"/>
              <a:t>–buddhalaisissa temppeleissä ja erityisesti stupien luona</a:t>
            </a:r>
            <a:endParaRPr sz="875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i" sz="8750"/>
              <a:t>puhdistaudutaan pahasta karmasta kiertämällä rakennusta ympäri</a:t>
            </a:r>
            <a:endParaRPr sz="875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i" sz="8750"/>
              <a:t>–šintopyhäkkö alkaa torii-portista, mikä erottaa pyhän ja profaanin,</a:t>
            </a:r>
            <a:endParaRPr sz="875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i" sz="8750"/>
              <a:t>riisinolkiköydellä on merkattu pyhä maallisesta, köyden erottamiin</a:t>
            </a:r>
            <a:endParaRPr sz="875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i" sz="8750"/>
              <a:t>pyhiin ja puhtaisiin asioihin ei saa koskea</a:t>
            </a:r>
            <a:endParaRPr sz="875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19"/>
          <p:cNvSpPr txBox="1"/>
          <p:nvPr>
            <p:ph idx="1" type="body"/>
          </p:nvPr>
        </p:nvSpPr>
        <p:spPr>
          <a:xfrm>
            <a:off x="311700" y="322250"/>
            <a:ext cx="8520600" cy="424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25000" lnSpcReduction="20000"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" sz="8750"/>
              <a:t>–Isen pyhäkkökompleksi rakennetaan 20 vuoden välein uudelleen</a:t>
            </a:r>
            <a:endParaRPr sz="875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i" sz="8750"/>
              <a:t>osin juuri puhtauden säilyttämisen vuoksi</a:t>
            </a:r>
            <a:endParaRPr sz="875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i" sz="8750"/>
              <a:t>– moniin pyhiin tiloihin mentäessä tulee riisua kengät, etteivät</a:t>
            </a:r>
            <a:endParaRPr sz="875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i" sz="8750"/>
              <a:t>epäpuhtaat maalliset asiat kulkeutuisi tilaan, esimerkiksi moskeijaan</a:t>
            </a:r>
            <a:endParaRPr sz="875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i" sz="8750"/>
              <a:t>ja hindupyhäkköön mentäessä otetaan kengät pois</a:t>
            </a:r>
            <a:endParaRPr sz="875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i" sz="8750"/>
              <a:t>–taolaisissa temppeleissä on tulisijoja sekä suitsukkeita</a:t>
            </a:r>
            <a:endParaRPr sz="875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i" sz="8750"/>
              <a:t>puhdistautumisseremonioita varten</a:t>
            </a:r>
            <a:endParaRPr sz="875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i" sz="8750"/>
              <a:t>–kungfutselaisuudessa korostuu rituaalien oikein suorittaminen,</a:t>
            </a:r>
            <a:endParaRPr sz="875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i" sz="8750"/>
              <a:t>mikä tarkoittaa myös että temppelirituaalien suorittajan tulee olla</a:t>
            </a:r>
            <a:endParaRPr sz="875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i" sz="8750"/>
              <a:t>kunniallinen ja puhdas</a:t>
            </a:r>
            <a:endParaRPr sz="875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875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86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