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  <p:embeddedFont>
      <p:font typeface="Merriweather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6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erriweather-regular.fntdata"/><Relationship Id="rId14" Type="http://schemas.openxmlformats.org/officeDocument/2006/relationships/font" Target="fonts/Roboto-boldItalic.fntdata"/><Relationship Id="rId17" Type="http://schemas.openxmlformats.org/officeDocument/2006/relationships/font" Target="fonts/Merriweather-italic.fntdata"/><Relationship Id="rId16" Type="http://schemas.openxmlformats.org/officeDocument/2006/relationships/font" Target="fonts/Merriweather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erriweather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125" y="0"/>
            <a:ext cx="9144250" cy="4398100"/>
          </a:xfrm>
          <a:custGeom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48099"/>
            <a:ext cx="9144250" cy="4398100"/>
          </a:xfrm>
          <a:custGeom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Shape 16"/>
          <p:cNvSpPr/>
          <p:nvPr/>
        </p:nvSpPr>
        <p:spPr>
          <a:xfrm>
            <a:off x="0" y="0"/>
            <a:ext cx="9144250" cy="4398100"/>
          </a:xfrm>
          <a:custGeom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Shape 17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0" y="44125"/>
            <a:ext cx="4313625" cy="4399375"/>
          </a:xfrm>
          <a:custGeom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Shape 22"/>
          <p:cNvSpPr/>
          <p:nvPr/>
        </p:nvSpPr>
        <p:spPr>
          <a:xfrm>
            <a:off x="-125" y="0"/>
            <a:ext cx="4316900" cy="4395600"/>
          </a:xfrm>
          <a:custGeom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Shape 23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i"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1000"/>
              </a:spcBef>
              <a:spcAft>
                <a:spcPts val="1400"/>
              </a:spcAft>
              <a:buNone/>
            </a:pPr>
            <a:r>
              <a:rPr lang="fi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5.1.3. Kristinusko ja tiede</a:t>
            </a:r>
          </a:p>
          <a:p>
            <a:pPr lvl="0" rtl="0">
              <a:lnSpc>
                <a:spcPct val="115000"/>
              </a:lnSpc>
              <a:spcBef>
                <a:spcPts val="1000"/>
              </a:spcBef>
              <a:spcAft>
                <a:spcPts val="1400"/>
              </a:spcAft>
              <a:buNone/>
            </a:pPr>
            <a:r>
              <a:t/>
            </a:r>
            <a:endParaRPr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Apologia: kristinuskon puolustaminen filosofisin argumentein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Kuuluisia apologeettoja mm. kirkkoisä Augustinus (354 – 430)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Keskiaika (n. 500 – 1500 jKr.)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Kaikki tutkimus kirkon vaikutuspiirissä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Aristotelismi keskiajalla johtava maailmankuva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Luostarit tarjosivat lahjakkaille tutkijoille työrauhan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Aurinkokeskeisen maailmankuvan kehittäjä Kopernikus (1473- 1543) oli pappi, sai paavilta tukea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Uusi aika (n. 1500)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Tieteellinen maailmankuva irtautui kirkon vaikutuksesta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Isaac Newton (1643 – 1727) ”Tehtävänä tutkia Jumalan luomistyötä”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Galileo (1564 – 1642) , joutui julkaisukieltoon, mutta Benedictus XIV purki sen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b="1" i="1"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1700 – valistuksen aikana eriytyminen kirkosta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1800-luvulla tieteellinen positivismi, perustajana August Comte (1789 – 1857)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Charles Darwin ((1809 – 1882), Lajien synty (esitteli evoluutioteorian)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Karl Marx ((1818 – 1883), kommunistinen oppi ja materialistinen maailmanselitys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1800-luvulla liberaaliteologia Raamattua, kirkko- ja dogmihistoriaa tutkittava vain tieteellisin perustein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Kristinusko ja tiede 1900- ja 2000-luvuilla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Fundamentalistinen kristinusko painottaa Raamatun kirjaimellista tulkintaa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Älykäs suunnittelu: elämä ei ole kehittynyt sattumalta, vaan takana älykäs suunnitelma (Jumalan luomistyö)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Perinteisissä kirkkokunnissa nykyisin vallitsevana linjana uskon ja tieteen rinnakkaiselo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/>
              <a:t>Väitelauseita, onko väite oikein vai väärin.</a:t>
            </a:r>
          </a:p>
          <a:p>
            <a:pPr lvl="0">
              <a:spcBef>
                <a:spcPts val="0"/>
              </a:spcBef>
              <a:buNone/>
            </a:pPr>
            <a:r>
              <a:rPr lang="fi"/>
              <a:t>Kristinusko ja tiede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4644675" y="169600"/>
            <a:ext cx="4166400" cy="4429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1) Kirkkoisä Augustinus oli merkittävä apologeetta.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2) Augustinuksen mukaan usko ja järki eivät ole keskenään ristiriidassa, vaan ”ihminen voi Jumalan luomalla järjellä tutkia maailmaa mielin määrin.”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3) Keskiajalla aristotelismi oli johtava tieteellinen maailmankuva.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4) Kopernikus kehitti aurinkokeskeisen maailmankuvan.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5) Luostarit toimivat keskiajalla länsimaisen sivistyksen kehtona.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6) Uudella ajalla tieteellinen tutkimus irtautui kirkosta.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7) Isaac Newton kielsi kristinuskon eli hän oli ateisti.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8) Karl Marx kirjoitti Kommunistisen manifestin ja hänen mukaan Jumala on ihmisen kuvitelmaa.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9) Älykäs suunnittelu tarkoittaa ateistista seminaaria. 10) Katolinen kirkko tukee tieteellistä tutkimusta.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