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1"/>
    <p:restoredTop sz="94705"/>
  </p:normalViewPr>
  <p:slideViewPr>
    <p:cSldViewPr snapToGrid="0" snapToObjects="1">
      <p:cViewPr varScale="1">
        <p:scale>
          <a:sx n="81" d="100"/>
          <a:sy n="81" d="100"/>
        </p:scale>
        <p:origin x="154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0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7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0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5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5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6434-7A9A-154A-913A-B67A3BC283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1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77728"/>
            <a:ext cx="7772400" cy="320263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1.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Uskonnon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vaikutus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taiteen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ja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arkkitehtuurin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kehitykseen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Euroopassa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eri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aikoina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8153" y="12701"/>
            <a:ext cx="4315847" cy="321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5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7636"/>
            <a:ext cx="8229600" cy="443346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Esihistoriallinen aika </a:t>
            </a: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873" y="1620982"/>
            <a:ext cx="6594764" cy="434308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päätelmien tekeminen esihistoriallisen ihmisen maailmankuvasta ja löydettyjen esineiden merkityksestä vaikeaa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veistokset ja luolamaalaukset keskeisimpiä lähteitä uskonnon ja taiteen suhteesta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taide liittynyt rituaaleihin, esim. hautaaminen, hedelmällisyyskultit, metsästysonni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eläinten maalaaminen kertoo totemismista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esimerkkiteoksia aikakaudelta: </a:t>
            </a:r>
            <a:r>
              <a:rPr lang="fi-FI" sz="1800" dirty="0" err="1"/>
              <a:t>Willendorfin</a:t>
            </a:r>
            <a:r>
              <a:rPr lang="fi-FI" sz="1800" dirty="0"/>
              <a:t> Venus, </a:t>
            </a:r>
            <a:r>
              <a:rPr lang="fi-FI" sz="1800" dirty="0" err="1"/>
              <a:t>Lascaux’n</a:t>
            </a:r>
            <a:r>
              <a:rPr lang="fi-FI" sz="1800" dirty="0"/>
              <a:t> luolamaalaukset</a:t>
            </a:r>
            <a:endParaRPr lang="fi-FI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0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7635"/>
            <a:ext cx="8229600" cy="1094510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Varhaiset korkeakulttuurit (noin 3000 eKr. lähtien) 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873" y="1898072"/>
            <a:ext cx="6594764" cy="40659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paikallaan pysyvä elämäntapa muutti uskontoa, kulttuuria ja taidetta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temppeliarkkitehtuurin synty, hallitsijan palvonta jumalallisena, patsaat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megaliittimonumenttien eli suurten kivirakennelmien tekeminen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esimerkkiteoksia aikakaudelta: muinaisen Egyptin taide, minolainen taide, </a:t>
            </a:r>
            <a:r>
              <a:rPr lang="fi-FI" sz="1800" dirty="0" err="1"/>
              <a:t>Stonehenge</a:t>
            </a:r>
            <a:r>
              <a:rPr lang="fi-FI" sz="1800" dirty="0"/>
              <a:t> </a:t>
            </a:r>
            <a:endParaRPr lang="fi-FI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11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7635"/>
            <a:ext cx="8229600" cy="1094510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Antiikki (noin 800 eKr.–400 jKr.) </a:t>
            </a: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382" y="1302328"/>
            <a:ext cx="7675418" cy="4661744"/>
          </a:xfrm>
        </p:spPr>
        <p:txBody>
          <a:bodyPr>
            <a:normAutofit/>
          </a:bodyPr>
          <a:lstStyle/>
          <a:p>
            <a:r>
              <a:rPr lang="fi-FI" sz="1800" dirty="0"/>
              <a:t>antiikin kolme kautta: kreikkalainen, hellenistinen, roomalainen </a:t>
            </a:r>
          </a:p>
          <a:p>
            <a:r>
              <a:rPr lang="fi-FI" sz="1800" dirty="0"/>
              <a:t>uskonto ja olympolainen jumaltarusto näkyi kaikkialla kreikkalaisessa kulttuurissa: teatteri, arkkitehtuuri, maalaustaide, kuvanveisto, urheilukisat, kirjallisuus… </a:t>
            </a:r>
          </a:p>
          <a:p>
            <a:r>
              <a:rPr lang="fi-FI" sz="1800" dirty="0"/>
              <a:t>hellenismissä kreikkalainen ja itämainen (erit. egyptiläinen) kulttuuri yhdistyivät </a:t>
            </a:r>
          </a:p>
          <a:p>
            <a:r>
              <a:rPr lang="fi-FI" sz="1800" dirty="0"/>
              <a:t>hellenistisyydessä hallitsijan palvonta jumalana, tunteellinen ilmaisu ja mysteerikultit </a:t>
            </a:r>
          </a:p>
          <a:p>
            <a:r>
              <a:rPr lang="fi-FI" sz="1800" dirty="0"/>
              <a:t>roomalaisessa kulttuurissa sallittiin alun perin monia erilaisia uskontoja ja kulttuureita, kunhan virallista valtiokulttia kunnioitettiin </a:t>
            </a:r>
          </a:p>
          <a:p>
            <a:r>
              <a:rPr lang="fi-FI" sz="1800" dirty="0"/>
              <a:t>eurooppalaisen taiteen ja kulttuurin kannalta merkittävä päätös kristinuskon virallistaminen 300-l. </a:t>
            </a:r>
          </a:p>
          <a:p>
            <a:r>
              <a:rPr lang="fi-FI" sz="1800" dirty="0"/>
              <a:t>esimerkkiteoksia aikakaudelta: </a:t>
            </a:r>
            <a:r>
              <a:rPr lang="fi-FI" sz="1800" dirty="0" err="1"/>
              <a:t>diskobolos</a:t>
            </a:r>
            <a:r>
              <a:rPr lang="fi-FI" sz="1800" dirty="0"/>
              <a:t>-kiekonheittäjä, </a:t>
            </a:r>
            <a:r>
              <a:rPr lang="fi-FI" sz="1800" dirty="0" err="1"/>
              <a:t>Samothraken</a:t>
            </a:r>
            <a:r>
              <a:rPr lang="fi-FI" sz="1800" dirty="0"/>
              <a:t> Nike, </a:t>
            </a:r>
            <a:r>
              <a:rPr lang="fi-FI" sz="1800" dirty="0" err="1"/>
              <a:t>Panteon</a:t>
            </a:r>
            <a:r>
              <a:rPr lang="fi-FI" sz="1800" dirty="0"/>
              <a:t> </a:t>
            </a:r>
            <a:endParaRPr lang="fi-FI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13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7634"/>
            <a:ext cx="8229600" cy="1468583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Keskiaika (noin 400–1500) </a:t>
            </a:r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37854"/>
            <a:ext cx="6844145" cy="44262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kristinuskon vaikutus taiteeseen ja arkkitehtuuriin valtava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kirkko voimakas ja varakas auktoriteetti, tärkein taiteen tilaaja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aiheina erityisesti Neitsyt Maria ja Kristus sekä muut Raamatun henkilöt ja tapahtumat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kirkkoarkkitehtuurin pääsuuntaukset romaaninen ja goottilainen tyyli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kirkollisten kuvien merkitys tärkeä lukutaidottomalle kansalle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esimerkkiteoksia aikakaudelta: </a:t>
            </a:r>
            <a:r>
              <a:rPr lang="fi-FI" sz="1800" dirty="0" err="1"/>
              <a:t>Maestà</a:t>
            </a:r>
            <a:r>
              <a:rPr lang="fi-FI" sz="1800" dirty="0"/>
              <a:t>-maalaukset (Madonna valtaistuimella), </a:t>
            </a:r>
            <a:r>
              <a:rPr lang="fi-FI" sz="1800" dirty="0" err="1"/>
              <a:t>Clunyn</a:t>
            </a:r>
            <a:r>
              <a:rPr lang="fi-FI" sz="1800" dirty="0"/>
              <a:t> luostari ja kirkko, Notre </a:t>
            </a:r>
            <a:r>
              <a:rPr lang="fi-FI" sz="1800" dirty="0" err="1"/>
              <a:t>Dame</a:t>
            </a:r>
            <a:r>
              <a:rPr lang="fi-FI" sz="1800" dirty="0"/>
              <a:t> </a:t>
            </a:r>
            <a:endParaRPr lang="fi-FI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931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7634"/>
            <a:ext cx="8229600" cy="2064330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Uusi aika (noin 1400–1700) </a:t>
            </a:r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37854"/>
            <a:ext cx="6844145" cy="44262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renessanssikulttuurissa ihannoitiin antiikkia: taiteessa yhdistyvät antiikin mytologia ja kristinusko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reformaation myötä protestanttisille alueille ihanteeksi karsitumpi ja yksinkertaisempi kirkkoarkkitehtuuri ja -taide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katolinen reformaatio hyödynsi mahtipontista, massiivista ja dramaattista barokkityyliä osoittaakseen mahtia ja valtaa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kirkot edelleen yhteiskunnan tärkeimpiä taiteen tilaajia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esimerkkiteoksia aikakaudelta: Michelangelo: Viimeinen tuomio, Pyhän Teresan hurmio </a:t>
            </a:r>
            <a:endParaRPr lang="fi-FI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156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7633"/>
            <a:ext cx="8229600" cy="2715493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Uusin aika (noin 1700–1900) </a:t>
            </a:r>
            <a:br>
              <a:rPr lang="fi-FI" sz="3600" b="1" dirty="0">
                <a:solidFill>
                  <a:srgbClr val="92D050"/>
                </a:solidFill>
              </a:rPr>
            </a:br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37854"/>
            <a:ext cx="6844145" cy="44262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valistuksen ja teollisen vallankumouksen myötä Euroopassa suuria yhteiskunnallisia ja kulttuurisia muutoksia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maallinen taide ja kulttuuri kirkollisen rinnalle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useita erilaisia tyylisuuntia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taiteilijat halusivat riippumattomuutta auktoriteeteista ja olla yhteiskunnallisia vaikuttajia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esimerkkiteoksia aikakaudelta: Ranskan </a:t>
            </a:r>
            <a:r>
              <a:rPr lang="fi-FI" sz="1800" dirty="0" err="1"/>
              <a:t>Panthéon</a:t>
            </a:r>
            <a:r>
              <a:rPr lang="fi-FI" sz="1800" dirty="0"/>
              <a:t>, </a:t>
            </a:r>
            <a:r>
              <a:rPr lang="fi-FI" sz="1800" dirty="0" err="1"/>
              <a:t>Delacroix</a:t>
            </a:r>
            <a:r>
              <a:rPr lang="fi-FI" sz="1800" dirty="0"/>
              <a:t>: Vapaus barrikadeilla, Dali: </a:t>
            </a:r>
            <a:r>
              <a:rPr lang="fi-FI" sz="1800" dirty="0" err="1"/>
              <a:t>Crucifixion</a:t>
            </a:r>
            <a:r>
              <a:rPr lang="fi-FI" sz="1800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sz="1800" dirty="0"/>
              <a:t> </a:t>
            </a:r>
            <a:endParaRPr lang="fi-FI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471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7633"/>
            <a:ext cx="8229600" cy="2715493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Nykyaika (noin 1945–) </a:t>
            </a:r>
            <a:br>
              <a:rPr lang="fi-FI" sz="3600" dirty="0"/>
            </a:br>
            <a:br>
              <a:rPr lang="fi-FI" sz="3600" b="1" dirty="0">
                <a:solidFill>
                  <a:srgbClr val="92D050"/>
                </a:solidFill>
              </a:rPr>
            </a:br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77634"/>
            <a:ext cx="6844145" cy="47864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nykyaikana uskonto näkyy ja vaikuttaa taiteessa edelleen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on sekä hengellistä taidetta että uskontokriittistä taidetta ja kaikkea tältä väliltä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kulttuurin moninaistumisen ja </a:t>
            </a:r>
            <a:r>
              <a:rPr lang="fi-FI" sz="1800" dirty="0" err="1"/>
              <a:t>pirstaloitumisen</a:t>
            </a:r>
            <a:r>
              <a:rPr lang="fi-FI" sz="1800" dirty="0"/>
              <a:t> myötä ei enää yhtä vallitsevaa tyyliä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uudet kirkot eivät enää hallitse kaupunkikuvaa, ne pyritään sulauttamaan muuhun ympäristöön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historiallinen uskonnollinen taide ja arkkitehtuuri antiikista nykyaikaan tärkeä osa eurooppalaista kulttuuriperintöä </a:t>
            </a:r>
          </a:p>
          <a:p>
            <a:pPr>
              <a:lnSpc>
                <a:spcPct val="150000"/>
              </a:lnSpc>
            </a:pPr>
            <a:r>
              <a:rPr lang="fi-FI" sz="1800"/>
              <a:t>esimerkkiteoksia </a:t>
            </a:r>
            <a:r>
              <a:rPr lang="fi-FI" sz="1800" dirty="0"/>
              <a:t>aikakaudelta: </a:t>
            </a:r>
            <a:r>
              <a:rPr lang="fi-FI" sz="1800" dirty="0" err="1"/>
              <a:t>Serrano</a:t>
            </a:r>
            <a:r>
              <a:rPr lang="fi-FI" sz="1800" dirty="0"/>
              <a:t>: </a:t>
            </a:r>
            <a:r>
              <a:rPr lang="fi-FI" sz="1800" dirty="0" err="1"/>
              <a:t>Piss</a:t>
            </a:r>
            <a:r>
              <a:rPr lang="fi-FI" sz="1800" dirty="0"/>
              <a:t> </a:t>
            </a:r>
            <a:r>
              <a:rPr lang="fi-FI" sz="1800" dirty="0" err="1"/>
              <a:t>Christ</a:t>
            </a:r>
            <a:r>
              <a:rPr lang="fi-FI" sz="1800" dirty="0"/>
              <a:t>, </a:t>
            </a:r>
            <a:r>
              <a:rPr lang="fi-FI" sz="1800" dirty="0" err="1"/>
              <a:t>Falken</a:t>
            </a:r>
            <a:r>
              <a:rPr lang="fi-FI" sz="1800" dirty="0"/>
              <a:t>: Naurava Kristus, Warhol: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Last</a:t>
            </a:r>
            <a:r>
              <a:rPr lang="fi-FI" sz="1800" dirty="0"/>
              <a:t> </a:t>
            </a:r>
            <a:r>
              <a:rPr lang="fi-FI" sz="1800" dirty="0" err="1"/>
              <a:t>Supper</a:t>
            </a:r>
            <a:r>
              <a:rPr lang="fi-FI" sz="1800" dirty="0"/>
              <a:t> 1986  </a:t>
            </a:r>
            <a:endParaRPr lang="fi-FI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624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432</Words>
  <Application>Microsoft Office PowerPoint</Application>
  <PresentationFormat>Näytössä katseltava diaesitys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1. Uskonnon vaikutus taiteen ja arkkitehtuurin kehitykseen Euroopassa eri aikoina</vt:lpstr>
      <vt:lpstr>Esihistoriallinen aika   </vt:lpstr>
      <vt:lpstr>Varhaiset korkeakulttuurit (noin 3000 eKr. lähtien)    </vt:lpstr>
      <vt:lpstr>Antiikki (noin 800 eKr.–400 jKr.)     </vt:lpstr>
      <vt:lpstr>Keskiaika (noin 400–1500)      </vt:lpstr>
      <vt:lpstr>Uusi aika (noin 1400–1700)       </vt:lpstr>
      <vt:lpstr>Uusin aika (noin 1700–1900)        </vt:lpstr>
      <vt:lpstr>Nykyaika (noin 1945–)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Luonnonuskontojen piirteet</dc:title>
  <dc:creator>Taina Nyström</dc:creator>
  <cp:lastModifiedBy>Lari Heino</cp:lastModifiedBy>
  <cp:revision>15</cp:revision>
  <dcterms:created xsi:type="dcterms:W3CDTF">2016-12-29T15:01:28Z</dcterms:created>
  <dcterms:modified xsi:type="dcterms:W3CDTF">2019-09-30T05:49:16Z</dcterms:modified>
</cp:coreProperties>
</file>