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Maven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MavenPro-regular.fntdata"/><Relationship Id="rId16" Type="http://schemas.openxmlformats.org/officeDocument/2006/relationships/font" Target="fonts/Nuni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aven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2.2</a:t>
            </a:r>
            <a:r>
              <a:rPr lang="fi" sz="2400"/>
              <a:t> </a:t>
            </a:r>
            <a:r>
              <a:rPr b="0" lang="fi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Kulttuuriperintö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1384825"/>
            <a:ext cx="7030500" cy="3146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Kulttuuria kaikki ihmisen tekemä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Perinne: yhteisössä välittyvä tapa tai tieto. Välittyy suullisesti, kirjallisesti tai tekemisen kautta. 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4000 vuotta sitten Suomeen pysyvä asutus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Muinaissuomalaisten uskomuksista ja ajattelusta tietoa hautalöytöjen ja kalliomaalausten perusteella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692425"/>
            <a:ext cx="7030500" cy="3839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Maailmankuva ja myytit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Suomalaisten muinaisuskolla ei kirjoitettua oppia tai pyhää kirjaa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Maailma litteä levy, jonka keskellä tammi, joka kannattelee kupua, ”taivaan kantta”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Maailma syntyi sotka linnun munasta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Shamanismi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Shamaanit hoitivat yhteyttä tuonpuoleiseen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Shamaani yhteisön pappi, lääkäri ja ennustaja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885900"/>
            <a:ext cx="7030500" cy="3645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Luonnon ja vainajien palvonta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Muinaissuomalaiset palvoivat luontoa ja vainajia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Vainajien uskottiin olevan läsnä näkymättöminä perheenjäseninä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Itäinen ja läntinen vaikutus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Suomeen vaikutteita Novgorodin kauppiailta idästä ja viikingeiltä lännestä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Tästä johtuen karjalaisilla ja hämäläisillä toisistaan poikkeavat elämäntavat, kulttuuri ja uskonto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598575"/>
            <a:ext cx="7030500" cy="3933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Muinaisuskon pitkä vaikutus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Muinaisusko valtauskontona kristinuskon tuloon saakka eli n. vuoteen 1000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Ortodoksinen kristinusko ja muinaisusko elivät pitkään rinnakkain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Uskomus vainajien vaikutuksesta yhteisöön vaikuttivat pitkälle 1800-luvulle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336450" y="170900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i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Uskontojen ja katsomusten lukutaito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468400" y="784050"/>
            <a:ext cx="7866000" cy="3747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Jokaisella ihmisellä on katsomus, uskonnollinen tai ei uskonnollinen tapa ymmärtää maailmaa.</a:t>
            </a:r>
          </a:p>
          <a:p>
            <a:pPr lvl="0">
              <a:spcBef>
                <a:spcPts val="0"/>
              </a:spcBef>
              <a:buNone/>
            </a:pPr>
            <a:r>
              <a:rPr lang="fi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voi olla tiedostettu tai tiedostamaton, jäsentynyt tai jäsentymätön, jonkin opin mukainen tai siitä eroava.</a:t>
            </a:r>
          </a:p>
          <a:p>
            <a:pPr lvl="0">
              <a:spcBef>
                <a:spcPts val="0"/>
              </a:spcBef>
              <a:buNone/>
            </a:pPr>
            <a:r>
              <a:rPr lang="fi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Taito lukea, tulkita, käsitellä ja viestiä uskontoihin ja katsomuksiin liittyviä kirjoituksia, symboleja, kuvia, musiikkia, metaforia ja muita ilmaisutapoja.</a:t>
            </a:r>
          </a:p>
          <a:p>
            <a:pPr lvl="0">
              <a:spcBef>
                <a:spcPts val="0"/>
              </a:spcBef>
              <a:buNone/>
            </a:pPr>
            <a:r>
              <a:rPr lang="fi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Väärän yleistämisen torjumista, kunnioittamista ja hyvien suhteiden rakentamista erilaisuudessa</a:t>
            </a:r>
          </a:p>
          <a:p>
            <a:pPr lvl="0">
              <a:spcBef>
                <a:spcPts val="0"/>
              </a:spcBef>
              <a:buNone/>
            </a:pPr>
            <a:r>
              <a:rPr lang="fi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Luonteeltaan enemmän kansalaistaitoa kuin teologiaa (?)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9" name="Shape 3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700" y="3321975"/>
            <a:ext cx="5015250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Pyhä - harjoitus</a:t>
            </a:r>
          </a:p>
        </p:txBody>
      </p:sp>
      <p:sp>
        <p:nvSpPr>
          <p:cNvPr id="315" name="Shape 315"/>
          <p:cNvSpPr txBox="1"/>
          <p:nvPr>
            <p:ph idx="1" type="body"/>
          </p:nvPr>
        </p:nvSpPr>
        <p:spPr>
          <a:xfrm>
            <a:off x="478575" y="1476475"/>
            <a:ext cx="7855800" cy="305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Sisin rengas: Mikä on minulle pyhää? Luovuttamatonta</a:t>
            </a:r>
          </a:p>
          <a:p>
            <a:pPr lvl="0">
              <a:spcBef>
                <a:spcPts val="0"/>
              </a:spcBef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Ulompi rengas: Tärkeää mutta josta voisin luopua </a:t>
            </a:r>
          </a:p>
          <a:p>
            <a:pPr lvl="0">
              <a:spcBef>
                <a:spcPts val="0"/>
              </a:spcBef>
              <a:buNone/>
            </a:pPr>
            <a:r>
              <a:rPr lang="fi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Uloin rengas: Asioita joista voisin tai joista pitäisi luopua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" name="Shape 321"/>
          <p:cNvSpPr txBox="1"/>
          <p:nvPr>
            <p:ph idx="1" type="body"/>
          </p:nvPr>
        </p:nvSpPr>
        <p:spPr>
          <a:xfrm>
            <a:off x="577075" y="288550"/>
            <a:ext cx="7757100" cy="4716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1) Kaikki ihmisen tekemä luokitellaan taiteeksi.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2) Perinteellä tarkoitetaan kaikkea vanhaa.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3) Suomalaisessa muinaisuskossa ei ollut selkeää oppia tai pyhiä kirjoja.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4) Suomalaisen muinaisuskon mukaan maailma syntyi Sotkan munasta.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5) Lapin shamaanit hoitivat yhteisön suhdetta tuonpuoleiseen.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6) Muinaissuomalaiset eivät palvoneet vainajia.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7) Karhulla oli erityinen asema muinaissuomalaisten maailmankuvassa.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8) Suomeen saatiin kulttuuri vaikutteita sekä idästä että lännestä. 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fi"/>
              <a:t>9) Koko Suomessa on yhtenäinen kulttuurihistoria.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