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6858000" cx="12192000"/>
  <p:notesSz cx="6858000" cy="9144000"/>
  <p:embeddedFontLst>
    <p:embeddedFont>
      <p:font typeface="Libre Franklin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5" roundtripDataSignature="AMtx7mglLW+MiUGFvmp1BXOhReBe5zGY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LibreFranklin-regular.fntdata"/><Relationship Id="rId10" Type="http://schemas.openxmlformats.org/officeDocument/2006/relationships/slide" Target="slides/slide6.xml"/><Relationship Id="rId13" Type="http://schemas.openxmlformats.org/officeDocument/2006/relationships/font" Target="fonts/LibreFranklin-italic.fntdata"/><Relationship Id="rId12" Type="http://schemas.openxmlformats.org/officeDocument/2006/relationships/font" Target="fonts/LibreFranklin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customschemas.google.com/relationships/presentationmetadata" Target="metadata"/><Relationship Id="rId14" Type="http://schemas.openxmlformats.org/officeDocument/2006/relationships/font" Target="fonts/LibreFranklin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fi-FI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6" name="Google Shape;9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5" name="Google Shape;10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2" name="Google Shape;11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862069b16a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g862069b16a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0" name="Google Shape;120;g862069b16a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6" name="Google Shape;12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8efc2b6f07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g8efc2b6f07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4" name="Google Shape;134;g8efc2b6f07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kodia" showMasterSp="0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7"/>
          <p:cNvSpPr txBox="1"/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Bookman Old Style"/>
              <a:buNone/>
              <a:defRPr sz="8000">
                <a:solidFill>
                  <a:srgbClr val="26262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7"/>
          <p:cNvSpPr txBox="1"/>
          <p:nvPr>
            <p:ph idx="1" type="subTitle"/>
          </p:nvPr>
        </p:nvSpPr>
        <p:spPr>
          <a:xfrm>
            <a:off x="1100051" y="4645152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/>
        </p:txBody>
      </p:sp>
      <p:cxnSp>
        <p:nvCxnSpPr>
          <p:cNvPr id="21" name="Google Shape;21;p7"/>
          <p:cNvCxnSpPr/>
          <p:nvPr/>
        </p:nvCxnSpPr>
        <p:spPr>
          <a:xfrm>
            <a:off x="1207658" y="4474741"/>
            <a:ext cx="9875520" cy="0"/>
          </a:xfrm>
          <a:prstGeom prst="straightConnector1">
            <a:avLst/>
          </a:prstGeom>
          <a:noFill/>
          <a:ln cap="flat" cmpd="sng" w="12700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7"/>
          <p:cNvSpPr txBox="1"/>
          <p:nvPr>
            <p:ph idx="10" type="dt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7"/>
          <p:cNvSpPr txBox="1"/>
          <p:nvPr>
            <p:ph idx="11" type="ftr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7"/>
          <p:cNvSpPr txBox="1"/>
          <p:nvPr>
            <p:ph idx="12" type="sldNum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ko ja pystysuuntainen teksti" type="vertTx">
  <p:cSld name="VERTICAL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6"/>
          <p:cNvSpPr txBox="1"/>
          <p:nvPr>
            <p:ph idx="1" type="body"/>
          </p:nvPr>
        </p:nvSpPr>
        <p:spPr>
          <a:xfrm rot="5400000">
            <a:off x="4246034" y="-1040553"/>
            <a:ext cx="3760891" cy="100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84" name="Google Shape;84;p16"/>
          <p:cNvSpPr txBox="1"/>
          <p:nvPr>
            <p:ph idx="10" type="dt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6"/>
          <p:cNvSpPr txBox="1"/>
          <p:nvPr>
            <p:ph idx="11" type="ftr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6"/>
          <p:cNvSpPr txBox="1"/>
          <p:nvPr>
            <p:ph idx="12" type="sldNum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ystysuuntainen otsikko ja teksti" showMasterSp="0" type="vertTitleAndTx">
  <p:cSld name="VERTICAL_TITLE_AND_VERTICAL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7"/>
          <p:cNvSpPr txBox="1"/>
          <p:nvPr>
            <p:ph type="title"/>
          </p:nvPr>
        </p:nvSpPr>
        <p:spPr>
          <a:xfrm rot="5400000">
            <a:off x="7159401" y="1977801"/>
            <a:ext cx="575989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7"/>
          <p:cNvSpPr txBox="1"/>
          <p:nvPr>
            <p:ph idx="1" type="body"/>
          </p:nvPr>
        </p:nvSpPr>
        <p:spPr>
          <a:xfrm rot="5400000">
            <a:off x="1825401" y="-574899"/>
            <a:ext cx="575989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1" name="Google Shape;91;p17"/>
          <p:cNvSpPr txBox="1"/>
          <p:nvPr>
            <p:ph idx="10" type="dt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7"/>
          <p:cNvSpPr txBox="1"/>
          <p:nvPr>
            <p:ph idx="11" type="ftr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7"/>
          <p:cNvSpPr txBox="1"/>
          <p:nvPr>
            <p:ph idx="12" type="sldNum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ko ja sisältö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8"/>
          <p:cNvSpPr txBox="1"/>
          <p:nvPr>
            <p:ph idx="1" type="body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28" name="Google Shape;28;p8"/>
          <p:cNvSpPr txBox="1"/>
          <p:nvPr>
            <p:ph idx="10" type="dt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8"/>
          <p:cNvSpPr txBox="1"/>
          <p:nvPr>
            <p:ph idx="11" type="ftr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8"/>
          <p:cNvSpPr txBox="1"/>
          <p:nvPr>
            <p:ph idx="12" type="sldNum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san ylätunniste" showMasterSp="0" type="secHead">
  <p:cSld name="SECTION_HEADER">
    <p:bg>
      <p:bgPr>
        <a:solidFill>
          <a:schemeClr val="lt1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9"/>
          <p:cNvSpPr txBox="1"/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Bookman Old Style"/>
              <a:buNone/>
              <a:defRPr b="0" sz="8000">
                <a:solidFill>
                  <a:srgbClr val="26262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9"/>
          <p:cNvSpPr txBox="1"/>
          <p:nvPr>
            <p:ph idx="1" type="body"/>
          </p:nvPr>
        </p:nvSpPr>
        <p:spPr>
          <a:xfrm>
            <a:off x="1097280" y="4663440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cxnSp>
        <p:nvCxnSpPr>
          <p:cNvPr id="35" name="Google Shape;35;p9"/>
          <p:cNvCxnSpPr/>
          <p:nvPr/>
        </p:nvCxnSpPr>
        <p:spPr>
          <a:xfrm>
            <a:off x="1207658" y="4485132"/>
            <a:ext cx="9875520" cy="0"/>
          </a:xfrm>
          <a:prstGeom prst="straightConnector1">
            <a:avLst/>
          </a:prstGeom>
          <a:noFill/>
          <a:ln cap="flat" cmpd="sng" w="12700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9"/>
          <p:cNvSpPr txBox="1"/>
          <p:nvPr>
            <p:ph idx="10" type="dt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9"/>
          <p:cNvSpPr txBox="1"/>
          <p:nvPr>
            <p:ph idx="11" type="ftr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9"/>
          <p:cNvSpPr txBox="1"/>
          <p:nvPr>
            <p:ph idx="12" type="sldNum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ksi sisältökohdetta" type="twoObj">
  <p:cSld name="TWO_OBJECT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1" type="body"/>
          </p:nvPr>
        </p:nvSpPr>
        <p:spPr>
          <a:xfrm>
            <a:off x="1097280" y="2120900"/>
            <a:ext cx="4639736" cy="37481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2" type="body"/>
          </p:nvPr>
        </p:nvSpPr>
        <p:spPr>
          <a:xfrm>
            <a:off x="6515944" y="2120900"/>
            <a:ext cx="4639736" cy="37481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3" name="Google Shape;43;p10"/>
          <p:cNvSpPr txBox="1"/>
          <p:nvPr>
            <p:ph idx="10" type="dt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11" type="ftr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ailu" type="twoTxTwoObj">
  <p:cSld name="TWO_OBJECTS_WITH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1097280" y="2057400"/>
            <a:ext cx="4639736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11"/>
          <p:cNvSpPr txBox="1"/>
          <p:nvPr>
            <p:ph idx="2" type="body"/>
          </p:nvPr>
        </p:nvSpPr>
        <p:spPr>
          <a:xfrm>
            <a:off x="1097280" y="2958274"/>
            <a:ext cx="4639736" cy="29108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3" type="body"/>
          </p:nvPr>
        </p:nvSpPr>
        <p:spPr>
          <a:xfrm>
            <a:off x="6515944" y="2057400"/>
            <a:ext cx="4639736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1" name="Google Shape;51;p11"/>
          <p:cNvSpPr txBox="1"/>
          <p:nvPr>
            <p:ph idx="4" type="body"/>
          </p:nvPr>
        </p:nvSpPr>
        <p:spPr>
          <a:xfrm>
            <a:off x="6515944" y="2958273"/>
            <a:ext cx="4639736" cy="29108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0" type="dt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1" type="ftr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1"/>
          <p:cNvSpPr txBox="1"/>
          <p:nvPr>
            <p:ph idx="12" type="sldNum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ain otsikko" type="titleOnly">
  <p:cSld name="TITLE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2"/>
          <p:cNvSpPr txBox="1"/>
          <p:nvPr>
            <p:ph idx="10" type="dt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2"/>
          <p:cNvSpPr txBox="1"/>
          <p:nvPr>
            <p:ph idx="11" type="ftr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hjä" showMasterSp="0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3"/>
          <p:cNvSpPr txBox="1"/>
          <p:nvPr>
            <p:ph idx="10" type="dt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3"/>
          <p:cNvSpPr txBox="1"/>
          <p:nvPr>
            <p:ph idx="11" type="ftr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3"/>
          <p:cNvSpPr txBox="1"/>
          <p:nvPr>
            <p:ph idx="12" type="sldNum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ollinen sisältö" showMasterSp="0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4"/>
          <p:cNvSpPr txBox="1"/>
          <p:nvPr>
            <p:ph type="title"/>
          </p:nvPr>
        </p:nvSpPr>
        <p:spPr>
          <a:xfrm>
            <a:off x="643466" y="786383"/>
            <a:ext cx="3517567" cy="20939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Bookman Old Style"/>
              <a:buNone/>
              <a:defRPr b="0" sz="34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4"/>
          <p:cNvSpPr txBox="1"/>
          <p:nvPr>
            <p:ph idx="1" type="body"/>
          </p:nvPr>
        </p:nvSpPr>
        <p:spPr>
          <a:xfrm>
            <a:off x="5458984" y="812799"/>
            <a:ext cx="5928344" cy="52947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69" name="Google Shape;69;p14"/>
          <p:cNvSpPr txBox="1"/>
          <p:nvPr>
            <p:ph idx="2" type="body"/>
          </p:nvPr>
        </p:nvSpPr>
        <p:spPr>
          <a:xfrm>
            <a:off x="643465" y="3043050"/>
            <a:ext cx="3517567" cy="30645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0" name="Google Shape;70;p14"/>
          <p:cNvSpPr txBox="1"/>
          <p:nvPr>
            <p:ph idx="10" type="dt"/>
          </p:nvPr>
        </p:nvSpPr>
        <p:spPr>
          <a:xfrm>
            <a:off x="643464" y="6446520"/>
            <a:ext cx="35175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4"/>
          <p:cNvSpPr txBox="1"/>
          <p:nvPr>
            <p:ph idx="11" type="ftr"/>
          </p:nvPr>
        </p:nvSpPr>
        <p:spPr>
          <a:xfrm>
            <a:off x="5458983" y="6446520"/>
            <a:ext cx="533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4"/>
          <p:cNvSpPr txBox="1"/>
          <p:nvPr>
            <p:ph idx="12" type="sldNum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uva ja kuvateksti" showMasterSp="0" type="picTx">
  <p:cSld name="PICTURE_WITH_CAPTIO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5"/>
          <p:cNvSpPr/>
          <p:nvPr>
            <p:ph idx="2" type="pic"/>
          </p:nvPr>
        </p:nvSpPr>
        <p:spPr>
          <a:xfrm>
            <a:off x="15" y="0"/>
            <a:ext cx="12191985" cy="457835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t" bIns="45700" lIns="457200" spcFirstLastPara="1" rIns="0" wrap="square" tIns="457200">
            <a:normAutofit/>
          </a:bodyPr>
          <a:lstStyle>
            <a:lvl1pPr lvl="0" marR="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b="0" i="0" sz="32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Calibri"/>
              <a:buNone/>
              <a:defRPr b="0" i="0" sz="28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76" name="Google Shape;76;p15"/>
          <p:cNvSpPr txBox="1"/>
          <p:nvPr>
            <p:ph type="title"/>
          </p:nvPr>
        </p:nvSpPr>
        <p:spPr>
          <a:xfrm>
            <a:off x="1097279" y="4799362"/>
            <a:ext cx="10113645" cy="74368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Bookman Old Style"/>
              <a:buNone/>
              <a:defRPr b="0" sz="36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5"/>
          <p:cNvSpPr txBox="1"/>
          <p:nvPr>
            <p:ph idx="1" type="body"/>
          </p:nvPr>
        </p:nvSpPr>
        <p:spPr>
          <a:xfrm>
            <a:off x="1097279" y="5715000"/>
            <a:ext cx="10113264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8" name="Google Shape;78;p15"/>
          <p:cNvSpPr txBox="1"/>
          <p:nvPr>
            <p:ph idx="10" type="dt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5"/>
          <p:cNvSpPr txBox="1"/>
          <p:nvPr>
            <p:ph idx="11" type="ftr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5"/>
          <p:cNvSpPr txBox="1"/>
          <p:nvPr>
            <p:ph idx="12" type="sldNum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6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700"/>
              <a:buFont typeface="Bookman Old Style"/>
              <a:buNone/>
              <a:defRPr b="0" i="0" sz="4700" u="none" cap="none" strike="noStrike">
                <a:solidFill>
                  <a:srgbClr val="3F3F3F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6"/>
          <p:cNvSpPr txBox="1"/>
          <p:nvPr>
            <p:ph idx="1" type="body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9250" lvl="0" marL="457200" marR="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Calibri"/>
              <a:buChar char=" "/>
              <a:defRPr b="0" i="0" sz="19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36550" lvl="1" marL="9144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700"/>
              <a:buFont typeface="Calibri"/>
              <a:buChar char="◦"/>
              <a:defRPr b="0" i="0" sz="17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1115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Font typeface="Calibri"/>
              <a:buChar char="◦"/>
              <a:defRPr b="0" i="0" sz="13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1115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Font typeface="Calibri"/>
              <a:buChar char="◦"/>
              <a:defRPr b="0" i="0" sz="13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1115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Font typeface="Calibri"/>
              <a:buChar char="◦"/>
              <a:defRPr b="0" i="0" sz="13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3" name="Google Shape;13;p6"/>
          <p:cNvSpPr txBox="1"/>
          <p:nvPr>
            <p:ph idx="10" type="dt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4" name="Google Shape;14;p6"/>
          <p:cNvSpPr txBox="1"/>
          <p:nvPr>
            <p:ph idx="11" type="ftr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5" name="Google Shape;15;p6"/>
          <p:cNvSpPr txBox="1"/>
          <p:nvPr>
            <p:ph idx="12" type="sldNum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cxnSp>
        <p:nvCxnSpPr>
          <p:cNvPr id="16" name="Google Shape;16;p6"/>
          <p:cNvCxnSpPr/>
          <p:nvPr/>
        </p:nvCxnSpPr>
        <p:spPr>
          <a:xfrm>
            <a:off x="1193532" y="1897380"/>
            <a:ext cx="9966960" cy="0"/>
          </a:xfrm>
          <a:prstGeom prst="straightConnector1">
            <a:avLst/>
          </a:prstGeom>
          <a:noFill/>
          <a:ln cap="flat" cmpd="sng" w="12700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9" name="Google Shape;99;p1"/>
          <p:cNvSpPr txBox="1"/>
          <p:nvPr>
            <p:ph type="ctrTitle"/>
          </p:nvPr>
        </p:nvSpPr>
        <p:spPr>
          <a:xfrm>
            <a:off x="5289750" y="1024576"/>
            <a:ext cx="6253200" cy="330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10204"/>
              <a:buFont typeface="Bookman Old Style"/>
              <a:buNone/>
            </a:pPr>
            <a:r>
              <a:rPr lang="fi-FI" sz="6533"/>
              <a:t>Tunteet, psyykkinen hyvinvointi ja mielenterveys (PS4)</a:t>
            </a:r>
            <a:r>
              <a:rPr lang="fi-FI" sz="7200"/>
              <a:t> </a:t>
            </a:r>
            <a:endParaRPr sz="7200"/>
          </a:p>
        </p:txBody>
      </p:sp>
      <p:sp>
        <p:nvSpPr>
          <p:cNvPr id="100" name="Google Shape;100;p1"/>
          <p:cNvSpPr txBox="1"/>
          <p:nvPr>
            <p:ph idx="1" type="subTitle"/>
          </p:nvPr>
        </p:nvSpPr>
        <p:spPr>
          <a:xfrm>
            <a:off x="5289753" y="4672739"/>
            <a:ext cx="6269347" cy="1021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pic>
        <p:nvPicPr>
          <p:cNvPr descr="Kuva, jossa on rakennus, istumista, penkki, puoli&#10;&#10;Automaattisesti luotu kuvaus" id="101" name="Google Shape;10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1"/>
            <a:ext cx="4635315" cy="68579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" name="Google Shape;102;p1"/>
          <p:cNvCxnSpPr/>
          <p:nvPr/>
        </p:nvCxnSpPr>
        <p:spPr>
          <a:xfrm>
            <a:off x="5427754" y="4498925"/>
            <a:ext cx="5636107" cy="0"/>
          </a:xfrm>
          <a:prstGeom prst="straightConnector1">
            <a:avLst/>
          </a:prstGeom>
          <a:noFill/>
          <a:ln cap="flat" cmpd="sng" w="12700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>
            <p:ph type="title"/>
          </p:nvPr>
        </p:nvSpPr>
        <p:spPr>
          <a:xfrm>
            <a:off x="1097275" y="286601"/>
            <a:ext cx="10058400" cy="837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700"/>
              <a:buFont typeface="Bookman Old Style"/>
              <a:buNone/>
            </a:pPr>
            <a:r>
              <a:rPr lang="fi-FI">
                <a:latin typeface="Arial"/>
                <a:ea typeface="Arial"/>
                <a:cs typeface="Arial"/>
                <a:sym typeface="Arial"/>
              </a:rPr>
              <a:t>Tavoitteet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3"/>
          <p:cNvSpPr txBox="1"/>
          <p:nvPr>
            <p:ph idx="1" type="body"/>
          </p:nvPr>
        </p:nvSpPr>
        <p:spPr>
          <a:xfrm>
            <a:off x="214825" y="1784725"/>
            <a:ext cx="11700000" cy="45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77500" lnSpcReduction="20000"/>
          </a:bodyPr>
          <a:lstStyle/>
          <a:p>
            <a:pPr indent="-333682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Char char=" "/>
            </a:pPr>
            <a:r>
              <a:t/>
            </a:r>
            <a:endParaRPr sz="2135"/>
          </a:p>
          <a:p>
            <a:pPr indent="-35796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 "/>
            </a:pPr>
            <a:r>
              <a:rPr lang="fi-FI" sz="2628"/>
              <a:t>· tutustuu tunteita ja mielenterveyttä koskevaan tutkimukseen ja ymmärtää, miten näitä aiheita voidaan tutkia, ja osaa arvioida tutkimuksia kriittisesti</a:t>
            </a:r>
            <a:endParaRPr sz="2628"/>
          </a:p>
          <a:p>
            <a:pPr indent="-35796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 "/>
            </a:pPr>
            <a:r>
              <a:rPr lang="fi-FI" sz="2628"/>
              <a:t>· osaa kuvata, miten emootiot syntyvät biologisten ja kognitiivisten tekijöiden vuorovaikutuksessa, ja pohtia niiden kulttuurisidonnaisuutta</a:t>
            </a:r>
            <a:endParaRPr sz="2628"/>
          </a:p>
          <a:p>
            <a:pPr indent="-35796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 "/>
            </a:pPr>
            <a:r>
              <a:rPr lang="fi-FI" sz="2628"/>
              <a:t>· osaa eritellä tunteiden merkitystä vuorovaikutukselle ja hyvinvoinnille</a:t>
            </a:r>
            <a:endParaRPr sz="2628"/>
          </a:p>
          <a:p>
            <a:pPr indent="-35796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 "/>
            </a:pPr>
            <a:r>
              <a:rPr lang="fi-FI" sz="2628"/>
              <a:t>· tuntee psyykkiseen hyvinvointiin vaikuttavia tekijöitä ja psyykkisen tasapainon ylläpitämisen keinoja</a:t>
            </a:r>
            <a:endParaRPr sz="2628"/>
          </a:p>
          <a:p>
            <a:pPr indent="-35796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 "/>
            </a:pPr>
            <a:r>
              <a:rPr lang="fi-FI" sz="2628"/>
              <a:t>· osaa tarkastella omaa psyykkistä hyvinvointiaan psykologisen tiedon valossa ja saa perusteita tehdä omaa hyvinvointiaan tukevia ratkaisuja</a:t>
            </a:r>
            <a:endParaRPr sz="2628"/>
          </a:p>
          <a:p>
            <a:pPr indent="-35796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 "/>
            </a:pPr>
            <a:r>
              <a:rPr lang="fi-FI" sz="2628"/>
              <a:t>· ymmärtää mielenterveyteen vaikuttavia psykologisia, biologisia, sosiaalisia ja kulttuurisia tekijöitä</a:t>
            </a:r>
            <a:endParaRPr sz="2628"/>
          </a:p>
          <a:p>
            <a:pPr indent="-35796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 "/>
            </a:pPr>
            <a:r>
              <a:rPr lang="fi-FI" sz="2628"/>
              <a:t>· tunnistaa yleisimmät mielenterveyden häiriöt ja ongelmat sekä ymmärtää mielenterveyden ja sen ongelmien määrittelyn haasteellisuuden</a:t>
            </a:r>
            <a:endParaRPr sz="2628"/>
          </a:p>
          <a:p>
            <a:pPr indent="-35796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 "/>
            </a:pPr>
            <a:r>
              <a:rPr lang="fi-FI" sz="2628"/>
              <a:t>· syventyy vähintään yhden mielenterveyden häiriön syihin, oireisiin ja hoitoon.</a:t>
            </a:r>
            <a:endParaRPr/>
          </a:p>
        </p:txBody>
      </p:sp>
      <p:sp>
        <p:nvSpPr>
          <p:cNvPr id="109" name="Google Shape;109;p3"/>
          <p:cNvSpPr txBox="1"/>
          <p:nvPr>
            <p:ph idx="10" type="dt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1.6.2020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-120650" lvl="0" marL="9144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Char char=" "/>
            </a:pPr>
            <a:r>
              <a:rPr b="1" lang="fi-FI" sz="4800">
                <a:latin typeface="Arial"/>
                <a:ea typeface="Arial"/>
                <a:cs typeface="Arial"/>
                <a:sym typeface="Arial"/>
              </a:rPr>
              <a:t>Keskeiset sisällöt</a:t>
            </a:r>
            <a:r>
              <a:rPr b="1" lang="fi-FI" sz="1900">
                <a:latin typeface="Arial"/>
                <a:ea typeface="Arial"/>
                <a:cs typeface="Arial"/>
                <a:sym typeface="Arial"/>
              </a:rPr>
              <a:t>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4"/>
          <p:cNvSpPr txBox="1"/>
          <p:nvPr>
            <p:ph idx="1" type="body"/>
          </p:nvPr>
        </p:nvSpPr>
        <p:spPr>
          <a:xfrm>
            <a:off x="1097275" y="2057398"/>
            <a:ext cx="10058400" cy="38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92500" lnSpcReduction="20000"/>
          </a:bodyPr>
          <a:lstStyle/>
          <a:p>
            <a:pPr indent="-129698" lvl="0" marL="9144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Char char=" "/>
            </a:pPr>
            <a:r>
              <a:t/>
            </a:r>
            <a:endParaRPr sz="2208"/>
          </a:p>
          <a:p>
            <a:pPr indent="-358298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 "/>
            </a:pPr>
            <a:r>
              <a:rPr lang="fi-FI" sz="2208"/>
              <a:t>· tunteiden muodostuminen ja vähintään yhden tunteen biologinen perusta</a:t>
            </a:r>
            <a:endParaRPr sz="2208"/>
          </a:p>
          <a:p>
            <a:pPr indent="-358298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 "/>
            </a:pPr>
            <a:r>
              <a:rPr lang="fi-FI" sz="2208"/>
              <a:t>· tunteet psykologisen tutkimuksen kohteena</a:t>
            </a:r>
            <a:endParaRPr sz="2208"/>
          </a:p>
          <a:p>
            <a:pPr indent="-358298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 "/>
            </a:pPr>
            <a:r>
              <a:rPr lang="fi-FI" sz="2208"/>
              <a:t>· tunteiden universaalisuus ja kulttuurisidonnaisuus</a:t>
            </a:r>
            <a:endParaRPr sz="2208"/>
          </a:p>
          <a:p>
            <a:pPr indent="-358298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 "/>
            </a:pPr>
            <a:r>
              <a:rPr lang="fi-FI" sz="2208"/>
              <a:t>· tunteiden merkitys itseymmärryksen välineenä</a:t>
            </a:r>
            <a:endParaRPr sz="2208"/>
          </a:p>
          <a:p>
            <a:pPr indent="-358298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 "/>
            </a:pPr>
            <a:r>
              <a:rPr lang="fi-FI" sz="2208"/>
              <a:t>· psyykkinen hyvinvointi ja psyykkisen tasapainon ylläpitäminen</a:t>
            </a:r>
            <a:endParaRPr sz="2208"/>
          </a:p>
          <a:p>
            <a:pPr indent="-358298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 "/>
            </a:pPr>
            <a:r>
              <a:rPr lang="fi-FI" sz="2208"/>
              <a:t>· uni ja nukkuminen hyvinvoinnin osatekijöinä</a:t>
            </a:r>
            <a:endParaRPr sz="2208"/>
          </a:p>
          <a:p>
            <a:pPr indent="-358298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 "/>
            </a:pPr>
            <a:r>
              <a:rPr lang="fi-FI" sz="2208"/>
              <a:t>· stressi, kriisit ja niistä selviytymisen keinot</a:t>
            </a:r>
            <a:endParaRPr sz="2208"/>
          </a:p>
          <a:p>
            <a:pPr indent="-358298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 "/>
            </a:pPr>
            <a:r>
              <a:rPr lang="fi-FI" sz="2208"/>
              <a:t>· keskeiset mielenterveyden ongelmat ja niiden hoito</a:t>
            </a:r>
            <a:endParaRPr sz="2208"/>
          </a:p>
          <a:p>
            <a:pPr indent="-358298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 "/>
            </a:pPr>
            <a:r>
              <a:rPr lang="fi-FI" sz="2208"/>
              <a:t>· mielenterveyden ongelmien syntyä selittäviä tekijöitä</a:t>
            </a:r>
            <a:endParaRPr sz="2208"/>
          </a:p>
          <a:p>
            <a:pPr indent="-358298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 "/>
            </a:pPr>
            <a:r>
              <a:rPr lang="fi-FI" sz="2208"/>
              <a:t>· sosiaalisen ympäristön merkitys yksilön hyvinvoinnille</a:t>
            </a:r>
            <a:endParaRPr sz="2208"/>
          </a:p>
          <a:p>
            <a:pPr indent="-105727" lvl="0" marL="91440" rtl="0" algn="l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SzPct val="94736"/>
              <a:buChar char=" "/>
            </a:pPr>
            <a:r>
              <a:t/>
            </a:r>
            <a:endParaRPr/>
          </a:p>
        </p:txBody>
      </p:sp>
      <p:sp>
        <p:nvSpPr>
          <p:cNvPr id="116" name="Google Shape;116;p4"/>
          <p:cNvSpPr txBox="1"/>
          <p:nvPr>
            <p:ph idx="10" type="dt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1.6.2020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862069b16a_0_0"/>
          <p:cNvSpPr txBox="1"/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i-FI"/>
              <a:t>Skeema 4 sisältö plus alustava aikataulu</a:t>
            </a:r>
            <a:endParaRPr/>
          </a:p>
        </p:txBody>
      </p:sp>
      <p:sp>
        <p:nvSpPr>
          <p:cNvPr id="123" name="Google Shape;123;g862069b16a_0_0"/>
          <p:cNvSpPr txBox="1"/>
          <p:nvPr>
            <p:ph idx="1" type="body"/>
          </p:nvPr>
        </p:nvSpPr>
        <p:spPr>
          <a:xfrm>
            <a:off x="1097280" y="2108201"/>
            <a:ext cx="10058400" cy="37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342900" lvl="0" marL="4572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AutoNum type="romanUcPeriod"/>
            </a:pPr>
            <a:r>
              <a:rPr lang="fi-FI"/>
              <a:t>Tunteet opastavat ihmistä</a:t>
            </a:r>
            <a:endParaRPr/>
          </a:p>
          <a:p>
            <a:pPr indent="-3429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AutoNum type="romanUcPeriod"/>
            </a:pPr>
            <a:r>
              <a:rPr lang="fi-FI"/>
              <a:t>Tunteet, motiivit ja tiedonkäsittely vaikuttavat hyvinvointiin</a:t>
            </a:r>
            <a:endParaRPr/>
          </a:p>
          <a:p>
            <a:pPr indent="-3429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AutoNum type="romanUcPeriod"/>
            </a:pPr>
            <a:r>
              <a:rPr lang="fi-FI"/>
              <a:t>Fyysiset ja sosiaaliset tekijät vaikuttavat hyvinvointiin</a:t>
            </a:r>
            <a:endParaRPr/>
          </a:p>
          <a:p>
            <a:pPr indent="-3429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AutoNum type="romanUcPeriod"/>
            </a:pPr>
            <a:r>
              <a:rPr lang="fi-FI"/>
              <a:t>Mielenterveys on psyykkistä tasapainoilua</a:t>
            </a:r>
            <a:endParaRPr/>
          </a:p>
          <a:p>
            <a:pPr indent="-3429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AutoNum type="romanUcPeriod"/>
            </a:pPr>
            <a:r>
              <a:rPr lang="fi-FI"/>
              <a:t>Mielenterveyden häiriöitä voidaan hoitaa</a:t>
            </a:r>
            <a:endParaRPr/>
          </a:p>
          <a:p>
            <a:pPr indent="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Kuusi viikkoa, n. yksi aihe per viikko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"/>
          <p:cNvSpPr txBox="1"/>
          <p:nvPr>
            <p:ph type="title"/>
          </p:nvPr>
        </p:nvSpPr>
        <p:spPr>
          <a:xfrm>
            <a:off x="1097275" y="286600"/>
            <a:ext cx="10058400" cy="1242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700"/>
              <a:buFont typeface="Bookman Old Style"/>
              <a:buNone/>
            </a:pPr>
            <a:r>
              <a:rPr lang="fi-FI"/>
              <a:t>Arvionnista ja käytänteistä plus jakson viimeiset viikot</a:t>
            </a:r>
            <a:endParaRPr/>
          </a:p>
        </p:txBody>
      </p:sp>
      <p:sp>
        <p:nvSpPr>
          <p:cNvPr id="129" name="Google Shape;129;p5"/>
          <p:cNvSpPr txBox="1"/>
          <p:nvPr>
            <p:ph idx="1" type="body"/>
          </p:nvPr>
        </p:nvSpPr>
        <p:spPr>
          <a:xfrm>
            <a:off x="1097275" y="2400299"/>
            <a:ext cx="10058400" cy="34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-FI"/>
              <a:t>Päättöviikolla koe: yksi essee </a:t>
            </a:r>
            <a:r>
              <a:rPr b="1" lang="fi-FI"/>
              <a:t>3</a:t>
            </a:r>
            <a:r>
              <a:rPr b="1" lang="fi-FI"/>
              <a:t>0 </a:t>
            </a:r>
            <a:r>
              <a:rPr lang="fi-FI"/>
              <a:t>pistettä, lyhyitä kysymyksiä </a:t>
            </a:r>
            <a:r>
              <a:rPr b="1" lang="fi-FI"/>
              <a:t>20</a:t>
            </a:r>
            <a:r>
              <a:rPr lang="fi-FI"/>
              <a:t> p. </a:t>
            </a:r>
            <a:endParaRPr/>
          </a:p>
          <a:p>
            <a:pPr indent="-3429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-FI"/>
              <a:t>‘Matkan varrella’ yksi testi, ope ehdottaa päivämääriä, saatte valita milloin teette - </a:t>
            </a:r>
            <a:r>
              <a:rPr b="1" lang="fi-FI"/>
              <a:t>10 p</a:t>
            </a:r>
            <a:r>
              <a:rPr lang="fi-FI"/>
              <a:t>, lyhyitä kysymyksiä, monivalinta, yhdistämistehtäviä tms. abitti</a:t>
            </a:r>
            <a:endParaRPr/>
          </a:p>
          <a:p>
            <a:pPr indent="-3429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-FI"/>
              <a:t>Osaan V esitelmä tai lyhyt tutkielma, purku palautustunnilla (tai mahdollisesti oppimispäiväkirja) - </a:t>
            </a:r>
            <a:r>
              <a:rPr b="1" lang="fi-FI"/>
              <a:t>hyväksytty/hylätty TAI 5 pistettä (voi jättää yhden lyhyen tehtävän vastaamatta kokeessa)</a:t>
            </a:r>
            <a:endParaRPr b="1"/>
          </a:p>
          <a:p>
            <a:pPr indent="-3429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-FI"/>
              <a:t>Maksimi siis </a:t>
            </a:r>
            <a:r>
              <a:rPr b="1" lang="fi-FI"/>
              <a:t>60</a:t>
            </a:r>
            <a:r>
              <a:rPr lang="fi-FI"/>
              <a:t> pistettä.</a:t>
            </a:r>
            <a:endParaRPr/>
          </a:p>
        </p:txBody>
      </p:sp>
      <p:sp>
        <p:nvSpPr>
          <p:cNvPr id="130" name="Google Shape;130;p5"/>
          <p:cNvSpPr txBox="1"/>
          <p:nvPr>
            <p:ph idx="10" type="dt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1.6.2020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8efc2b6f07_0_0"/>
          <p:cNvSpPr txBox="1"/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i-FI"/>
              <a:t>Muuta</a:t>
            </a:r>
            <a:endParaRPr/>
          </a:p>
        </p:txBody>
      </p:sp>
      <p:sp>
        <p:nvSpPr>
          <p:cNvPr id="137" name="Google Shape;137;g8efc2b6f07_0_0"/>
          <p:cNvSpPr txBox="1"/>
          <p:nvPr>
            <p:ph idx="1" type="body"/>
          </p:nvPr>
        </p:nvSpPr>
        <p:spPr>
          <a:xfrm>
            <a:off x="1097280" y="2108201"/>
            <a:ext cx="10058400" cy="37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342900" lvl="0" marL="4572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fi-FI"/>
              <a:t>Pedanetissä muistiinpanot</a:t>
            </a:r>
            <a:endParaRPr/>
          </a:p>
          <a:p>
            <a:pPr indent="-342900" lvl="0" marL="4572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fi-FI"/>
              <a:t>Oppimisen kannalta jotain mitä Larin olisi hyvä tietää. :)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2020-06-01T08:16:00Z</dcterms:created>
</cp:coreProperties>
</file>