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67" r:id="rId6"/>
    <p:sldId id="271" r:id="rId7"/>
    <p:sldId id="270" r:id="rId8"/>
    <p:sldId id="262" r:id="rId9"/>
    <p:sldId id="263" r:id="rId10"/>
    <p:sldId id="272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7730B-A66B-4B8A-B00B-47B633DD7586}" v="133" dt="2020-12-03T11:10:01.443"/>
    <p1510:client id="{2764A677-927A-7B84-5B01-909933EFD699}" v="369" dt="2020-12-02T19:48:30.463"/>
    <p1510:client id="{990A5267-58D6-2016-9E24-D184A9B93E9E}" v="12" dt="2020-12-07T06:37:18.551"/>
    <p1510:client id="{9B3EA149-76A2-441C-BB46-D9ACB4F72425}" v="352" dt="2020-12-02T15:56:29.611"/>
    <p1510:client id="{9D8987DF-442E-441A-FDC6-4EE1AED7BF9A}" v="1301" dt="2020-12-03T11:08:20.610"/>
    <p1510:client id="{C0361C77-19AD-742C-0C5A-7D4937200491}" v="1316" dt="2020-12-06T21:08:35.368"/>
    <p1510:client id="{DE5CCE56-527B-9BEB-3055-E4F4161B4B2E}" v="2" dt="2020-12-07T06:51:41.989"/>
    <p1510:client id="{E54DAAEC-316E-A8E5-8553-8DDE073204F0}" v="467" dt="2020-12-02T16:29:56.567"/>
    <p1510:client id="{E92AE803-C12E-DEC2-D3A5-9E2E05C44DF8}" v="1" dt="2020-12-07T07:49:0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E972B-05AC-46CC-9440-82A7788F2E4F}" type="datetimeFigureOut">
              <a:rPr lang="fi-FI"/>
              <a:t>6.12.2020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E273-8767-4727-89FC-16A5D322DCC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6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E273-8767-4727-89FC-16A5D322DCCD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3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8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utt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will-machines-ever-become-conscious/" TargetMode="External"/><Relationship Id="rId7" Type="http://schemas.openxmlformats.org/officeDocument/2006/relationships/hyperlink" Target="https://www.tedxvienna.at/blog/can-there-be-artificial-consciousness/" TargetMode="External"/><Relationship Id="rId2" Type="http://schemas.openxmlformats.org/officeDocument/2006/relationships/hyperlink" Target="https://janne.isosavi.com/kirjat/tietoisuus-tekoa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rtificial_consciousness#Plausibility_debate" TargetMode="External"/><Relationship Id="rId5" Type="http://schemas.openxmlformats.org/officeDocument/2006/relationships/hyperlink" Target="https://en.wikipedia.org/wiki/Consciousness" TargetMode="External"/><Relationship Id="rId4" Type="http://schemas.openxmlformats.org/officeDocument/2006/relationships/hyperlink" Target="https://fi.wikipedia.org/wiki/Konetietoisu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CA249396-29F3-4701-992C-175FE14F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43" y="1109008"/>
            <a:ext cx="4870536" cy="4884913"/>
          </a:xfrm>
          <a:prstGeom prst="rect">
            <a:avLst/>
          </a:prstGeom>
        </p:spPr>
      </p:pic>
      <p:pic>
        <p:nvPicPr>
          <p:cNvPr id="3" name="Kuva 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C784413-34A3-425F-AFC6-DA381F26A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293" y="814628"/>
            <a:ext cx="4471306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1617D-ACAC-4EF1-BCF7-B0BC3B49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91" y="529525"/>
            <a:ext cx="11572067" cy="5902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s-MX"/>
          </a:p>
          <a:p>
            <a:r>
              <a:rPr lang="es-MX" err="1"/>
              <a:t>Millaista</a:t>
            </a:r>
            <a:r>
              <a:rPr lang="es-MX"/>
              <a:t> </a:t>
            </a:r>
            <a:r>
              <a:rPr lang="es-MX" err="1"/>
              <a:t>olisi</a:t>
            </a:r>
            <a:r>
              <a:rPr lang="es-MX"/>
              <a:t> </a:t>
            </a:r>
            <a:r>
              <a:rPr lang="es-MX" err="1"/>
              <a:t>tekoälyn</a:t>
            </a:r>
            <a:r>
              <a:rPr lang="es-MX"/>
              <a:t> </a:t>
            </a:r>
            <a:r>
              <a:rPr lang="es-MX" err="1"/>
              <a:t>itsetietoisuus</a:t>
            </a:r>
            <a:r>
              <a:rPr lang="es-MX"/>
              <a:t>? </a:t>
            </a:r>
            <a:r>
              <a:rPr lang="es-MX" err="1"/>
              <a:t>Olisiko</a:t>
            </a:r>
            <a:r>
              <a:rPr lang="es-MX"/>
              <a:t> </a:t>
            </a:r>
            <a:r>
              <a:rPr lang="es-MX" err="1"/>
              <a:t>supertekoälyllä</a:t>
            </a:r>
            <a:r>
              <a:rPr lang="es-MX"/>
              <a:t> </a:t>
            </a:r>
            <a:r>
              <a:rPr lang="es-MX" err="1"/>
              <a:t>identiteettiä</a:t>
            </a:r>
            <a:r>
              <a:rPr lang="es-MX"/>
              <a:t>/</a:t>
            </a:r>
            <a:r>
              <a:rPr lang="es-MX" err="1"/>
              <a:t>persoonaa</a:t>
            </a:r>
            <a:r>
              <a:rPr lang="es-MX"/>
              <a:t>? </a:t>
            </a:r>
            <a:r>
              <a:rPr lang="es-MX" err="1"/>
              <a:t>Vaatiiko</a:t>
            </a:r>
            <a:r>
              <a:rPr lang="es-MX"/>
              <a:t> </a:t>
            </a:r>
            <a:r>
              <a:rPr lang="es-MX" err="1"/>
              <a:t>itsetietoisuus</a:t>
            </a:r>
            <a:r>
              <a:rPr lang="es-MX"/>
              <a:t> </a:t>
            </a:r>
            <a:r>
              <a:rPr lang="es-MX" err="1"/>
              <a:t>kehoa</a:t>
            </a:r>
            <a:r>
              <a:rPr lang="es-MX"/>
              <a:t>?</a:t>
            </a:r>
          </a:p>
          <a:p>
            <a:endParaRPr lang="es-MX">
              <a:ea typeface="+mn-lt"/>
              <a:cs typeface="+mn-lt"/>
            </a:endParaRPr>
          </a:p>
          <a:p>
            <a:r>
              <a:rPr lang="es-MX" err="1">
                <a:ea typeface="+mn-lt"/>
                <a:cs typeface="+mn-lt"/>
              </a:rPr>
              <a:t>Koska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tekoälyn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tietoisuuden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kapasiteetti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olisi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moninkertainen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ihmisen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tietoisuuteen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verrattuna</a:t>
            </a:r>
            <a:r>
              <a:rPr lang="es-MX">
                <a:ea typeface="+mn-lt"/>
                <a:cs typeface="+mn-lt"/>
              </a:rPr>
              <a:t>, </a:t>
            </a:r>
            <a:r>
              <a:rPr lang="es-MX" err="1">
                <a:ea typeface="+mn-lt"/>
                <a:cs typeface="+mn-lt"/>
              </a:rPr>
              <a:t>pitäisikö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tekoälyn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tietoisuus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määritelläkin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eri</a:t>
            </a:r>
            <a:r>
              <a:rPr lang="es-MX">
                <a:ea typeface="+mn-lt"/>
                <a:cs typeface="+mn-lt"/>
              </a:rPr>
              <a:t> </a:t>
            </a:r>
            <a:r>
              <a:rPr lang="es-MX" err="1">
                <a:ea typeface="+mn-lt"/>
                <a:cs typeface="+mn-lt"/>
              </a:rPr>
              <a:t>tavalla</a:t>
            </a:r>
            <a:r>
              <a:rPr lang="es-MX">
                <a:ea typeface="+mn-lt"/>
                <a:cs typeface="+mn-lt"/>
              </a:rPr>
              <a:t>?</a:t>
            </a:r>
            <a:endParaRPr lang="es-MX"/>
          </a:p>
          <a:p>
            <a:endParaRPr lang="es-MX"/>
          </a:p>
          <a:p>
            <a:r>
              <a:rPr lang="es-MX" err="1"/>
              <a:t>Onko</a:t>
            </a:r>
            <a:r>
              <a:rPr lang="es-MX"/>
              <a:t> </a:t>
            </a:r>
            <a:r>
              <a:rPr lang="es-MX" err="1"/>
              <a:t>tekoälyn</a:t>
            </a:r>
            <a:r>
              <a:rPr lang="es-MX"/>
              <a:t> </a:t>
            </a:r>
            <a:r>
              <a:rPr lang="es-MX" err="1"/>
              <a:t>tietoisuus</a:t>
            </a:r>
            <a:r>
              <a:rPr lang="es-MX"/>
              <a:t> </a:t>
            </a:r>
            <a:r>
              <a:rPr lang="es-MX" err="1"/>
              <a:t>suurempi</a:t>
            </a:r>
            <a:r>
              <a:rPr lang="es-MX"/>
              <a:t> </a:t>
            </a:r>
            <a:r>
              <a:rPr lang="es-MX" err="1"/>
              <a:t>uhka</a:t>
            </a:r>
            <a:r>
              <a:rPr lang="es-MX"/>
              <a:t> </a:t>
            </a:r>
            <a:r>
              <a:rPr lang="es-MX" err="1"/>
              <a:t>vai</a:t>
            </a:r>
            <a:r>
              <a:rPr lang="es-MX"/>
              <a:t> </a:t>
            </a:r>
            <a:r>
              <a:rPr lang="es-MX" err="1"/>
              <a:t>mahdollisuus</a:t>
            </a:r>
            <a:r>
              <a:rPr lang="es-MX"/>
              <a:t>? </a:t>
            </a:r>
          </a:p>
          <a:p>
            <a:r>
              <a:rPr lang="es-MX" err="1"/>
              <a:t>Pelottaako</a:t>
            </a:r>
            <a:r>
              <a:rPr lang="es-MX"/>
              <a:t> </a:t>
            </a:r>
            <a:r>
              <a:rPr lang="es-MX" err="1"/>
              <a:t>ajatus</a:t>
            </a:r>
            <a:r>
              <a:rPr lang="es-MX"/>
              <a:t> </a:t>
            </a:r>
            <a:r>
              <a:rPr lang="es-MX" err="1"/>
              <a:t>tekoälyn</a:t>
            </a:r>
            <a:r>
              <a:rPr lang="es-MX"/>
              <a:t> singulariteetista? </a:t>
            </a:r>
          </a:p>
          <a:p>
            <a:r>
              <a:rPr lang="es-MX"/>
              <a:t>(=tekoälyn nopea </a:t>
            </a:r>
            <a:r>
              <a:rPr lang="es-MX" err="1"/>
              <a:t>kehitys</a:t>
            </a:r>
            <a:r>
              <a:rPr lang="es-MX"/>
              <a:t>, jota </a:t>
            </a:r>
            <a:r>
              <a:rPr lang="es-MX" err="1"/>
              <a:t>sitä</a:t>
            </a:r>
            <a:r>
              <a:rPr lang="es-MX"/>
              <a:t> </a:t>
            </a:r>
            <a:r>
              <a:rPr lang="es-MX" err="1"/>
              <a:t>edeltäneet</a:t>
            </a:r>
            <a:r>
              <a:rPr lang="es-MX"/>
              <a:t> </a:t>
            </a:r>
            <a:r>
              <a:rPr lang="es-MX" err="1"/>
              <a:t>ihmiset</a:t>
            </a:r>
            <a:r>
              <a:rPr lang="es-MX"/>
              <a:t> </a:t>
            </a:r>
            <a:r>
              <a:rPr lang="es-MX" err="1"/>
              <a:t>eivät</a:t>
            </a:r>
            <a:r>
              <a:rPr lang="es-MX"/>
              <a:t> </a:t>
            </a:r>
            <a:r>
              <a:rPr lang="es-MX" err="1"/>
              <a:t>kykene</a:t>
            </a:r>
            <a:r>
              <a:rPr lang="es-MX"/>
              <a:t> </a:t>
            </a:r>
            <a:r>
              <a:rPr lang="es-MX" err="1"/>
              <a:t>ymmärtämään</a:t>
            </a:r>
            <a:r>
              <a:rPr lang="es-MX"/>
              <a:t>) </a:t>
            </a:r>
          </a:p>
          <a:p>
            <a:endParaRPr lang="es-MX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37E60-06D3-48E9-868D-E0377015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46959"/>
            <a:ext cx="9144000" cy="2787041"/>
          </a:xfrm>
        </p:spPr>
        <p:txBody>
          <a:bodyPr>
            <a:normAutofit/>
          </a:bodyPr>
          <a:lstStyle/>
          <a:p>
            <a:pPr algn="ctr"/>
            <a:r>
              <a:rPr lang="fi-FI" sz="9600">
                <a:solidFill>
                  <a:schemeClr val="accent1">
                    <a:lumMod val="20000"/>
                    <a:lumOff val="80000"/>
                  </a:schemeClr>
                </a:solidFill>
                <a:latin typeface="Gigi"/>
              </a:rPr>
              <a:t>Voi ei.</a:t>
            </a:r>
            <a:endParaRPr lang="fi-FI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5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38C5E6-3E63-434E-8D79-48A4FB5A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073" y="1012031"/>
            <a:ext cx="9144000" cy="3810000"/>
          </a:xfrm>
        </p:spPr>
        <p:txBody>
          <a:bodyPr>
            <a:normAutofit/>
          </a:bodyPr>
          <a:lstStyle/>
          <a:p>
            <a:r>
              <a:rPr lang="fi-FI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Comic Sans MS"/>
              </a:rPr>
              <a:t>Voi.</a:t>
            </a:r>
          </a:p>
        </p:txBody>
      </p:sp>
      <p:pic>
        <p:nvPicPr>
          <p:cNvPr id="3" name="Kuva 3" descr="Kuva, joka sisältää kohteen veitsi&#10;&#10;Kuvaus luotu automaattisesti">
            <a:extLst>
              <a:ext uri="{FF2B5EF4-FFF2-40B4-BE49-F238E27FC236}">
                <a16:creationId xmlns:a16="http://schemas.microsoft.com/office/drawing/2014/main" id="{AC8F66C1-0F01-45BA-9638-80D485DB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6869" y="2038351"/>
            <a:ext cx="5636418" cy="351948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9A60185-B23B-4632-B45F-1430261259EA}"/>
              </a:ext>
            </a:extLst>
          </p:cNvPr>
          <p:cNvSpPr txBox="1"/>
          <p:nvPr/>
        </p:nvSpPr>
        <p:spPr>
          <a:xfrm>
            <a:off x="5426869" y="5581651"/>
            <a:ext cx="5636418" cy="50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Tämä valokuva</a:t>
            </a:r>
            <a:r>
              <a:rPr lang="en-US"/>
              <a:t>, </a:t>
            </a:r>
            <a:r>
              <a:rPr lang="en-US" err="1"/>
              <a:t>tekijä</a:t>
            </a:r>
            <a:r>
              <a:rPr lang="en-US"/>
              <a:t> </a:t>
            </a:r>
            <a:r>
              <a:rPr lang="en-US" err="1"/>
              <a:t>Tuntematon</a:t>
            </a:r>
            <a:r>
              <a:rPr lang="en-US"/>
              <a:t> </a:t>
            </a:r>
            <a:r>
              <a:rPr lang="en-US" err="1"/>
              <a:t>tekijä</a:t>
            </a:r>
            <a:r>
              <a:rPr lang="en-US"/>
              <a:t>, </a:t>
            </a:r>
            <a:r>
              <a:rPr lang="en-US" err="1"/>
              <a:t>käyttöoikeus</a:t>
            </a:r>
            <a:r>
              <a:rPr lang="en-US"/>
              <a:t>: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2B92D5F-474E-43E4-A774-8689508154CF}"/>
              </a:ext>
            </a:extLst>
          </p:cNvPr>
          <p:cNvSpPr/>
          <p:nvPr/>
        </p:nvSpPr>
        <p:spPr>
          <a:xfrm>
            <a:off x="2372108" y="3349131"/>
            <a:ext cx="6455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FFFF00"/>
                </a:highlight>
                <a:latin typeface="Comic Sans MS"/>
              </a:rPr>
              <a:t>Voi.</a:t>
            </a:r>
            <a:endParaRPr lang="fi-FI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859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EE5D4F-F1B9-480E-9FDD-AC777BF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B1700-7191-4D37-B3D0-FE3D9811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36" y="3047999"/>
            <a:ext cx="11638766" cy="30480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fi-FI" sz="1600">
              <a:ea typeface="+mn-lt"/>
              <a:cs typeface="+mn-lt"/>
            </a:endParaRPr>
          </a:p>
          <a:p>
            <a:r>
              <a:rPr lang="fi-FI" sz="1600">
                <a:ea typeface="+mn-lt"/>
                <a:cs typeface="+mn-lt"/>
                <a:hlinkClick r:id="rId2"/>
              </a:rPr>
              <a:t>https://janne.isosavi.com/kirjat/tietoisuus-tekoaly/</a:t>
            </a:r>
            <a:endParaRPr lang="fi-FI" sz="1600">
              <a:ea typeface="+mn-lt"/>
              <a:cs typeface="+mn-lt"/>
            </a:endParaRPr>
          </a:p>
          <a:p>
            <a:r>
              <a:rPr lang="fi-FI" sz="1600">
                <a:ea typeface="+mn-lt"/>
                <a:cs typeface="+mn-lt"/>
                <a:hlinkClick r:id="rId3"/>
              </a:rPr>
              <a:t>https://www.scientificamerican.com/article/will-machines-ever-become-conscious/</a:t>
            </a:r>
            <a:r>
              <a:rPr lang="fi-FI" sz="1600">
                <a:ea typeface="+mn-lt"/>
                <a:cs typeface="+mn-lt"/>
              </a:rPr>
              <a:t> </a:t>
            </a:r>
            <a:endParaRPr lang="fi-FI" sz="1600"/>
          </a:p>
          <a:p>
            <a:r>
              <a:rPr lang="fi-FI" sz="1600">
                <a:ea typeface="+mn-lt"/>
                <a:cs typeface="+mn-lt"/>
                <a:hlinkClick r:id="rId4"/>
              </a:rPr>
              <a:t>https://fi.wikipedia.org/wiki/Konetietoisuus</a:t>
            </a:r>
            <a:endParaRPr lang="fi-FI" sz="1600"/>
          </a:p>
          <a:p>
            <a:r>
              <a:rPr lang="fi-FI" sz="1600">
                <a:ea typeface="+mn-lt"/>
                <a:cs typeface="+mn-lt"/>
                <a:hlinkClick r:id="rId5"/>
              </a:rPr>
              <a:t>https://en.wikipedia.org/wiki/Consciousness</a:t>
            </a:r>
            <a:endParaRPr lang="fi-FI" sz="1600"/>
          </a:p>
          <a:p>
            <a:r>
              <a:rPr lang="fi-FI" sz="1600">
                <a:ea typeface="+mn-lt"/>
                <a:cs typeface="+mn-lt"/>
                <a:hlinkClick r:id="rId6"/>
              </a:rPr>
              <a:t>https://en.wikipedia.org/wiki/Artificial_consciousness#Plausibility_debate</a:t>
            </a:r>
            <a:endParaRPr lang="fi-FI" sz="1600"/>
          </a:p>
          <a:p>
            <a:r>
              <a:rPr lang="fi-FI" sz="1600">
                <a:ea typeface="+mn-lt"/>
                <a:cs typeface="+mn-lt"/>
                <a:hlinkClick r:id="rId7"/>
              </a:rPr>
              <a:t>https://www.tedxvienna.at/blog/can-there-be-artificial-consciousness/</a:t>
            </a:r>
            <a:endParaRPr lang="fi-FI" sz="1600"/>
          </a:p>
          <a:p>
            <a:r>
              <a:rPr lang="fi-FI" sz="1600">
                <a:ea typeface="+mn-lt"/>
                <a:cs typeface="+mn-lt"/>
              </a:rPr>
              <a:t>Tietoisuus, tekoäly ja robotit, Pentti O. A. Haikonen</a:t>
            </a:r>
            <a:endParaRPr lang="fi-FI" sz="1600"/>
          </a:p>
          <a:p>
            <a:r>
              <a:rPr lang="fi-FI" sz="1600"/>
              <a:t>Idea 4, Calonius, Pitkänen, Telivuo</a:t>
            </a:r>
          </a:p>
          <a:p>
            <a:endParaRPr lang="fi-FI" sz="1600"/>
          </a:p>
          <a:p>
            <a:endParaRPr lang="fi-FI" sz="1600"/>
          </a:p>
          <a:p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38964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BF2F2-1672-4770-8DAF-A02F0075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Voiko tekoäly kehittyä tietoiseksi?</a:t>
            </a:r>
            <a:br>
              <a:rPr lang="fi-FI"/>
            </a:br>
            <a:r>
              <a:rPr lang="fi-FI"/>
              <a:t>(sisällysluettelo)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19BE2-BC25-472A-9CA6-40A7923D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Mitä on tietoisuus? Eri määritelmiä: itsetietoisuus, mielentilat, aistien signaaleista kokemus</a:t>
            </a:r>
          </a:p>
          <a:p>
            <a:r>
              <a:rPr lang="fi-FI"/>
              <a:t>Argumentteja puolesta/vastaan.</a:t>
            </a:r>
          </a:p>
          <a:p>
            <a:pPr lvl="1"/>
            <a:r>
              <a:rPr lang="fi-FI"/>
              <a:t>Kiinalainen huone</a:t>
            </a:r>
          </a:p>
          <a:p>
            <a:pPr lvl="1"/>
            <a:r>
              <a:rPr lang="fi-FI"/>
              <a:t>Filosofiset zombiet</a:t>
            </a:r>
          </a:p>
          <a:p>
            <a:pPr lvl="1"/>
            <a:r>
              <a:rPr lang="fi-FI"/>
              <a:t>Vapaa tahto, tunteet, aistikokemukset</a:t>
            </a:r>
          </a:p>
          <a:p>
            <a:pPr marL="457200" lvl="1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17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0F0BCC-221F-4A7F-8673-BF2F2822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5750"/>
            <a:ext cx="12192000" cy="896257"/>
          </a:xfrm>
        </p:spPr>
        <p:txBody>
          <a:bodyPr/>
          <a:lstStyle/>
          <a:p>
            <a:pPr algn="ctr"/>
            <a:r>
              <a:rPr lang="fi-FI"/>
              <a:t>Mitä tietoisuus on?</a:t>
            </a:r>
          </a:p>
        </p:txBody>
      </p:sp>
      <p:pic>
        <p:nvPicPr>
          <p:cNvPr id="4" name="Kuva 4" descr="Kuva, joka sisältää kohteen leija, henkilö, värikäs, lapsi&#10;&#10;Kuvaus luotu automaattisesti">
            <a:extLst>
              <a:ext uri="{FF2B5EF4-FFF2-40B4-BE49-F238E27FC236}">
                <a16:creationId xmlns:a16="http://schemas.microsoft.com/office/drawing/2014/main" id="{42EE6DDA-9A4D-4B7C-9472-3004438A7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321" y="1374320"/>
            <a:ext cx="4109358" cy="4122965"/>
          </a:xfrm>
        </p:spPr>
      </p:pic>
    </p:spTree>
    <p:extLst>
      <p:ext uri="{BB962C8B-B14F-4D97-AF65-F5344CB8AC3E}">
        <p14:creationId xmlns:p14="http://schemas.microsoft.com/office/powerpoint/2010/main" val="364599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959A-13A4-421B-814C-DFAC128F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8" y="762000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err="1"/>
              <a:t>Filosofisia</a:t>
            </a:r>
            <a:r>
              <a:rPr lang="en-US"/>
              <a:t> </a:t>
            </a:r>
            <a:r>
              <a:rPr lang="en-US" err="1"/>
              <a:t>näkökulmia</a:t>
            </a:r>
            <a:r>
              <a:rPr lang="en-US"/>
              <a:t> </a:t>
            </a:r>
            <a:r>
              <a:rPr lang="en-US" err="1"/>
              <a:t>tietoisuuteen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F46A-8CAB-4B58-897E-44C44825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734206"/>
            <a:ext cx="11088413" cy="480848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René Descartes ja </a:t>
            </a:r>
            <a:r>
              <a:rPr lang="en-US" err="1"/>
              <a:t>kartesiolainen</a:t>
            </a:r>
            <a:r>
              <a:rPr lang="en-US"/>
              <a:t> </a:t>
            </a:r>
            <a:r>
              <a:rPr lang="en-US" err="1"/>
              <a:t>dualismi</a:t>
            </a:r>
            <a:r>
              <a:rPr lang="en-US"/>
              <a:t>:</a:t>
            </a:r>
          </a:p>
          <a:p>
            <a:pPr lvl="1"/>
            <a:r>
              <a:rPr lang="en-US"/>
              <a:t>Oman </a:t>
            </a:r>
            <a:r>
              <a:rPr lang="en-US" err="1"/>
              <a:t>tietoisuuden</a:t>
            </a:r>
            <a:r>
              <a:rPr lang="en-US"/>
              <a:t> on </a:t>
            </a:r>
            <a:r>
              <a:rPr lang="en-US" err="1"/>
              <a:t>pakko</a:t>
            </a:r>
            <a:r>
              <a:rPr lang="en-US"/>
              <a:t> olla </a:t>
            </a:r>
            <a:r>
              <a:rPr lang="en-US" err="1"/>
              <a:t>todellinen</a:t>
            </a:r>
            <a:r>
              <a:rPr lang="en-US"/>
              <a:t> </a:t>
            </a:r>
            <a:r>
              <a:rPr lang="en-US" err="1"/>
              <a:t>vaikka</a:t>
            </a:r>
            <a:r>
              <a:rPr lang="en-US"/>
              <a:t> </a:t>
            </a:r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muu</a:t>
            </a:r>
            <a:r>
              <a:rPr lang="en-US"/>
              <a:t> </a:t>
            </a:r>
            <a:r>
              <a:rPr lang="en-US" err="1"/>
              <a:t>olisikin</a:t>
            </a:r>
            <a:r>
              <a:rPr lang="en-US"/>
              <a:t> </a:t>
            </a:r>
            <a:r>
              <a:rPr lang="en-US" err="1"/>
              <a:t>illuusiota</a:t>
            </a:r>
            <a:r>
              <a:rPr lang="en-US"/>
              <a:t> </a:t>
            </a:r>
          </a:p>
          <a:p>
            <a:pPr lvl="1"/>
            <a:r>
              <a:rPr lang="en-US"/>
              <a:t>Mieli (</a:t>
            </a:r>
            <a:r>
              <a:rPr lang="en-US" err="1"/>
              <a:t>sielu</a:t>
            </a:r>
            <a:r>
              <a:rPr lang="en-US"/>
              <a:t>)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vaikuta</a:t>
            </a:r>
            <a:r>
              <a:rPr lang="en-US"/>
              <a:t> </a:t>
            </a:r>
            <a:r>
              <a:rPr lang="en-US" err="1"/>
              <a:t>olevan</a:t>
            </a:r>
            <a:r>
              <a:rPr lang="en-US"/>
              <a:t> </a:t>
            </a:r>
            <a:r>
              <a:rPr lang="en-US" err="1"/>
              <a:t>fyysinen</a:t>
            </a:r>
            <a:r>
              <a:rPr lang="en-US"/>
              <a:t> </a:t>
            </a:r>
            <a:r>
              <a:rPr lang="en-US" err="1"/>
              <a:t>eikä</a:t>
            </a:r>
            <a:r>
              <a:rPr lang="en-US"/>
              <a:t> se </a:t>
            </a:r>
            <a:r>
              <a:rPr lang="en-US" err="1"/>
              <a:t>tottele</a:t>
            </a:r>
            <a:r>
              <a:rPr lang="en-US"/>
              <a:t> </a:t>
            </a:r>
            <a:r>
              <a:rPr lang="en-US" err="1"/>
              <a:t>luonnon</a:t>
            </a:r>
            <a:r>
              <a:rPr lang="en-US"/>
              <a:t> </a:t>
            </a:r>
            <a:r>
              <a:rPr lang="en-US" err="1"/>
              <a:t>lakeja</a:t>
            </a:r>
            <a:r>
              <a:rPr lang="en-US"/>
              <a:t>, </a:t>
            </a:r>
            <a:r>
              <a:rPr lang="en-US" err="1"/>
              <a:t>joten</a:t>
            </a:r>
            <a:r>
              <a:rPr lang="en-US"/>
              <a:t> se on </a:t>
            </a:r>
            <a:r>
              <a:rPr lang="en-US" err="1"/>
              <a:t>epäfyysinen</a:t>
            </a:r>
            <a:r>
              <a:rPr lang="en-US"/>
              <a:t> </a:t>
            </a:r>
            <a:r>
              <a:rPr lang="en-US" err="1"/>
              <a:t>ominaisuus</a:t>
            </a:r>
            <a:r>
              <a:rPr lang="en-US"/>
              <a:t> </a:t>
            </a:r>
            <a:r>
              <a:rPr lang="en-US" err="1"/>
              <a:t>jonka</a:t>
            </a:r>
            <a:r>
              <a:rPr lang="en-US"/>
              <a:t> </a:t>
            </a:r>
            <a:r>
              <a:rPr lang="en-US" err="1"/>
              <a:t>Jumala</a:t>
            </a:r>
            <a:r>
              <a:rPr lang="en-US"/>
              <a:t> on </a:t>
            </a:r>
            <a:r>
              <a:rPr lang="en-US" err="1"/>
              <a:t>ihmiselle</a:t>
            </a:r>
            <a:r>
              <a:rPr lang="en-US"/>
              <a:t> </a:t>
            </a:r>
            <a:r>
              <a:rPr lang="en-US" err="1"/>
              <a:t>antanut</a:t>
            </a:r>
            <a:r>
              <a:rPr lang="en-US"/>
              <a:t>.</a:t>
            </a:r>
          </a:p>
          <a:p>
            <a:pPr lvl="1"/>
            <a:r>
              <a:rPr lang="en-US"/>
              <a:t>1600 – 1700 </a:t>
            </a:r>
            <a:r>
              <a:rPr lang="en-US" err="1"/>
              <a:t>luvuilla</a:t>
            </a:r>
            <a:r>
              <a:rPr lang="en-US"/>
              <a:t> </a:t>
            </a:r>
            <a:r>
              <a:rPr lang="en-US" err="1"/>
              <a:t>valloilla</a:t>
            </a:r>
            <a:r>
              <a:rPr lang="en-US"/>
              <a:t> </a:t>
            </a:r>
            <a:r>
              <a:rPr lang="en-US" err="1"/>
              <a:t>oleva</a:t>
            </a:r>
            <a:r>
              <a:rPr lang="en-US"/>
              <a:t> </a:t>
            </a:r>
            <a:r>
              <a:rPr lang="en-US" err="1"/>
              <a:t>käsitys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Daniel Dennet --&gt; </a:t>
            </a:r>
            <a:r>
              <a:rPr lang="en-US" err="1"/>
              <a:t>Materialistinen</a:t>
            </a:r>
            <a:r>
              <a:rPr lang="en-US"/>
              <a:t> </a:t>
            </a:r>
            <a:r>
              <a:rPr lang="en-US" err="1"/>
              <a:t>määritelmä</a:t>
            </a:r>
            <a:r>
              <a:rPr lang="en-US"/>
              <a:t>:</a:t>
            </a:r>
          </a:p>
          <a:p>
            <a:pPr lvl="1"/>
            <a:r>
              <a:rPr lang="en-US" err="1">
                <a:ea typeface="+mn-lt"/>
                <a:cs typeface="+mn-lt"/>
              </a:rPr>
              <a:t>Tietoisuus</a:t>
            </a:r>
            <a:r>
              <a:rPr lang="en-US">
                <a:ea typeface="+mn-lt"/>
                <a:cs typeface="+mn-lt"/>
              </a:rPr>
              <a:t> on </a:t>
            </a:r>
            <a:r>
              <a:rPr lang="en-US" err="1">
                <a:ea typeface="+mn-lt"/>
                <a:cs typeface="+mn-lt"/>
              </a:rPr>
              <a:t>illuusio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sitä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ei</a:t>
            </a:r>
            <a:r>
              <a:rPr lang="en-US">
                <a:ea typeface="+mn-lt"/>
                <a:cs typeface="+mn-lt"/>
              </a:rPr>
              <a:t> ole </a:t>
            </a:r>
            <a:r>
              <a:rPr lang="en-US" err="1">
                <a:ea typeface="+mn-lt"/>
                <a:cs typeface="+mn-lt"/>
              </a:rPr>
              <a:t>olemassakaan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lvl="1"/>
            <a:r>
              <a:rPr lang="en-US">
                <a:ea typeface="+mn-lt"/>
                <a:cs typeface="+mn-lt"/>
              </a:rPr>
              <a:t>On vain </a:t>
            </a:r>
            <a:r>
              <a:rPr lang="en-US" err="1">
                <a:ea typeface="+mn-lt"/>
                <a:cs typeface="+mn-lt"/>
              </a:rPr>
              <a:t>fyysiset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aivot</a:t>
            </a:r>
            <a:r>
              <a:rPr lang="en-US">
                <a:ea typeface="+mn-lt"/>
                <a:cs typeface="+mn-lt"/>
              </a:rPr>
              <a:t>: ne </a:t>
            </a:r>
            <a:r>
              <a:rPr lang="en-US" err="1">
                <a:ea typeface="+mn-lt"/>
                <a:cs typeface="+mn-lt"/>
              </a:rPr>
              <a:t>ilmiöt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tunteet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joita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kutsumme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tietoisuudeksi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ovat</a:t>
            </a:r>
            <a:r>
              <a:rPr lang="en-US">
                <a:ea typeface="+mn-lt"/>
                <a:cs typeface="+mn-lt"/>
              </a:rPr>
              <a:t> vain </a:t>
            </a:r>
            <a:r>
              <a:rPr lang="en-US" err="1">
                <a:ea typeface="+mn-lt"/>
                <a:cs typeface="+mn-lt"/>
              </a:rPr>
              <a:t>aivojen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normaalin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toiminnan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tulosta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lvl="1"/>
            <a:r>
              <a:rPr lang="en-US">
                <a:ea typeface="+mn-lt"/>
                <a:cs typeface="+mn-lt"/>
              </a:rPr>
              <a:t>On </a:t>
            </a:r>
            <a:r>
              <a:rPr lang="en-US" err="1">
                <a:ea typeface="+mn-lt"/>
                <a:cs typeface="+mn-lt"/>
              </a:rPr>
              <a:t>paljon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asioita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joiden</a:t>
            </a:r>
            <a:r>
              <a:rPr lang="en-US">
                <a:ea typeface="+mn-lt"/>
                <a:cs typeface="+mn-lt"/>
              </a:rPr>
              <a:t> on </a:t>
            </a:r>
            <a:r>
              <a:rPr lang="en-US" err="1">
                <a:ea typeface="+mn-lt"/>
                <a:cs typeface="+mn-lt"/>
              </a:rPr>
              <a:t>historiassa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ajateltu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olevan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täysin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ainutlaatuisia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materialistisesti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selittämättömiä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esim</a:t>
            </a:r>
            <a:r>
              <a:rPr lang="en-US">
                <a:ea typeface="+mn-lt"/>
                <a:cs typeface="+mn-lt"/>
              </a:rPr>
              <a:t>. Valo, </a:t>
            </a:r>
            <a:r>
              <a:rPr lang="en-US" err="1">
                <a:ea typeface="+mn-lt"/>
                <a:cs typeface="+mn-lt"/>
              </a:rPr>
              <a:t>elämä</a:t>
            </a:r>
            <a:r>
              <a:rPr lang="en-US">
                <a:ea typeface="+mn-lt"/>
                <a:cs typeface="+mn-lt"/>
              </a:rPr>
              <a:t>) – </a:t>
            </a:r>
            <a:r>
              <a:rPr lang="en-US" err="1">
                <a:ea typeface="+mn-lt"/>
                <a:cs typeface="+mn-lt"/>
              </a:rPr>
              <a:t>nämäkin</a:t>
            </a:r>
            <a:r>
              <a:rPr lang="en-US">
                <a:ea typeface="+mn-lt"/>
                <a:cs typeface="+mn-lt"/>
              </a:rPr>
              <a:t> on </a:t>
            </a:r>
            <a:r>
              <a:rPr lang="en-US" err="1">
                <a:ea typeface="+mn-lt"/>
                <a:cs typeface="+mn-lt"/>
              </a:rPr>
              <a:t>selitetty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David Chalmers --&gt; </a:t>
            </a:r>
            <a:r>
              <a:rPr lang="en-US" err="1">
                <a:ea typeface="+mn-lt"/>
                <a:cs typeface="+mn-lt"/>
              </a:rPr>
              <a:t>Idealistinen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määritelmä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lvl="1"/>
            <a:r>
              <a:rPr lang="en-US" b="1"/>
              <a:t>The Hard problem of consciousness: </a:t>
            </a:r>
            <a:r>
              <a:rPr lang="en-US" err="1"/>
              <a:t>miksi</a:t>
            </a:r>
            <a:r>
              <a:rPr lang="en-US"/>
              <a:t> </a:t>
            </a:r>
            <a:r>
              <a:rPr lang="en-US" err="1"/>
              <a:t>minkään</a:t>
            </a:r>
            <a:r>
              <a:rPr lang="en-US"/>
              <a:t> </a:t>
            </a:r>
            <a:r>
              <a:rPr lang="en-US" err="1"/>
              <a:t>pitäisi</a:t>
            </a:r>
            <a:r>
              <a:rPr lang="en-US"/>
              <a:t> </a:t>
            </a:r>
            <a:r>
              <a:rPr lang="en-US" err="1"/>
              <a:t>tuntua</a:t>
            </a:r>
            <a:r>
              <a:rPr lang="en-US"/>
              <a:t> </a:t>
            </a:r>
            <a:r>
              <a:rPr lang="en-US" err="1"/>
              <a:t>miltään</a:t>
            </a:r>
            <a:r>
              <a:rPr lang="en-US"/>
              <a:t>?</a:t>
            </a:r>
          </a:p>
          <a:p>
            <a:pPr lvl="1"/>
            <a:r>
              <a:rPr lang="en-US" err="1">
                <a:ea typeface="+mn-lt"/>
                <a:cs typeface="+mn-lt"/>
              </a:rPr>
              <a:t>Tietoisuus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ei</a:t>
            </a:r>
            <a:r>
              <a:rPr lang="en-US">
                <a:ea typeface="+mn-lt"/>
                <a:cs typeface="+mn-lt"/>
              </a:rPr>
              <a:t> ole </a:t>
            </a:r>
            <a:r>
              <a:rPr lang="en-US" err="1">
                <a:ea typeface="+mn-lt"/>
                <a:cs typeface="+mn-lt"/>
              </a:rPr>
              <a:t>fyysinen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materialistinen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selitys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ei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riitä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selittämään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tietoisuutta</a:t>
            </a:r>
            <a:r>
              <a:rPr lang="en-US">
                <a:ea typeface="+mn-lt"/>
                <a:cs typeface="+mn-lt"/>
              </a:rPr>
              <a:t>, vain </a:t>
            </a:r>
            <a:r>
              <a:rPr lang="en-US" err="1">
                <a:ea typeface="+mn-lt"/>
                <a:cs typeface="+mn-lt"/>
              </a:rPr>
              <a:t>aivojen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toimintaa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lvl="1"/>
            <a:r>
              <a:rPr lang="en-US" err="1"/>
              <a:t>Filosofiset</a:t>
            </a:r>
            <a:r>
              <a:rPr lang="en-US"/>
              <a:t> </a:t>
            </a:r>
            <a:r>
              <a:rPr lang="en-US" err="1"/>
              <a:t>zombiet</a:t>
            </a:r>
          </a:p>
          <a:p>
            <a:pPr lvl="1"/>
            <a:r>
              <a:rPr lang="en-US"/>
              <a:t>Mutta </a:t>
            </a:r>
            <a:r>
              <a:rPr lang="en-US" err="1"/>
              <a:t>miten</a:t>
            </a:r>
            <a:r>
              <a:rPr lang="en-US"/>
              <a:t> 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fyysinen</a:t>
            </a:r>
            <a:r>
              <a:rPr lang="en-US"/>
              <a:t> </a:t>
            </a:r>
            <a:r>
              <a:rPr lang="en-US" err="1"/>
              <a:t>tietoisuus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aiheuttaa</a:t>
            </a:r>
            <a:r>
              <a:rPr lang="en-US"/>
              <a:t> </a:t>
            </a:r>
            <a:r>
              <a:rPr lang="en-US" err="1"/>
              <a:t>fyysisiä</a:t>
            </a:r>
            <a:r>
              <a:rPr lang="en-US"/>
              <a:t> reaktioita?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15A94-0CC0-4705-BDC0-44A9746B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624114"/>
            <a:ext cx="10667999" cy="1263649"/>
          </a:xfrm>
        </p:spPr>
        <p:txBody>
          <a:bodyPr>
            <a:normAutofit/>
          </a:bodyPr>
          <a:lstStyle/>
          <a:p>
            <a:pPr algn="ctr"/>
            <a:r>
              <a:rPr lang="en-US" err="1"/>
              <a:t>Filosofisia</a:t>
            </a:r>
            <a:r>
              <a:rPr lang="en-US"/>
              <a:t> </a:t>
            </a:r>
            <a:r>
              <a:rPr lang="en-US" err="1"/>
              <a:t>näkökulmia</a:t>
            </a:r>
            <a:r>
              <a:rPr lang="en-US"/>
              <a:t> </a:t>
            </a:r>
            <a:r>
              <a:rPr lang="en-US" err="1"/>
              <a:t>tietoisuuteen</a:t>
            </a:r>
            <a:r>
              <a:rPr lang="en-US"/>
              <a:t> II: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EF6D-04B6-458D-8315-BC48D6BF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55530"/>
            <a:ext cx="10668000" cy="51395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 err="1">
                <a:ea typeface="+mn-lt"/>
                <a:cs typeface="+mn-lt"/>
              </a:rPr>
              <a:t>Mysterianismi</a:t>
            </a:r>
            <a:r>
              <a:rPr lang="en-US" sz="1500">
                <a:ea typeface="+mn-lt"/>
                <a:cs typeface="+mn-lt"/>
              </a:rPr>
              <a:t>:</a:t>
            </a:r>
            <a:endParaRPr lang="en-US" sz="1500"/>
          </a:p>
          <a:p>
            <a:pPr lvl="1"/>
            <a:r>
              <a:rPr lang="en-US" sz="1500" err="1">
                <a:ea typeface="+mn-lt"/>
                <a:cs typeface="+mn-lt"/>
              </a:rPr>
              <a:t>Ihmismieli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kykene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ratkaisemaan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tietoisuuden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mysteeriä</a:t>
            </a:r>
            <a:r>
              <a:rPr lang="en-US" sz="1500">
                <a:ea typeface="+mn-lt"/>
                <a:cs typeface="+mn-lt"/>
              </a:rPr>
              <a:t>.</a:t>
            </a:r>
          </a:p>
          <a:p>
            <a:pPr lvl="1"/>
            <a:r>
              <a:rPr lang="en-US" sz="1500" err="1">
                <a:ea typeface="+mn-lt"/>
                <a:cs typeface="+mn-lt"/>
              </a:rPr>
              <a:t>Aivot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kehittyivät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pitämään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meidät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hengissä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ei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siis</a:t>
            </a:r>
            <a:r>
              <a:rPr lang="en-US" sz="1500">
                <a:ea typeface="+mn-lt"/>
                <a:cs typeface="+mn-lt"/>
              </a:rPr>
              <a:t> ole </a:t>
            </a:r>
            <a:r>
              <a:rPr lang="en-US" sz="1500" err="1">
                <a:ea typeface="+mn-lt"/>
                <a:cs typeface="+mn-lt"/>
              </a:rPr>
              <a:t>mitään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syytä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miksi</a:t>
            </a:r>
            <a:r>
              <a:rPr lang="en-US" sz="1500">
                <a:ea typeface="+mn-lt"/>
                <a:cs typeface="+mn-lt"/>
              </a:rPr>
              <a:t> ne </a:t>
            </a:r>
            <a:r>
              <a:rPr lang="en-US" sz="1500" err="1">
                <a:ea typeface="+mn-lt"/>
                <a:cs typeface="+mn-lt"/>
              </a:rPr>
              <a:t>pystyisivät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ratkaisemaan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kaikki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filosofiset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ongelmat</a:t>
            </a:r>
            <a:r>
              <a:rPr lang="en-US" sz="1500">
                <a:ea typeface="+mn-lt"/>
                <a:cs typeface="+mn-lt"/>
              </a:rPr>
              <a:t>.</a:t>
            </a:r>
          </a:p>
          <a:p>
            <a:pPr lvl="1"/>
            <a:endParaRPr lang="en-US" sz="1500">
              <a:ea typeface="+mn-lt"/>
              <a:cs typeface="+mn-lt"/>
            </a:endParaRPr>
          </a:p>
          <a:p>
            <a:r>
              <a:rPr lang="en-US" sz="1500" err="1">
                <a:ea typeface="+mn-lt"/>
                <a:cs typeface="+mn-lt"/>
              </a:rPr>
              <a:t>Panpsykismi</a:t>
            </a:r>
            <a:r>
              <a:rPr lang="en-US" sz="1500">
                <a:ea typeface="+mn-lt"/>
                <a:cs typeface="+mn-lt"/>
              </a:rPr>
              <a:t>:</a:t>
            </a:r>
          </a:p>
          <a:p>
            <a:pPr lvl="1"/>
            <a:r>
              <a:rPr lang="en-US" sz="1500" err="1">
                <a:ea typeface="+mn-lt"/>
                <a:cs typeface="+mn-lt"/>
              </a:rPr>
              <a:t>Kaikella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maailmassa</a:t>
            </a:r>
            <a:r>
              <a:rPr lang="en-US" sz="1500">
                <a:ea typeface="+mn-lt"/>
                <a:cs typeface="+mn-lt"/>
              </a:rPr>
              <a:t> on </a:t>
            </a:r>
            <a:r>
              <a:rPr lang="en-US" sz="1500" err="1">
                <a:ea typeface="+mn-lt"/>
                <a:cs typeface="+mn-lt"/>
              </a:rPr>
              <a:t>tietoisuus</a:t>
            </a:r>
            <a:r>
              <a:rPr lang="en-US" sz="1500">
                <a:ea typeface="+mn-lt"/>
                <a:cs typeface="+mn-lt"/>
              </a:rPr>
              <a:t>, tai </a:t>
            </a:r>
            <a:r>
              <a:rPr lang="en-US" sz="1500" err="1">
                <a:ea typeface="+mn-lt"/>
                <a:cs typeface="+mn-lt"/>
              </a:rPr>
              <a:t>potentia</a:t>
            </a:r>
            <a:r>
              <a:rPr lang="en-US" sz="1500">
                <a:ea typeface="+mn-lt"/>
                <a:cs typeface="+mn-lt"/>
              </a:rPr>
              <a:t> olla </a:t>
            </a:r>
            <a:r>
              <a:rPr lang="en-US" sz="1500" err="1">
                <a:ea typeface="+mn-lt"/>
                <a:cs typeface="+mn-lt"/>
              </a:rPr>
              <a:t>tietoinen</a:t>
            </a:r>
            <a:r>
              <a:rPr lang="en-US" sz="1500">
                <a:ea typeface="+mn-lt"/>
                <a:cs typeface="+mn-lt"/>
              </a:rPr>
              <a:t>.</a:t>
            </a:r>
          </a:p>
          <a:p>
            <a:pPr lvl="1"/>
            <a:r>
              <a:rPr lang="en-US" sz="1500" err="1">
                <a:ea typeface="+mn-lt"/>
                <a:cs typeface="+mn-lt"/>
              </a:rPr>
              <a:t>Hyväksymme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että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tietoisuus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ei</a:t>
            </a:r>
            <a:r>
              <a:rPr lang="en-US" sz="1500">
                <a:ea typeface="+mn-lt"/>
                <a:cs typeface="+mn-lt"/>
              </a:rPr>
              <a:t> ole vain </a:t>
            </a:r>
            <a:r>
              <a:rPr lang="en-US" sz="1500" err="1">
                <a:ea typeface="+mn-lt"/>
                <a:cs typeface="+mn-lt"/>
              </a:rPr>
              <a:t>ihmisaivoissa</a:t>
            </a:r>
            <a:r>
              <a:rPr lang="en-US" sz="1500">
                <a:ea typeface="+mn-lt"/>
                <a:cs typeface="+mn-lt"/>
              </a:rPr>
              <a:t> –</a:t>
            </a:r>
            <a:r>
              <a:rPr lang="en-US" sz="1500" err="1">
                <a:ea typeface="+mn-lt"/>
                <a:cs typeface="+mn-lt"/>
              </a:rPr>
              <a:t>mutta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missä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menee</a:t>
            </a:r>
            <a:r>
              <a:rPr lang="en-US" sz="1500">
                <a:ea typeface="+mn-lt"/>
                <a:cs typeface="+mn-lt"/>
              </a:rPr>
              <a:t> raja?</a:t>
            </a:r>
          </a:p>
          <a:p>
            <a:pPr lvl="1"/>
            <a:r>
              <a:rPr lang="en-US" sz="1500" err="1">
                <a:ea typeface="+mn-lt"/>
                <a:cs typeface="+mn-lt"/>
              </a:rPr>
              <a:t>Ei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loogista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syytä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että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tietoisuus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rajoittuisi</a:t>
            </a:r>
            <a:r>
              <a:rPr lang="en-US" sz="1500">
                <a:ea typeface="+mn-lt"/>
                <a:cs typeface="+mn-lt"/>
              </a:rPr>
              <a:t> vain </a:t>
            </a:r>
            <a:r>
              <a:rPr lang="en-US" sz="1500" err="1">
                <a:ea typeface="+mn-lt"/>
                <a:cs typeface="+mn-lt"/>
              </a:rPr>
              <a:t>osaa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eläimistä</a:t>
            </a:r>
            <a:r>
              <a:rPr lang="en-US" sz="1500">
                <a:ea typeface="+mn-lt"/>
                <a:cs typeface="+mn-lt"/>
              </a:rPr>
              <a:t>, tai </a:t>
            </a:r>
            <a:r>
              <a:rPr lang="en-US" sz="1500" err="1">
                <a:ea typeface="+mn-lt"/>
                <a:cs typeface="+mn-lt"/>
              </a:rPr>
              <a:t>että</a:t>
            </a:r>
            <a:r>
              <a:rPr lang="en-US" sz="1500">
                <a:ea typeface="+mn-lt"/>
                <a:cs typeface="+mn-lt"/>
              </a:rPr>
              <a:t> se </a:t>
            </a:r>
            <a:r>
              <a:rPr lang="en-US" sz="1500" err="1">
                <a:ea typeface="+mn-lt"/>
                <a:cs typeface="+mn-lt"/>
              </a:rPr>
              <a:t>edes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vaatisi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aivot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kehittyäkseen</a:t>
            </a:r>
            <a:r>
              <a:rPr lang="en-US" sz="1500">
                <a:ea typeface="+mn-lt"/>
                <a:cs typeface="+mn-lt"/>
              </a:rPr>
              <a:t>.</a:t>
            </a:r>
          </a:p>
          <a:p>
            <a:pPr lvl="1"/>
            <a:r>
              <a:rPr lang="en-US" sz="1500">
                <a:ea typeface="+mn-lt"/>
                <a:cs typeface="+mn-lt"/>
              </a:rPr>
              <a:t>On </a:t>
            </a:r>
            <a:r>
              <a:rPr lang="en-US" sz="1500" err="1">
                <a:ea typeface="+mn-lt"/>
                <a:cs typeface="+mn-lt"/>
              </a:rPr>
              <a:t>olemassa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asioita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jotka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fyysikot</a:t>
            </a:r>
            <a:r>
              <a:rPr lang="en-US" sz="1500">
                <a:ea typeface="+mn-lt"/>
                <a:cs typeface="+mn-lt"/>
              </a:rPr>
              <a:t> vain </a:t>
            </a:r>
            <a:r>
              <a:rPr lang="en-US" sz="1500" err="1">
                <a:ea typeface="+mn-lt"/>
                <a:cs typeface="+mn-lt"/>
              </a:rPr>
              <a:t>hyväksyvät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olemassa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oleviksi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ilman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 err="1">
                <a:ea typeface="+mn-lt"/>
                <a:cs typeface="+mn-lt"/>
              </a:rPr>
              <a:t>emyös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tä</a:t>
            </a:r>
            <a:r>
              <a:rPr lang="en-US" sz="1500">
                <a:ea typeface="+mn-lt"/>
                <a:cs typeface="+mn-lt"/>
              </a:rPr>
              <a:t> on </a:t>
            </a:r>
            <a:r>
              <a:rPr lang="en-US" sz="1500" err="1">
                <a:ea typeface="+mn-lt"/>
                <a:cs typeface="+mn-lt"/>
              </a:rPr>
              <a:t>jotain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muuta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minkä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takia</a:t>
            </a:r>
            <a:r>
              <a:rPr lang="en-US" sz="1500">
                <a:ea typeface="+mn-lt"/>
                <a:cs typeface="+mn-lt"/>
              </a:rPr>
              <a:t> ne </a:t>
            </a:r>
            <a:r>
              <a:rPr lang="en-US" sz="1500" err="1">
                <a:ea typeface="+mn-lt"/>
                <a:cs typeface="+mn-lt"/>
              </a:rPr>
              <a:t>ovat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olemassa</a:t>
            </a:r>
            <a:r>
              <a:rPr lang="en-US" sz="1500">
                <a:ea typeface="+mn-lt"/>
                <a:cs typeface="+mn-lt"/>
              </a:rPr>
              <a:t>. (</a:t>
            </a:r>
            <a:r>
              <a:rPr lang="en-US" sz="1500" err="1">
                <a:ea typeface="+mn-lt"/>
                <a:cs typeface="+mn-lt"/>
              </a:rPr>
              <a:t>Esim</a:t>
            </a:r>
            <a:r>
              <a:rPr lang="en-US" sz="1500">
                <a:ea typeface="+mn-lt"/>
                <a:cs typeface="+mn-lt"/>
              </a:rPr>
              <a:t>. Energia, </a:t>
            </a:r>
            <a:r>
              <a:rPr lang="en-US" sz="1500" err="1">
                <a:ea typeface="+mn-lt"/>
                <a:cs typeface="+mn-lt"/>
              </a:rPr>
              <a:t>sähkövaraus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massa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jne</a:t>
            </a:r>
            <a:r>
              <a:rPr lang="en-US" sz="1500">
                <a:ea typeface="+mn-lt"/>
                <a:cs typeface="+mn-lt"/>
              </a:rPr>
              <a:t>) --&gt; </a:t>
            </a:r>
            <a:r>
              <a:rPr lang="en-US" sz="1500" err="1">
                <a:ea typeface="+mn-lt"/>
                <a:cs typeface="+mn-lt"/>
              </a:rPr>
              <a:t>myös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tietoisuus</a:t>
            </a:r>
            <a:r>
              <a:rPr lang="en-US" sz="1500">
                <a:ea typeface="+mn-lt"/>
                <a:cs typeface="+mn-lt"/>
              </a:rPr>
              <a:t> on </a:t>
            </a:r>
            <a:r>
              <a:rPr lang="en-US" sz="1500" err="1">
                <a:ea typeface="+mn-lt"/>
                <a:cs typeface="+mn-lt"/>
              </a:rPr>
              <a:t>tällainen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asia</a:t>
            </a:r>
            <a:r>
              <a:rPr lang="en-US" sz="1500">
                <a:ea typeface="+mn-lt"/>
                <a:cs typeface="+mn-lt"/>
              </a:rPr>
              <a:t>. </a:t>
            </a:r>
            <a:r>
              <a:rPr lang="en-US" sz="1500" err="1">
                <a:ea typeface="+mn-lt"/>
                <a:cs typeface="+mn-lt"/>
              </a:rPr>
              <a:t>Joten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miksi</a:t>
            </a:r>
            <a:r>
              <a:rPr lang="en-US" sz="1500">
                <a:ea typeface="+mn-lt"/>
                <a:cs typeface="+mn-lt"/>
              </a:rPr>
              <a:t> se </a:t>
            </a:r>
            <a:r>
              <a:rPr lang="en-US" sz="1500" err="1">
                <a:ea typeface="+mn-lt"/>
                <a:cs typeface="+mn-lt"/>
              </a:rPr>
              <a:t>olisi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olemassa</a:t>
            </a:r>
            <a:r>
              <a:rPr lang="en-US" sz="1500">
                <a:ea typeface="+mn-lt"/>
                <a:cs typeface="+mn-lt"/>
              </a:rPr>
              <a:t> vain </a:t>
            </a:r>
            <a:r>
              <a:rPr lang="en-US" sz="1500" err="1">
                <a:ea typeface="+mn-lt"/>
                <a:cs typeface="+mn-lt"/>
              </a:rPr>
              <a:t>osassa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massasta</a:t>
            </a:r>
            <a:r>
              <a:rPr lang="en-US" sz="1500">
                <a:ea typeface="+mn-lt"/>
                <a:cs typeface="+mn-lt"/>
              </a:rPr>
              <a:t>?</a:t>
            </a:r>
          </a:p>
          <a:p>
            <a:pPr lvl="1"/>
            <a:endParaRPr lang="en-US" sz="1500">
              <a:ea typeface="+mn-lt"/>
              <a:cs typeface="+mn-lt"/>
            </a:endParaRPr>
          </a:p>
          <a:p>
            <a:r>
              <a:rPr lang="en-US" sz="1500">
                <a:ea typeface="+mn-lt"/>
                <a:cs typeface="+mn-lt"/>
              </a:rPr>
              <a:t>"Integrated information theory":</a:t>
            </a:r>
          </a:p>
          <a:p>
            <a:pPr lvl="1"/>
            <a:r>
              <a:rPr lang="en-US" sz="1500"/>
              <a:t>Christof Koch ja </a:t>
            </a:r>
            <a:r>
              <a:rPr lang="en-US" sz="1500" err="1"/>
              <a:t>neuropsykologi</a:t>
            </a:r>
            <a:r>
              <a:rPr lang="en-US" sz="1500"/>
              <a:t> Giulio </a:t>
            </a:r>
            <a:r>
              <a:rPr lang="en-US" sz="1500" err="1"/>
              <a:t>Tononi</a:t>
            </a:r>
            <a:r>
              <a:rPr lang="en-US" sz="1500"/>
              <a:t>, </a:t>
            </a:r>
            <a:r>
              <a:rPr lang="en-US" sz="1500" err="1"/>
              <a:t>rajatumpi</a:t>
            </a:r>
            <a:r>
              <a:rPr lang="en-US" sz="1500"/>
              <a:t> </a:t>
            </a:r>
            <a:r>
              <a:rPr lang="en-US" sz="1500" err="1"/>
              <a:t>panpsykismin</a:t>
            </a:r>
            <a:r>
              <a:rPr lang="en-US" sz="1500"/>
              <a:t> </a:t>
            </a:r>
            <a:r>
              <a:rPr lang="en-US" sz="1500" err="1"/>
              <a:t>muoto</a:t>
            </a:r>
            <a:r>
              <a:rPr lang="en-US" sz="1500"/>
              <a:t>.</a:t>
            </a:r>
          </a:p>
          <a:p>
            <a:pPr lvl="1"/>
            <a:r>
              <a:rPr lang="en-US" sz="1500" err="1">
                <a:ea typeface="+mn-lt"/>
                <a:cs typeface="+mn-lt"/>
              </a:rPr>
              <a:t>Kaikki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voi</a:t>
            </a:r>
            <a:r>
              <a:rPr lang="en-US" sz="1500">
                <a:ea typeface="+mn-lt"/>
                <a:cs typeface="+mn-lt"/>
              </a:rPr>
              <a:t> olla </a:t>
            </a:r>
            <a:r>
              <a:rPr lang="en-US" sz="1500" err="1">
                <a:ea typeface="+mn-lt"/>
                <a:cs typeface="+mn-lt"/>
              </a:rPr>
              <a:t>tietoista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jos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sisältämä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informaatio</a:t>
            </a:r>
            <a:r>
              <a:rPr lang="en-US" sz="1500">
                <a:ea typeface="+mn-lt"/>
                <a:cs typeface="+mn-lt"/>
              </a:rPr>
              <a:t> on </a:t>
            </a:r>
            <a:r>
              <a:rPr lang="en-US" sz="1500" err="1">
                <a:ea typeface="+mn-lt"/>
                <a:cs typeface="+mn-lt"/>
              </a:rPr>
              <a:t>tarpeeksi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organisoitunutta</a:t>
            </a:r>
            <a:r>
              <a:rPr lang="en-US" sz="1500">
                <a:ea typeface="+mn-lt"/>
                <a:cs typeface="+mn-lt"/>
              </a:rPr>
              <a:t> ja </a:t>
            </a:r>
            <a:r>
              <a:rPr lang="en-US" sz="1500" err="1">
                <a:ea typeface="+mn-lt"/>
                <a:cs typeface="+mn-lt"/>
              </a:rPr>
              <a:t>yhteydessä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keskenään</a:t>
            </a:r>
            <a:r>
              <a:rPr lang="en-US" sz="1500">
                <a:ea typeface="+mn-lt"/>
                <a:cs typeface="+mn-lt"/>
              </a:rPr>
              <a:t>.</a:t>
            </a:r>
          </a:p>
          <a:p>
            <a:pPr lvl="1"/>
            <a:r>
              <a:rPr lang="en-US" sz="1500" err="1"/>
              <a:t>Näyttöä</a:t>
            </a:r>
            <a:r>
              <a:rPr lang="en-US" sz="1500"/>
              <a:t>: </a:t>
            </a:r>
            <a:r>
              <a:rPr lang="en-US" sz="1500" err="1">
                <a:ea typeface="+mn-lt"/>
                <a:cs typeface="+mn-lt"/>
              </a:rPr>
              <a:t>aivojen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hermoverkkojen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integraatio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laskee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kun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ihminen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menee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koomaan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mutta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esim</a:t>
            </a:r>
            <a:r>
              <a:rPr lang="en-US" sz="1500">
                <a:ea typeface="+mn-lt"/>
                <a:cs typeface="+mn-lt"/>
              </a:rPr>
              <a:t>. </a:t>
            </a:r>
            <a:r>
              <a:rPr lang="en-US" sz="1500" err="1">
                <a:ea typeface="+mn-lt"/>
                <a:cs typeface="+mn-lt"/>
              </a:rPr>
              <a:t>jos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ihminen</a:t>
            </a:r>
            <a:r>
              <a:rPr lang="en-US" sz="1500">
                <a:ea typeface="+mn-lt"/>
                <a:cs typeface="+mn-lt"/>
              </a:rPr>
              <a:t> on </a:t>
            </a:r>
            <a:r>
              <a:rPr lang="en-US" sz="1500" err="1">
                <a:ea typeface="+mn-lt"/>
                <a:cs typeface="+mn-lt"/>
              </a:rPr>
              <a:t>täysin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tietoinen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mutta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lukittuna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omaan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mieleen</a:t>
            </a:r>
            <a:r>
              <a:rPr lang="en-US" sz="1500">
                <a:ea typeface="+mn-lt"/>
                <a:cs typeface="+mn-lt"/>
              </a:rPr>
              <a:t>. </a:t>
            </a:r>
            <a:endParaRPr lang="en-US" sz="1500"/>
          </a:p>
        </p:txBody>
      </p:sp>
      <p:pic>
        <p:nvPicPr>
          <p:cNvPr id="10" name="Graphic 6" descr="Robotin ääriviivat">
            <a:extLst>
              <a:ext uri="{FF2B5EF4-FFF2-40B4-BE49-F238E27FC236}">
                <a16:creationId xmlns:a16="http://schemas.microsoft.com/office/drawing/2014/main" id="{728F1ADB-6B0A-4A31-A752-E30F26204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4044" y="622172"/>
            <a:ext cx="1553029" cy="15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24D8C6E-6F6A-447D-83F9-2B895500FE5A}"/>
              </a:ext>
            </a:extLst>
          </p:cNvPr>
          <p:cNvSpPr txBox="1"/>
          <p:nvPr/>
        </p:nvSpPr>
        <p:spPr>
          <a:xfrm>
            <a:off x="1" y="334027"/>
            <a:ext cx="12191999" cy="7939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Psykologisia näkökulmia tietoisuuteen: </a:t>
            </a:r>
          </a:p>
        </p:txBody>
      </p:sp>
      <p:pic>
        <p:nvPicPr>
          <p:cNvPr id="4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D637EA2C-62BF-472C-BFDF-DC0C00DB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8959" y="2348943"/>
            <a:ext cx="5501014" cy="190959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52361F0-AD06-4E45-B0DC-A4D357061FD1}"/>
              </a:ext>
            </a:extLst>
          </p:cNvPr>
          <p:cNvSpPr txBox="1"/>
          <p:nvPr/>
        </p:nvSpPr>
        <p:spPr>
          <a:xfrm>
            <a:off x="751750" y="2515830"/>
            <a:ext cx="10671727" cy="3611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Tietoisuus</a:t>
            </a:r>
            <a:r>
              <a:rPr lang="en-US" b="1">
                <a:solidFill>
                  <a:srgbClr val="FF0000"/>
                </a:solidFill>
                <a:latin typeface="Verdana Pro"/>
                <a:ea typeface="Source Sans Pro Light"/>
              </a:rPr>
              <a:t> on </a:t>
            </a: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laadullista</a:t>
            </a:r>
            <a:r>
              <a:rPr lang="en-US" b="1">
                <a:solidFill>
                  <a:srgbClr val="FF0000"/>
                </a:solidFill>
                <a:latin typeface="Verdana Pro"/>
                <a:ea typeface="Source Sans Pro Light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havaitsemista</a:t>
            </a:r>
            <a:r>
              <a:rPr lang="en-US" b="1">
                <a:latin typeface="Verdana Pro"/>
                <a:ea typeface="Source Sans Pro Light"/>
              </a:rPr>
              <a:t>. Sen </a:t>
            </a:r>
            <a:r>
              <a:rPr lang="en-US" b="1" err="1">
                <a:latin typeface="Verdana Pro"/>
                <a:ea typeface="Source Sans Pro Light"/>
              </a:rPr>
              <a:t>sisältö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koostuu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todellisista</a:t>
            </a:r>
            <a:r>
              <a:rPr lang="en-US" b="1">
                <a:latin typeface="Verdana Pro"/>
                <a:ea typeface="Source Sans Pro Light"/>
              </a:rPr>
              <a:t> ja </a:t>
            </a:r>
            <a:r>
              <a:rPr lang="en-US" b="1" err="1">
                <a:latin typeface="Verdana Pro"/>
                <a:ea typeface="Source Sans Pro Light"/>
              </a:rPr>
              <a:t>virtuaalisista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aistihavainnoista</a:t>
            </a:r>
            <a:r>
              <a:rPr lang="en-US" b="1">
                <a:latin typeface="Verdana Pro"/>
                <a:ea typeface="Source Sans Pro Light"/>
              </a:rPr>
              <a:t>, </a:t>
            </a:r>
            <a:r>
              <a:rPr lang="en-US" b="1" err="1">
                <a:latin typeface="Verdana Pro"/>
                <a:ea typeface="Source Sans Pro Light"/>
              </a:rPr>
              <a:t>jotka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voidaan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muistaa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jonkin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aikaan</a:t>
            </a:r>
            <a:r>
              <a:rPr lang="en-US" b="1">
                <a:latin typeface="Verdana Pro"/>
                <a:ea typeface="Source Sans Pro Light"/>
              </a:rPr>
              <a:t> ja </a:t>
            </a:r>
            <a:r>
              <a:rPr lang="en-US" b="1" err="1">
                <a:latin typeface="Verdana Pro"/>
                <a:ea typeface="Source Sans Pro Light"/>
              </a:rPr>
              <a:t>raportoida</a:t>
            </a:r>
            <a:r>
              <a:rPr lang="en-US" b="1">
                <a:latin typeface="Verdana Pro"/>
                <a:ea typeface="Source Sans Pro Light"/>
              </a:rPr>
              <a:t>. </a:t>
            </a:r>
            <a:r>
              <a:rPr lang="en-US" b="1" err="1">
                <a:latin typeface="Verdana Pro"/>
                <a:ea typeface="Source Sans Pro Light"/>
              </a:rPr>
              <a:t>Tietoinen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kokemus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edellyttää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huomion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kiinnittymistä</a:t>
            </a:r>
            <a:r>
              <a:rPr lang="en-US" b="1">
                <a:latin typeface="Verdana Pro"/>
                <a:ea typeface="Source Sans Pro Light"/>
              </a:rPr>
              <a:t>, </a:t>
            </a:r>
            <a:r>
              <a:rPr lang="en-US" b="1" err="1">
                <a:latin typeface="Verdana Pro"/>
                <a:ea typeface="Source Sans Pro Light"/>
              </a:rPr>
              <a:t>toisin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sanoen</a:t>
            </a:r>
            <a:r>
              <a:rPr lang="en-US" b="1">
                <a:latin typeface="Verdana Pro"/>
                <a:ea typeface="Source Sans Pro Light"/>
              </a:rPr>
              <a:t>, </a:t>
            </a:r>
            <a:r>
              <a:rPr lang="en-US" b="1" err="1">
                <a:latin typeface="Verdana Pro"/>
                <a:ea typeface="Source Sans Pro Light"/>
              </a:rPr>
              <a:t>mitä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emme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huomaa</a:t>
            </a:r>
            <a:r>
              <a:rPr lang="en-US" b="1">
                <a:latin typeface="Verdana Pro"/>
                <a:ea typeface="Source Sans Pro Light"/>
              </a:rPr>
              <a:t>, </a:t>
            </a:r>
            <a:r>
              <a:rPr lang="en-US" b="1" err="1">
                <a:latin typeface="Verdana Pro"/>
                <a:ea typeface="Source Sans Pro Light"/>
              </a:rPr>
              <a:t>siitä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emme</a:t>
            </a:r>
            <a:r>
              <a:rPr lang="en-US" b="1">
                <a:latin typeface="Verdana Pro"/>
                <a:ea typeface="Source Sans Pro Light"/>
              </a:rPr>
              <a:t> ole </a:t>
            </a:r>
            <a:r>
              <a:rPr lang="en-US" b="1" err="1">
                <a:latin typeface="Verdana Pro"/>
                <a:ea typeface="Source Sans Pro Light"/>
              </a:rPr>
              <a:t>tietoisia</a:t>
            </a:r>
            <a:r>
              <a:rPr lang="en-US" b="1">
                <a:latin typeface="Verdana Pro"/>
                <a:ea typeface="Source Sans Pro Light"/>
              </a:rPr>
              <a:t>.</a:t>
            </a:r>
            <a:endParaRPr lang="en-US" b="1">
              <a:ea typeface="Source Sans Pro Light"/>
            </a:endParaRP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Verdana Pro"/>
              <a:ea typeface="Source Sans Pro Light"/>
            </a:endParaRP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Toiminnanohjauksen</a:t>
            </a:r>
            <a:r>
              <a:rPr lang="en-US" b="1">
                <a:solidFill>
                  <a:srgbClr val="FF0000"/>
                </a:solidFill>
                <a:latin typeface="Verdana Pro"/>
                <a:ea typeface="Source Sans Pro Light"/>
              </a:rPr>
              <a:t> </a:t>
            </a: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ylin</a:t>
            </a:r>
            <a:r>
              <a:rPr lang="en-US" b="1">
                <a:solidFill>
                  <a:srgbClr val="FF0000"/>
                </a:solidFill>
                <a:latin typeface="Verdana Pro"/>
                <a:ea typeface="Source Sans Pro Light"/>
              </a:rPr>
              <a:t> </a:t>
            </a: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taso</a:t>
            </a:r>
            <a:r>
              <a:rPr lang="en-US" b="1">
                <a:latin typeface="Verdana Pro"/>
                <a:ea typeface="Source Sans Pro Light"/>
              </a:rPr>
              <a:t>: </a:t>
            </a:r>
            <a:r>
              <a:rPr lang="en-US" b="1" err="1">
                <a:latin typeface="Verdana Pro"/>
                <a:ea typeface="Source Sans Pro Light"/>
              </a:rPr>
              <a:t>tietoinen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yksilö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voi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suunnitella</a:t>
            </a:r>
            <a:r>
              <a:rPr lang="en-US" b="1">
                <a:latin typeface="Verdana Pro"/>
                <a:ea typeface="Source Sans Pro Light"/>
              </a:rPr>
              <a:t>, </a:t>
            </a:r>
            <a:r>
              <a:rPr lang="en-US" b="1" err="1">
                <a:latin typeface="Verdana Pro"/>
                <a:ea typeface="Source Sans Pro Light"/>
              </a:rPr>
              <a:t>seurata</a:t>
            </a:r>
            <a:r>
              <a:rPr lang="en-US" b="1">
                <a:latin typeface="Verdana Pro"/>
                <a:ea typeface="Source Sans Pro Light"/>
              </a:rPr>
              <a:t> ja </a:t>
            </a:r>
            <a:r>
              <a:rPr lang="en-US" b="1" err="1">
                <a:latin typeface="Verdana Pro"/>
                <a:ea typeface="Source Sans Pro Light"/>
              </a:rPr>
              <a:t>arvioida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omaa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toimintaansa</a:t>
            </a:r>
            <a:r>
              <a:rPr lang="en-US" b="1">
                <a:latin typeface="Verdana Pro"/>
                <a:ea typeface="Source Sans Pro Light"/>
              </a:rPr>
              <a:t> ja </a:t>
            </a:r>
            <a:r>
              <a:rPr lang="en-US" b="1" err="1">
                <a:latin typeface="Verdana Pro"/>
                <a:ea typeface="Source Sans Pro Light"/>
              </a:rPr>
              <a:t>siksi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myös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kehittyä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tietoisen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ponnistelun</a:t>
            </a:r>
            <a:r>
              <a:rPr lang="en-US" b="1">
                <a:latin typeface="Verdana Pro"/>
                <a:ea typeface="Source Sans Pro Light"/>
              </a:rPr>
              <a:t> </a:t>
            </a:r>
            <a:r>
              <a:rPr lang="en-US" b="1" err="1">
                <a:latin typeface="Verdana Pro"/>
                <a:ea typeface="Source Sans Pro Light"/>
              </a:rPr>
              <a:t>seurauksena</a:t>
            </a:r>
            <a:endParaRPr lang="en-US" b="1">
              <a:latin typeface="Verdana Pro"/>
              <a:ea typeface="Source Sans Pro Light"/>
            </a:endParaRP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Verdana Pro"/>
              <a:ea typeface="Source Sans Pro Light"/>
            </a:endParaRP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err="1">
                <a:latin typeface="Verdana Pro"/>
                <a:ea typeface="Source Sans Pro Light"/>
              </a:rPr>
              <a:t>Kaikilta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aisteilta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tulevat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signaalit</a:t>
            </a:r>
            <a:r>
              <a:rPr lang="en-US" b="1">
                <a:latin typeface="Verdana Pro"/>
                <a:ea typeface="Source Sans Pro Light"/>
              </a:rPr>
              <a:t> (</a:t>
            </a:r>
            <a:r>
              <a:rPr lang="en-US" b="1" err="1">
                <a:latin typeface="Verdana Pro"/>
                <a:ea typeface="Source Sans Pro Light"/>
              </a:rPr>
              <a:t>hajuaisti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poislukien</a:t>
            </a:r>
            <a:r>
              <a:rPr lang="en-US" b="1">
                <a:latin typeface="Verdana Pro"/>
                <a:ea typeface="Source Sans Pro Light"/>
              </a:rPr>
              <a:t>) </a:t>
            </a:r>
            <a:r>
              <a:rPr lang="en-US" b="1" err="1">
                <a:latin typeface="Verdana Pro"/>
                <a:ea typeface="Source Sans Pro Light"/>
              </a:rPr>
              <a:t>kulkevat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väliaivoissa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sijaitsevan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talamuksen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kautta</a:t>
            </a:r>
            <a:r>
              <a:rPr lang="en-US" b="1">
                <a:latin typeface="Verdana Pro"/>
                <a:ea typeface="Source Sans Pro Light"/>
              </a:rPr>
              <a:t> &gt; </a:t>
            </a:r>
            <a:r>
              <a:rPr lang="en-US" b="1" err="1">
                <a:latin typeface="Verdana Pro"/>
                <a:ea typeface="Source Sans Pro Light"/>
              </a:rPr>
              <a:t>jos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talamus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vahingoittuu</a:t>
            </a:r>
            <a:r>
              <a:rPr lang="en-US" b="1">
                <a:latin typeface="Verdana Pro"/>
                <a:ea typeface="Source Sans Pro Light"/>
              </a:rPr>
              <a:t> &gt; </a:t>
            </a:r>
            <a:r>
              <a:rPr lang="en-US" b="1" err="1">
                <a:latin typeface="Verdana Pro"/>
                <a:ea typeface="Source Sans Pro Light"/>
              </a:rPr>
              <a:t>havainnot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katkevat</a:t>
            </a:r>
            <a:r>
              <a:rPr lang="en-US" b="1">
                <a:latin typeface="Verdana Pro"/>
                <a:ea typeface="Source Sans Pro Light"/>
              </a:rPr>
              <a:t> ja </a:t>
            </a:r>
            <a:r>
              <a:rPr lang="en-US" b="1" err="1">
                <a:latin typeface="Verdana Pro"/>
                <a:ea typeface="Source Sans Pro Light"/>
              </a:rPr>
              <a:t>tietoisuus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katoaa</a:t>
            </a:r>
            <a:endParaRPr lang="en-US" b="1">
              <a:latin typeface="Verdana Pro"/>
              <a:ea typeface="Source Sans Pro Light"/>
            </a:endParaRP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Verdana Pro"/>
              <a:ea typeface="Source Sans Pro Light"/>
            </a:endParaRPr>
          </a:p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Reflektiivinen</a:t>
            </a:r>
            <a:r>
              <a:rPr lang="en-US" b="1">
                <a:solidFill>
                  <a:srgbClr val="FF0000"/>
                </a:solidFill>
                <a:latin typeface="Verdana Pro"/>
                <a:ea typeface="Source Sans Pro Light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Verdana Pro"/>
                <a:ea typeface="Source Sans Pro Light"/>
              </a:rPr>
              <a:t>tietoisuus</a:t>
            </a:r>
            <a:r>
              <a:rPr lang="en-US" b="1">
                <a:solidFill>
                  <a:srgbClr val="FF0000"/>
                </a:solidFill>
                <a:latin typeface="Verdana Pro"/>
                <a:ea typeface="Source Sans Pro Light"/>
              </a:rPr>
              <a:t> </a:t>
            </a:r>
            <a:r>
              <a:rPr lang="en-US" b="1">
                <a:latin typeface="Verdana Pro"/>
                <a:ea typeface="Source Sans Pro Light"/>
              </a:rPr>
              <a:t>&gt; </a:t>
            </a:r>
            <a:r>
              <a:rPr lang="en-US" b="1" err="1">
                <a:latin typeface="Verdana Pro"/>
                <a:ea typeface="Source Sans Pro Light"/>
              </a:rPr>
              <a:t>itsetietoisuus</a:t>
            </a:r>
            <a:r>
              <a:rPr lang="en-US" b="1">
                <a:latin typeface="Verdana Pro"/>
                <a:ea typeface="Source Sans Pro Light"/>
              </a:rPr>
              <a:t>: </a:t>
            </a:r>
            <a:r>
              <a:rPr lang="en-US" b="1" err="1">
                <a:latin typeface="Verdana Pro"/>
                <a:ea typeface="Source Sans Pro Light"/>
              </a:rPr>
              <a:t>olento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tiedostaa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oman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olemassaolonsa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ajattelevana</a:t>
            </a:r>
            <a:r>
              <a:rPr lang="en-US" b="1">
                <a:latin typeface="Verdana Pro"/>
                <a:ea typeface="Source Sans Pro Light"/>
              </a:rPr>
              <a:t>, </a:t>
            </a:r>
            <a:r>
              <a:rPr lang="en-US" b="1" err="1">
                <a:latin typeface="Verdana Pro"/>
                <a:ea typeface="Source Sans Pro Light"/>
              </a:rPr>
              <a:t>tuntevana</a:t>
            </a:r>
            <a:r>
              <a:rPr lang="en-US" b="1">
                <a:latin typeface="Verdana Pro"/>
                <a:ea typeface="Source Sans Pro Light"/>
              </a:rPr>
              <a:t> ja </a:t>
            </a:r>
            <a:r>
              <a:rPr lang="en-US" b="1" err="1">
                <a:latin typeface="Verdana Pro"/>
                <a:ea typeface="Source Sans Pro Light"/>
              </a:rPr>
              <a:t>tahtovana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oliona</a:t>
            </a:r>
            <a:r>
              <a:rPr lang="en-US" b="1">
                <a:latin typeface="Verdana Pro"/>
                <a:ea typeface="Source Sans Pro Light"/>
              </a:rPr>
              <a:t> &gt; </a:t>
            </a:r>
            <a:r>
              <a:rPr lang="en-US" b="1" err="1">
                <a:latin typeface="Verdana Pro"/>
                <a:ea typeface="Source Sans Pro Light"/>
              </a:rPr>
              <a:t>ihmisellä</a:t>
            </a:r>
            <a:r>
              <a:rPr lang="en-US" b="1">
                <a:latin typeface="Verdana Pro"/>
                <a:ea typeface="Source Sans Pro Light"/>
              </a:rPr>
              <a:t> se </a:t>
            </a:r>
            <a:r>
              <a:rPr lang="en-US" b="1" err="1">
                <a:latin typeface="Verdana Pro"/>
                <a:ea typeface="Source Sans Pro Light"/>
              </a:rPr>
              <a:t>muodostuu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noin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puolentoista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vuoden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iässä</a:t>
            </a:r>
            <a:r>
              <a:rPr lang="en-US" b="1">
                <a:latin typeface="Verdana Pro"/>
                <a:ea typeface="Source Sans Pro Light"/>
              </a:rPr>
              <a:t> &gt; </a:t>
            </a:r>
            <a:r>
              <a:rPr lang="en-US" b="1" err="1">
                <a:latin typeface="Verdana Pro"/>
                <a:ea typeface="Source Sans Pro Light"/>
              </a:rPr>
              <a:t>mielen</a:t>
            </a:r>
            <a:r>
              <a:rPr lang="en-US" b="1">
                <a:latin typeface="Verdana Pro"/>
                <a:ea typeface="Source Sans Pro Light"/>
              </a:rPr>
              <a:t> </a:t>
            </a:r>
            <a:r>
              <a:rPr lang="en-US" b="1" err="1">
                <a:latin typeface="Verdana Pro"/>
                <a:ea typeface="Source Sans Pro Light"/>
              </a:rPr>
              <a:t>teoria</a:t>
            </a:r>
            <a:r>
              <a:rPr lang="en-US" b="1">
                <a:latin typeface="Verdana Pro"/>
                <a:ea typeface="Source Sans Pro Light"/>
              </a:rPr>
              <a:t> 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>
              <a:latin typeface="Verdana Pro"/>
              <a:ea typeface="Source Sans Pro Light"/>
              <a:cs typeface="+mn-lt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>
              <a:latin typeface="Verdana Pro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A80BA81-3DF5-4DAF-8151-7F6D61D17C1F}"/>
              </a:ext>
            </a:extLst>
          </p:cNvPr>
          <p:cNvSpPr/>
          <p:nvPr/>
        </p:nvSpPr>
        <p:spPr>
          <a:xfrm>
            <a:off x="-2272330" y="1122178"/>
            <a:ext cx="911678" cy="911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97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henkilö, pitäminen, nainen, poseeraaminen&#10;&#10;Kuvaus luotu automaattisesti">
            <a:extLst>
              <a:ext uri="{FF2B5EF4-FFF2-40B4-BE49-F238E27FC236}">
                <a16:creationId xmlns:a16="http://schemas.microsoft.com/office/drawing/2014/main" id="{A04FC748-C56D-4155-9F7F-66A970E3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897750"/>
            <a:ext cx="3654879" cy="4286891"/>
          </a:xfrm>
          <a:prstGeom prst="rect">
            <a:avLst/>
          </a:prstGeom>
        </p:spPr>
      </p:pic>
      <p:pic>
        <p:nvPicPr>
          <p:cNvPr id="5" name="Kuva 5" descr="Kuva, joka sisältää kohteen henkilö, sisä, mies, valkokangas&#10;&#10;Kuvaus luotu automaattisesti">
            <a:extLst>
              <a:ext uri="{FF2B5EF4-FFF2-40B4-BE49-F238E27FC236}">
                <a16:creationId xmlns:a16="http://schemas.microsoft.com/office/drawing/2014/main" id="{525FEE93-AB46-4111-9D09-80FA78BA2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22" y="868498"/>
            <a:ext cx="3641272" cy="4631146"/>
          </a:xfrm>
          <a:prstGeom prst="rect">
            <a:avLst/>
          </a:prstGeom>
        </p:spPr>
      </p:pic>
      <p:pic>
        <p:nvPicPr>
          <p:cNvPr id="6" name="Kuva 6" descr="Kuva, joka sisältää kohteen henkilö, nuori, mies, pitäminen&#10;&#10;Kuvaus luotu automaattisesti">
            <a:extLst>
              <a:ext uri="{FF2B5EF4-FFF2-40B4-BE49-F238E27FC236}">
                <a16:creationId xmlns:a16="http://schemas.microsoft.com/office/drawing/2014/main" id="{F53F5F28-5210-4047-8759-BF49DE5F6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329" y="900341"/>
            <a:ext cx="3981450" cy="4621889"/>
          </a:xfrm>
          <a:prstGeom prst="rect">
            <a:avLst/>
          </a:prstGeom>
        </p:spPr>
      </p:pic>
      <p:pic>
        <p:nvPicPr>
          <p:cNvPr id="7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F919A70-A498-441A-83C1-3A3B99D0A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413" r="-498" b="1961"/>
          <a:stretch/>
        </p:blipFill>
        <p:spPr>
          <a:xfrm>
            <a:off x="8017329" y="5501497"/>
            <a:ext cx="3559671" cy="640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647ECB-75C3-4679-B869-6284965A1911}"/>
              </a:ext>
            </a:extLst>
          </p:cNvPr>
          <p:cNvSpPr txBox="1"/>
          <p:nvPr/>
        </p:nvSpPr>
        <p:spPr>
          <a:xfrm>
            <a:off x="233198" y="329855"/>
            <a:ext cx="1005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Tekoälybottien</a:t>
            </a:r>
            <a:r>
              <a:rPr lang="en-US" b="1"/>
              <a:t> </a:t>
            </a:r>
            <a:r>
              <a:rPr lang="en-US" b="1" err="1"/>
              <a:t>näkökulmia</a:t>
            </a:r>
            <a:r>
              <a:rPr lang="en-US" b="1"/>
              <a:t> </a:t>
            </a:r>
            <a:r>
              <a:rPr lang="en-US" b="1" err="1"/>
              <a:t>tietoisuuteen</a:t>
            </a:r>
            <a:r>
              <a:rPr lang="en-US" b="1"/>
              <a:t>:</a:t>
            </a:r>
          </a:p>
        </p:txBody>
      </p:sp>
      <p:pic>
        <p:nvPicPr>
          <p:cNvPr id="9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EBFDB4-B68C-4FEF-9051-13042E1DD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42" y="5130429"/>
            <a:ext cx="3301092" cy="788143"/>
          </a:xfrm>
          <a:prstGeom prst="rect">
            <a:avLst/>
          </a:prstGeom>
        </p:spPr>
      </p:pic>
      <p:pic>
        <p:nvPicPr>
          <p:cNvPr id="10" name="Kuva 10">
            <a:extLst>
              <a:ext uri="{FF2B5EF4-FFF2-40B4-BE49-F238E27FC236}">
                <a16:creationId xmlns:a16="http://schemas.microsoft.com/office/drawing/2014/main" id="{8F9267E5-2621-4889-89E1-078721AEC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722" y="5428655"/>
            <a:ext cx="3396342" cy="491048"/>
          </a:xfrm>
          <a:prstGeom prst="rect">
            <a:avLst/>
          </a:prstGeom>
        </p:spPr>
      </p:pic>
      <p:pic>
        <p:nvPicPr>
          <p:cNvPr id="11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28AEAE8-D7AD-466B-87F1-6BE51CDAD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3722" y="5862364"/>
            <a:ext cx="2743200" cy="630559"/>
          </a:xfrm>
          <a:prstGeom prst="rect">
            <a:avLst/>
          </a:prstGeom>
        </p:spPr>
      </p:pic>
      <p:pic>
        <p:nvPicPr>
          <p:cNvPr id="12" name="Kuva 12">
            <a:extLst>
              <a:ext uri="{FF2B5EF4-FFF2-40B4-BE49-F238E27FC236}">
                <a16:creationId xmlns:a16="http://schemas.microsoft.com/office/drawing/2014/main" id="{642D5336-60A1-429D-A388-AB4291E6B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42" y="5917570"/>
            <a:ext cx="2743200" cy="792291"/>
          </a:xfrm>
          <a:prstGeom prst="rect">
            <a:avLst/>
          </a:prstGeom>
        </p:spPr>
      </p:pic>
      <p:pic>
        <p:nvPicPr>
          <p:cNvPr id="13" name="Kuva 13">
            <a:extLst>
              <a:ext uri="{FF2B5EF4-FFF2-40B4-BE49-F238E27FC236}">
                <a16:creationId xmlns:a16="http://schemas.microsoft.com/office/drawing/2014/main" id="{9DE4F7BC-8348-4A36-BC8F-A4324CD78B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9370" y="6138182"/>
            <a:ext cx="1704976" cy="6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68803-581B-487E-B860-256B5F50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6" y="490603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s-MX" err="1"/>
              <a:t>Voiko</a:t>
            </a:r>
            <a:r>
              <a:rPr lang="es-MX"/>
              <a:t> </a:t>
            </a:r>
            <a:r>
              <a:rPr lang="es-MX" err="1"/>
              <a:t>tekoäly</a:t>
            </a:r>
            <a:r>
              <a:rPr lang="es-MX"/>
              <a:t> </a:t>
            </a:r>
            <a:r>
              <a:rPr lang="es-MX" err="1"/>
              <a:t>kehittyä</a:t>
            </a:r>
            <a:r>
              <a:rPr lang="es-MX"/>
              <a:t> </a:t>
            </a:r>
            <a:r>
              <a:rPr lang="es-MX" err="1"/>
              <a:t>tietoiseksi</a:t>
            </a:r>
            <a:r>
              <a:rPr lang="es-MX"/>
              <a:t>?</a:t>
            </a:r>
            <a:br>
              <a:rPr lang="en-US"/>
            </a:b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B6635-BA03-487C-AB48-339DAE1B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65" y="1612815"/>
            <a:ext cx="12024985" cy="53495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000" b="1">
                <a:latin typeface="Verdana Pro"/>
                <a:ea typeface="+mn-lt"/>
                <a:cs typeface="+mn-lt"/>
              </a:rPr>
              <a:t>Funktionalismi:</a:t>
            </a:r>
            <a:r>
              <a:rPr lang="fi-FI" sz="2000">
                <a:latin typeface="Verdana Pro"/>
                <a:ea typeface="+mn-lt"/>
                <a:cs typeface="+mn-lt"/>
              </a:rPr>
              <a:t> jos se toimii/käyttäytyy kuin mieli, se on mieli, riippumatta tallennuspaikasta </a:t>
            </a:r>
            <a:r>
              <a:rPr lang="fi-FI" sz="2000" b="1">
                <a:latin typeface="Verdana Pro"/>
                <a:ea typeface="+mn-lt"/>
                <a:cs typeface="+mn-lt"/>
              </a:rPr>
              <a:t>-&gt;heikko tekoäly</a:t>
            </a:r>
            <a:endParaRPr lang="fi-FI" sz="2000" b="1">
              <a:latin typeface="Verdana Pro"/>
              <a:cs typeface="Arial"/>
            </a:endParaRPr>
          </a:p>
          <a:p>
            <a:pPr marL="0" indent="0">
              <a:buNone/>
            </a:pPr>
            <a:endParaRPr lang="fi-FI" sz="2000" b="1">
              <a:latin typeface="Verdana Pro"/>
              <a:ea typeface="+mn-lt"/>
              <a:cs typeface="Arial"/>
            </a:endParaRPr>
          </a:p>
          <a:p>
            <a:pPr marL="0" indent="0">
              <a:buNone/>
            </a:pPr>
            <a:r>
              <a:rPr lang="fi-FI" sz="2000" b="1">
                <a:latin typeface="Verdana Pro"/>
                <a:ea typeface="+mn-lt"/>
                <a:cs typeface="+mn-lt"/>
              </a:rPr>
              <a:t>Kiinalainen huone/Systeemivastaus:</a:t>
            </a:r>
            <a:r>
              <a:rPr lang="fi-FI" sz="2000">
                <a:latin typeface="Verdana Pro"/>
                <a:ea typeface="+mn-lt"/>
                <a:cs typeface="+mn-lt"/>
              </a:rPr>
              <a:t> Kiinalainen huone kokonaisuutena ymmärtää kiinaa, vrt. yksi aivosolu </a:t>
            </a:r>
            <a:r>
              <a:rPr lang="fi-FI" sz="2000" b="1">
                <a:latin typeface="Verdana Pro"/>
                <a:ea typeface="+mn-lt"/>
                <a:cs typeface="+mn-lt"/>
              </a:rPr>
              <a:t>-&gt;heikko tekoäly</a:t>
            </a:r>
          </a:p>
          <a:p>
            <a:pPr marL="0" indent="0">
              <a:buNone/>
            </a:pPr>
            <a:endParaRPr lang="fi-FI" sz="2000" b="1">
              <a:latin typeface="Verdana Pro"/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000" b="1">
                <a:latin typeface="Verdana Pro"/>
                <a:ea typeface="+mn-lt"/>
                <a:cs typeface="+mn-lt"/>
              </a:rPr>
              <a:t>Kiinalainen huone/Robottivastaus:</a:t>
            </a:r>
            <a:r>
              <a:rPr lang="fi-FI" sz="2000">
                <a:latin typeface="Verdana Pro"/>
                <a:ea typeface="+mn-lt"/>
                <a:cs typeface="+mn-lt"/>
              </a:rPr>
              <a:t> vasta ymmärrys ja vuorovaikutus ympäristön kanssa luovat mielen ja tietoisuuden </a:t>
            </a:r>
            <a:r>
              <a:rPr lang="fi-FI" sz="2000" b="1">
                <a:latin typeface="Verdana Pro"/>
                <a:ea typeface="+mn-lt"/>
                <a:cs typeface="+mn-lt"/>
              </a:rPr>
              <a:t>-&gt;vahva tekoäly</a:t>
            </a:r>
          </a:p>
          <a:p>
            <a:pPr marL="0" indent="0">
              <a:buNone/>
            </a:pPr>
            <a:endParaRPr lang="fi-FI" sz="2000" b="1">
              <a:latin typeface="Verdana Pro"/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000" b="1">
                <a:latin typeface="Verdana Pro"/>
                <a:ea typeface="+mn-lt"/>
                <a:cs typeface="Arial"/>
              </a:rPr>
              <a:t>Fysikalismi/materialismi/neurotiede:</a:t>
            </a:r>
            <a:r>
              <a:rPr lang="fi-FI" sz="2000">
                <a:latin typeface="Verdana Pro"/>
                <a:ea typeface="+mn-lt"/>
                <a:cs typeface="Arial"/>
              </a:rPr>
              <a:t> aivojen ja tietokoneen samankaltaisuus, voidaan siis luoda keinotekoiset neuroverkot </a:t>
            </a:r>
            <a:r>
              <a:rPr lang="fi-FI" sz="2000" b="1">
                <a:latin typeface="Verdana Pro"/>
                <a:ea typeface="+mn-lt"/>
                <a:cs typeface="Arial"/>
              </a:rPr>
              <a:t>-&gt;vahva tekoäly</a:t>
            </a:r>
            <a:endParaRPr lang="fi-FI" sz="2000"/>
          </a:p>
          <a:p>
            <a:pPr marL="0" indent="0">
              <a:buNone/>
            </a:pPr>
            <a:endParaRPr lang="fi-FI" sz="2000" b="1">
              <a:latin typeface="Verdana Pro"/>
              <a:cs typeface="Arial"/>
            </a:endParaRPr>
          </a:p>
          <a:p>
            <a:pPr marL="0" indent="0">
              <a:buNone/>
            </a:pPr>
            <a:r>
              <a:rPr lang="fi-FI" sz="2000" b="1">
                <a:latin typeface="Verdana Pro"/>
                <a:cs typeface="Arial"/>
              </a:rPr>
              <a:t>Determinismi:</a:t>
            </a:r>
            <a:r>
              <a:rPr lang="fi-FI" sz="2000">
                <a:latin typeface="Verdana Pro"/>
                <a:cs typeface="Arial"/>
              </a:rPr>
              <a:t> vapaata tahtoa ei ole - päätökset ovat eri tekijöiden summa, syy-seurausketjun väistämätön lopputulema, kone pystyisi siis samaan</a:t>
            </a:r>
            <a:r>
              <a:rPr lang="fi-FI" sz="2000" b="1">
                <a:latin typeface="Verdana Pro"/>
                <a:cs typeface="Arial"/>
              </a:rPr>
              <a:t>-&gt;vahva tekoäly</a:t>
            </a:r>
            <a:endParaRPr lang="fi-FI"/>
          </a:p>
          <a:p>
            <a:pPr marL="0" indent="0">
              <a:buNone/>
            </a:pPr>
            <a:endParaRPr lang="fi-FI">
              <a:latin typeface="Verdana Pro"/>
              <a:ea typeface="+mn-lt"/>
              <a:cs typeface="Arial"/>
            </a:endParaRPr>
          </a:p>
          <a:p>
            <a:pPr marL="0" indent="0">
              <a:buNone/>
            </a:pPr>
            <a:endParaRPr lang="fi-FI" b="1">
              <a:ea typeface="+mn-lt"/>
              <a:cs typeface="Arial"/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83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1E0B45-A8AE-4809-A0FA-311C654A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95" y="240795"/>
            <a:ext cx="11993311" cy="6476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700" b="1"/>
              <a:t>"Vapaa" tahto:</a:t>
            </a:r>
            <a:r>
              <a:rPr lang="fi-FI" sz="1700"/>
              <a:t> ihmisellä on ainakin vahva kokemus omasta, ei täysin riippumattomasta tahdosta, kykenee tekemään tietoisia päätöksiä (vai onko vapaa tahto illuusio?)</a:t>
            </a:r>
            <a:endParaRPr lang="fi-FI" sz="1700" b="1"/>
          </a:p>
          <a:p>
            <a:pPr marL="0" indent="0">
              <a:buNone/>
            </a:pPr>
            <a:endParaRPr lang="fi-FI" sz="1700"/>
          </a:p>
          <a:p>
            <a:pPr marL="0" indent="0">
              <a:buNone/>
            </a:pPr>
            <a:r>
              <a:rPr lang="fi-FI" sz="1700" b="1"/>
              <a:t>Dualismi:</a:t>
            </a:r>
            <a:r>
              <a:rPr lang="fi-FI" sz="1700"/>
              <a:t> tietoisuus ei-fysikaalista </a:t>
            </a:r>
            <a:r>
              <a:rPr lang="fi-FI" sz="1700" b="1"/>
              <a:t>-&gt; tekoälylle mahdotonta saavuttaa</a:t>
            </a:r>
          </a:p>
          <a:p>
            <a:pPr marL="0" indent="0">
              <a:buNone/>
            </a:pPr>
            <a:endParaRPr lang="fi-FI" sz="1700" b="1"/>
          </a:p>
          <a:p>
            <a:pPr marL="0" indent="0">
              <a:buNone/>
            </a:pPr>
            <a:r>
              <a:rPr lang="fi-FI" sz="1700" b="1"/>
              <a:t>Idealismi: </a:t>
            </a:r>
            <a:r>
              <a:rPr lang="fi-FI" sz="1700"/>
              <a:t>Vaikka filosofinen zombi käyttäytyy kuin ihminen, siltä puuttuvat </a:t>
            </a:r>
            <a:r>
              <a:rPr lang="fi-FI" sz="1700" err="1"/>
              <a:t>kvaliat</a:t>
            </a:r>
            <a:r>
              <a:rPr lang="fi-FI" sz="1700"/>
              <a:t>, subjektiiviset kokemukset</a:t>
            </a:r>
            <a:r>
              <a:rPr lang="fi-FI" sz="1700" b="1"/>
              <a:t>-&gt; tekoälylle mahdotonta </a:t>
            </a:r>
            <a:r>
              <a:rPr lang="fi-FI" sz="1700" b="1" err="1"/>
              <a:t>saavuuttaa</a:t>
            </a:r>
            <a:endParaRPr lang="fi-FI" sz="1700" b="1"/>
          </a:p>
          <a:p>
            <a:pPr marL="0" indent="0">
              <a:buNone/>
            </a:pPr>
            <a:endParaRPr lang="fi-FI" sz="1700" b="1"/>
          </a:p>
          <a:p>
            <a:pPr marL="0" indent="0">
              <a:buNone/>
            </a:pPr>
            <a:r>
              <a:rPr lang="fi-FI" sz="1700" b="1"/>
              <a:t>Arkikokemus:</a:t>
            </a:r>
            <a:r>
              <a:rPr lang="fi-FI" sz="1700"/>
              <a:t> Kokemuksemme tietoisuudesta vahvasti ei-aineellinen, eikä laadullinen kokemus mitattavissa</a:t>
            </a:r>
          </a:p>
          <a:p>
            <a:pPr marL="0" indent="0">
              <a:buNone/>
            </a:pPr>
            <a:endParaRPr lang="fi-FI" sz="1700"/>
          </a:p>
          <a:p>
            <a:pPr marL="0" indent="0">
              <a:buNone/>
            </a:pPr>
            <a:r>
              <a:rPr lang="fi-FI" sz="1700" b="1"/>
              <a:t>Aistihavainnot ja tuntemukset:</a:t>
            </a:r>
            <a:endParaRPr lang="fi-FI" sz="1700"/>
          </a:p>
          <a:p>
            <a:pPr marL="0" indent="0">
              <a:buNone/>
            </a:pPr>
            <a:r>
              <a:rPr lang="fi-FI" sz="1700"/>
              <a:t>- Voisiko kone tuntea vai simuloisiko se vain tunteita? Mistä tietää, että kone tuntee? </a:t>
            </a:r>
          </a:p>
          <a:p>
            <a:pPr marL="0" indent="0">
              <a:buNone/>
            </a:pPr>
            <a:r>
              <a:rPr lang="fi-FI" sz="1700"/>
              <a:t>- Voiko tekoäly olla tietoinen, jos se ei tee irrationaalisia päätöksiä tunteidensa vallassa? Ovatko tunteet olennainen osa tietoisuutta?</a:t>
            </a:r>
          </a:p>
          <a:p>
            <a:pPr marL="0" indent="0">
              <a:buNone/>
            </a:pPr>
            <a:endParaRPr lang="fi-FI" sz="1700"/>
          </a:p>
          <a:p>
            <a:pPr marL="0" indent="0">
              <a:buNone/>
            </a:pPr>
            <a:r>
              <a:rPr lang="fi-FI" sz="1700" b="1" err="1"/>
              <a:t>Mind</a:t>
            </a:r>
            <a:r>
              <a:rPr lang="fi-FI" sz="1700" b="1"/>
              <a:t>-</a:t>
            </a:r>
            <a:r>
              <a:rPr lang="fi-FI" sz="1700" b="1" err="1"/>
              <a:t>body</a:t>
            </a:r>
            <a:r>
              <a:rPr lang="fi-FI" sz="1700" b="1"/>
              <a:t>-ongelma:</a:t>
            </a:r>
            <a:endParaRPr lang="fi-FI" sz="1700"/>
          </a:p>
          <a:p>
            <a:pPr marL="0" indent="0">
              <a:buNone/>
            </a:pPr>
            <a:r>
              <a:rPr lang="fi-FI" sz="1700"/>
              <a:t>- Millaisia olisivat tekoälyn tunteet? Ihmisen tunteet tuntuvat fyysisessä kehossa </a:t>
            </a:r>
            <a:endParaRPr lang="en-US" sz="1700"/>
          </a:p>
          <a:p>
            <a:pPr marL="0" indent="0">
              <a:buNone/>
            </a:pPr>
            <a:r>
              <a:rPr lang="fi-FI" sz="1700"/>
              <a:t>(häpeä-&gt;punastuminen, suru-&gt;itkeminen)</a:t>
            </a:r>
          </a:p>
          <a:p>
            <a:pPr marL="0" indent="0">
              <a:buNone/>
            </a:pPr>
            <a:r>
              <a:rPr lang="fi-FI" sz="1700"/>
              <a:t>- Voiko tietoisuus itsestä olla olemassa, jos ei ole tietoisuutta kehosta? Edellyttääkö tietoisuus fyysistä kehoa?</a:t>
            </a:r>
          </a:p>
          <a:p>
            <a:endParaRPr lang="fi-FI" sz="1500"/>
          </a:p>
          <a:p>
            <a:endParaRPr lang="fi-FI" sz="1500"/>
          </a:p>
          <a:p>
            <a:endParaRPr lang="fi-FI" sz="1500"/>
          </a:p>
          <a:p>
            <a:endParaRPr lang="es-MX" sz="1500"/>
          </a:p>
        </p:txBody>
      </p:sp>
    </p:spTree>
    <p:extLst>
      <p:ext uri="{BB962C8B-B14F-4D97-AF65-F5344CB8AC3E}">
        <p14:creationId xmlns:p14="http://schemas.microsoft.com/office/powerpoint/2010/main" val="150528985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LeftStep">
      <a:dk1>
        <a:srgbClr val="000000"/>
      </a:dk1>
      <a:lt1>
        <a:srgbClr val="FFFFFF"/>
      </a:lt1>
      <a:dk2>
        <a:srgbClr val="1F2637"/>
      </a:dk2>
      <a:lt2>
        <a:srgbClr val="E3E8E2"/>
      </a:lt2>
      <a:accent1>
        <a:srgbClr val="BE3FD1"/>
      </a:accent1>
      <a:accent2>
        <a:srgbClr val="6F2DBF"/>
      </a:accent2>
      <a:accent3>
        <a:srgbClr val="443FD1"/>
      </a:accent3>
      <a:accent4>
        <a:srgbClr val="2D65BF"/>
      </a:accent4>
      <a:accent5>
        <a:srgbClr val="3EB1CF"/>
      </a:accent5>
      <a:accent6>
        <a:srgbClr val="2BB698"/>
      </a:accent6>
      <a:hlink>
        <a:srgbClr val="3E9331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50A321E407B54598AE4676649DCC26" ma:contentTypeVersion="0" ma:contentTypeDescription="Luo uusi asiakirja." ma:contentTypeScope="" ma:versionID="1ad9989385133672870533f74dd6ea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dacafc45c6750ac3a0732068246c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BB85C-CD98-4428-9C47-54C2D1A14391}"/>
</file>

<file path=customXml/itemProps2.xml><?xml version="1.0" encoding="utf-8"?>
<ds:datastoreItem xmlns:ds="http://schemas.openxmlformats.org/officeDocument/2006/customXml" ds:itemID="{5DB03D1E-401E-444A-95F6-E70F815EA846}"/>
</file>

<file path=customXml/itemProps3.xml><?xml version="1.0" encoding="utf-8"?>
<ds:datastoreItem xmlns:ds="http://schemas.openxmlformats.org/officeDocument/2006/customXml" ds:itemID="{990F0254-0280-4499-B620-AE5BADCE4E3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13</Slides>
  <Notes>1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TornVTI</vt:lpstr>
      <vt:lpstr>PowerPoint-esitys</vt:lpstr>
      <vt:lpstr>Voiko tekoäly kehittyä tietoiseksi? (sisällysluettelo)</vt:lpstr>
      <vt:lpstr>Mitä tietoisuus on?</vt:lpstr>
      <vt:lpstr>Filosofisia näkökulmia tietoisuuteen:</vt:lpstr>
      <vt:lpstr>Filosofisia näkökulmia tietoisuuteen II:</vt:lpstr>
      <vt:lpstr>PowerPoint-esitys</vt:lpstr>
      <vt:lpstr>PowerPoint-esitys</vt:lpstr>
      <vt:lpstr>Voiko tekoäly kehittyä tietoiseksi? </vt:lpstr>
      <vt:lpstr>PowerPoint-esitys</vt:lpstr>
      <vt:lpstr>PowerPoint-esitys</vt:lpstr>
      <vt:lpstr>Voi ei.</vt:lpstr>
      <vt:lpstr>Voi.</vt:lpstr>
      <vt:lpstr>Lähteitä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3</cp:revision>
  <dcterms:created xsi:type="dcterms:W3CDTF">2020-11-26T09:29:54Z</dcterms:created>
  <dcterms:modified xsi:type="dcterms:W3CDTF">2020-12-07T07:53:48Z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0x010100F950A321E407B54598AE4676649DCC26</vt:lpwstr>
  </property>
</Properties>
</file>