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5"/>
  </p:notesMasterIdLst>
  <p:handoutMasterIdLst>
    <p:handoutMasterId r:id="rId26"/>
  </p:handoutMasterIdLst>
  <p:sldIdLst>
    <p:sldId id="265" r:id="rId5"/>
    <p:sldId id="320" r:id="rId6"/>
    <p:sldId id="310" r:id="rId7"/>
    <p:sldId id="321" r:id="rId8"/>
    <p:sldId id="322" r:id="rId9"/>
    <p:sldId id="311" r:id="rId10"/>
    <p:sldId id="325" r:id="rId11"/>
    <p:sldId id="314" r:id="rId12"/>
    <p:sldId id="330" r:id="rId13"/>
    <p:sldId id="329" r:id="rId14"/>
    <p:sldId id="324" r:id="rId15"/>
    <p:sldId id="315" r:id="rId16"/>
    <p:sldId id="327" r:id="rId17"/>
    <p:sldId id="318" r:id="rId18"/>
    <p:sldId id="331" r:id="rId19"/>
    <p:sldId id="332" r:id="rId20"/>
    <p:sldId id="326" r:id="rId21"/>
    <p:sldId id="333" r:id="rId22"/>
    <p:sldId id="334" r:id="rId23"/>
    <p:sldId id="323" r:id="rId24"/>
  </p:sldIdLst>
  <p:sldSz cx="12188825" cy="6858000"/>
  <p:notesSz cx="6858000" cy="9144000"/>
  <p:custDataLst>
    <p:tags r:id="rId27"/>
  </p:custDataLst>
  <p:defaultTextStyle>
    <a:defPPr rtl="0">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1" autoAdjust="0"/>
    <p:restoredTop sz="94629" autoAdjust="0"/>
  </p:normalViewPr>
  <p:slideViewPr>
    <p:cSldViewPr showGuides="1">
      <p:cViewPr>
        <p:scale>
          <a:sx n="80" d="100"/>
          <a:sy n="80" d="100"/>
        </p:scale>
        <p:origin x="-102" y="-7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8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sv-SE" dirty="0"/>
          </a:p>
        </p:txBody>
      </p:sp>
      <p:sp>
        <p:nvSpPr>
          <p:cNvPr id="3" name="Platshållare 2 för datum"/>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17A8D833-8101-440C-AB88-8DFA19ED5F07}" type="datetime1">
              <a:rPr lang="sv-SE" smtClean="0"/>
              <a:t>2017-03-28</a:t>
            </a:fld>
            <a:endParaRPr lang="sv-SE" dirty="0"/>
          </a:p>
        </p:txBody>
      </p:sp>
      <p:sp>
        <p:nvSpPr>
          <p:cNvPr id="4" name="Platshållare 3 för sidfot"/>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sv-SE" dirty="0"/>
          </a:p>
        </p:txBody>
      </p:sp>
      <p:sp>
        <p:nvSpPr>
          <p:cNvPr id="5" name="Platshållare 4 för bildnumme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sv-SE"/>
              <a:pPr algn="r" rtl="0"/>
              <a:t>‹#›</a:t>
            </a:fld>
            <a:endParaRPr lang="sv-SE"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sv-SE" noProof="0" dirty="0"/>
          </a:p>
        </p:txBody>
      </p:sp>
      <p:sp>
        <p:nvSpPr>
          <p:cNvPr id="3" name="Platshållare 2 för datum"/>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42403090-9495-485F-B26D-C0F82CC1732F}" type="datetime1">
              <a:rPr lang="sv-SE" smtClean="0"/>
              <a:pPr/>
              <a:t>2017-03-28</a:t>
            </a:fld>
            <a:endParaRPr lang="sv-SE" dirty="0"/>
          </a:p>
        </p:txBody>
      </p:sp>
      <p:sp>
        <p:nvSpPr>
          <p:cNvPr id="4" name="Platshållare för bildobjekt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sv-SE" noProof="0"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6" name="Platshållare 5 för sidfot"/>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sv-SE" noProof="0" dirty="0"/>
          </a:p>
        </p:txBody>
      </p:sp>
      <p:sp>
        <p:nvSpPr>
          <p:cNvPr id="7" name="Platshållare 6 för bildnumme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sv-SE" smtClean="0"/>
              <a:pPr/>
              <a:t>‹#›</a:t>
            </a:fld>
            <a:endParaRPr lang="sv-SE"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sv-SE" noProof="0"/>
              <a:t>Klicka här för att ändra format</a:t>
            </a:r>
            <a:endParaRPr lang="sv-SE" noProof="0" dirty="0"/>
          </a:p>
        </p:txBody>
      </p:sp>
      <p:sp>
        <p:nvSpPr>
          <p:cNvPr id="3" name="Underrubrik 2"/>
          <p:cNvSpPr>
            <a:spLocks noGrp="1"/>
          </p:cNvSpPr>
          <p:nvPr>
            <p:ph type="subTitle" idx="1" hasCustomPrompt="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noProof="0"/>
              <a:t>Klicka här för att ändra format</a:t>
            </a:r>
            <a:endParaRPr lang="sv-SE" noProof="0" dirty="0"/>
          </a:p>
        </p:txBody>
      </p:sp>
      <p:sp>
        <p:nvSpPr>
          <p:cNvPr id="3" name="Platshållare 2 för vertikal text"/>
          <p:cNvSpPr>
            <a:spLocks noGrp="1"/>
          </p:cNvSpPr>
          <p:nvPr>
            <p:ph type="body" orient="vert" idx="1" hasCustomPrompt="1"/>
          </p:nvPr>
        </p:nvSpPr>
        <p:spPr/>
        <p:txBody>
          <a:bodyPr vert="eaVert" rtlCol="0"/>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4" name="Platshållare 3 för datum"/>
          <p:cNvSpPr>
            <a:spLocks noGrp="1"/>
          </p:cNvSpPr>
          <p:nvPr>
            <p:ph type="dt" sz="half" idx="10"/>
          </p:nvPr>
        </p:nvSpPr>
        <p:spPr/>
        <p:txBody>
          <a:bodyPr rtlCol="0"/>
          <a:lstStyle>
            <a:lvl1pPr>
              <a:defRPr/>
            </a:lvl1pPr>
          </a:lstStyle>
          <a:p>
            <a:fld id="{CD044E57-3F51-47F6-8D6F-7342E0E26793}" type="datetime1">
              <a:rPr lang="sv-SE" smtClean="0"/>
              <a:pPr/>
              <a:t>2017-03-28</a:t>
            </a:fld>
            <a:endParaRPr lang="sv-SE" dirty="0"/>
          </a:p>
        </p:txBody>
      </p:sp>
      <p:sp>
        <p:nvSpPr>
          <p:cNvPr id="5" name="Platshållare 4 för sidfot"/>
          <p:cNvSpPr>
            <a:spLocks noGrp="1"/>
          </p:cNvSpPr>
          <p:nvPr>
            <p:ph type="ftr" sz="quarter" idx="11"/>
          </p:nvPr>
        </p:nvSpPr>
        <p:spPr/>
        <p:txBody>
          <a:bodyPr rtlCol="0"/>
          <a:lstStyle/>
          <a:p>
            <a:pPr rtl="0"/>
            <a:endParaRPr lang="sv-SE" noProof="0" dirty="0"/>
          </a:p>
        </p:txBody>
      </p:sp>
      <p:sp>
        <p:nvSpPr>
          <p:cNvPr id="6" name="Platshållare 5 för bildnummer"/>
          <p:cNvSpPr>
            <a:spLocks noGrp="1"/>
          </p:cNvSpPr>
          <p:nvPr>
            <p:ph type="sldNum" sz="quarter" idx="12"/>
          </p:nvPr>
        </p:nvSpPr>
        <p:spPr/>
        <p:txBody>
          <a:bodyPr rtlCol="0"/>
          <a:lstStyle/>
          <a:p>
            <a:pPr rtl="0"/>
            <a:fld id="{2A013F82-EE5E-44EE-A61D-E31C6657F26F}" type="slidenum">
              <a:rPr lang="sv-SE" noProof="0"/>
              <a:t>‹#›</a:t>
            </a:fld>
            <a:endParaRPr lang="sv-SE"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9142412" y="381001"/>
            <a:ext cx="1524001" cy="5638800"/>
          </a:xfrm>
        </p:spPr>
        <p:txBody>
          <a:bodyPr vert="eaVert" rtlCol="0"/>
          <a:lstStyle/>
          <a:p>
            <a:pPr rtl="0"/>
            <a:r>
              <a:rPr lang="sv-SE" noProof="0"/>
              <a:t>Klicka här för att ändra format</a:t>
            </a:r>
            <a:endParaRPr lang="sv-SE" noProof="0" dirty="0"/>
          </a:p>
        </p:txBody>
      </p:sp>
      <p:sp>
        <p:nvSpPr>
          <p:cNvPr id="3" name="Platshållare 2 för vertikal text"/>
          <p:cNvSpPr>
            <a:spLocks noGrp="1"/>
          </p:cNvSpPr>
          <p:nvPr>
            <p:ph type="body" orient="vert" idx="1" hasCustomPrompt="1"/>
          </p:nvPr>
        </p:nvSpPr>
        <p:spPr>
          <a:xfrm>
            <a:off x="1522412" y="381001"/>
            <a:ext cx="7391399" cy="5638800"/>
          </a:xfrm>
        </p:spPr>
        <p:txBody>
          <a:bodyPr vert="eaVert" rtlCol="0"/>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4" name="Platshållare 3 för datum"/>
          <p:cNvSpPr>
            <a:spLocks noGrp="1"/>
          </p:cNvSpPr>
          <p:nvPr>
            <p:ph type="dt" sz="half" idx="10"/>
          </p:nvPr>
        </p:nvSpPr>
        <p:spPr/>
        <p:txBody>
          <a:bodyPr rtlCol="0"/>
          <a:lstStyle>
            <a:lvl1pPr>
              <a:defRPr/>
            </a:lvl1pPr>
          </a:lstStyle>
          <a:p>
            <a:fld id="{C2878DD2-6B1C-49EB-B28D-F82859B4C2C0}" type="datetime1">
              <a:rPr lang="sv-SE" smtClean="0"/>
              <a:pPr/>
              <a:t>2017-03-28</a:t>
            </a:fld>
            <a:endParaRPr lang="sv-SE" dirty="0"/>
          </a:p>
        </p:txBody>
      </p:sp>
      <p:sp>
        <p:nvSpPr>
          <p:cNvPr id="5" name="Platshållare 4 för sidfot"/>
          <p:cNvSpPr>
            <a:spLocks noGrp="1"/>
          </p:cNvSpPr>
          <p:nvPr>
            <p:ph type="ftr" sz="quarter" idx="11"/>
          </p:nvPr>
        </p:nvSpPr>
        <p:spPr/>
        <p:txBody>
          <a:bodyPr rtlCol="0"/>
          <a:lstStyle/>
          <a:p>
            <a:pPr rtl="0"/>
            <a:endParaRPr lang="sv-SE" noProof="0" dirty="0"/>
          </a:p>
        </p:txBody>
      </p:sp>
      <p:sp>
        <p:nvSpPr>
          <p:cNvPr id="6" name="Platshållare 5 för bildnummer"/>
          <p:cNvSpPr>
            <a:spLocks noGrp="1"/>
          </p:cNvSpPr>
          <p:nvPr>
            <p:ph type="sldNum" sz="quarter" idx="12"/>
          </p:nvPr>
        </p:nvSpPr>
        <p:spPr/>
        <p:txBody>
          <a:bodyPr rtlCol="0"/>
          <a:lstStyle/>
          <a:p>
            <a:pPr rtl="0"/>
            <a:fld id="{2A013F82-EE5E-44EE-A61D-E31C6657F26F}" type="slidenum">
              <a:rPr lang="sv-SE" noProof="0"/>
              <a:t>‹#›</a:t>
            </a:fld>
            <a:endParaRPr lang="sv-SE"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noProof="0"/>
              <a:t>Klicka här för att ändra format</a:t>
            </a:r>
            <a:endParaRPr lang="sv-SE" noProof="0" dirty="0"/>
          </a:p>
        </p:txBody>
      </p:sp>
      <p:sp>
        <p:nvSpPr>
          <p:cNvPr id="3" name="Platshållare 2 för innehåll"/>
          <p:cNvSpPr>
            <a:spLocks noGrp="1"/>
          </p:cNvSpPr>
          <p:nvPr>
            <p:ph idx="1" hasCustomPrompt="1"/>
          </p:nvPr>
        </p:nvSpPr>
        <p:spPr/>
        <p:txBody>
          <a:bodyPr rtlCol="0"/>
          <a:lstStyle>
            <a:lvl5pPr algn="l" rtl="0">
              <a:defRPr/>
            </a:lvl5pPr>
            <a:lvl6pPr algn="l" rtl="0">
              <a:defRPr/>
            </a:lvl6pPr>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4" name="Platshållare 3 för datum"/>
          <p:cNvSpPr>
            <a:spLocks noGrp="1"/>
          </p:cNvSpPr>
          <p:nvPr>
            <p:ph type="dt" sz="half" idx="10"/>
          </p:nvPr>
        </p:nvSpPr>
        <p:spPr/>
        <p:txBody>
          <a:bodyPr rtlCol="0"/>
          <a:lstStyle>
            <a:lvl1pPr>
              <a:defRPr/>
            </a:lvl1pPr>
          </a:lstStyle>
          <a:p>
            <a:fld id="{BB06ED5A-4C05-4C94-910B-285925DA8067}" type="datetime1">
              <a:rPr lang="sv-SE" smtClean="0"/>
              <a:pPr/>
              <a:t>2017-03-28</a:t>
            </a:fld>
            <a:endParaRPr lang="sv-SE" dirty="0"/>
          </a:p>
        </p:txBody>
      </p:sp>
      <p:sp>
        <p:nvSpPr>
          <p:cNvPr id="5" name="Platshållare 4 för sidfot"/>
          <p:cNvSpPr>
            <a:spLocks noGrp="1"/>
          </p:cNvSpPr>
          <p:nvPr>
            <p:ph type="ftr" sz="quarter" idx="11"/>
          </p:nvPr>
        </p:nvSpPr>
        <p:spPr/>
        <p:txBody>
          <a:bodyPr rtlCol="0"/>
          <a:lstStyle/>
          <a:p>
            <a:pPr rtl="0"/>
            <a:endParaRPr lang="sv-SE" noProof="0" dirty="0"/>
          </a:p>
        </p:txBody>
      </p:sp>
      <p:sp>
        <p:nvSpPr>
          <p:cNvPr id="6" name="Platshållare 5 för bildnummer"/>
          <p:cNvSpPr>
            <a:spLocks noGrp="1"/>
          </p:cNvSpPr>
          <p:nvPr>
            <p:ph type="sldNum" sz="quarter" idx="12"/>
          </p:nvPr>
        </p:nvSpPr>
        <p:spPr/>
        <p:txBody>
          <a:bodyPr rtlCol="0"/>
          <a:lstStyle/>
          <a:p>
            <a:pPr rtl="0"/>
            <a:fld id="{2A013F82-EE5E-44EE-A61D-E31C6657F26F}" type="slidenum">
              <a:rPr lang="sv-SE" noProof="0"/>
              <a:t>‹#›</a:t>
            </a:fld>
            <a:endParaRPr lang="sv-SE"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sv-SE" noProof="0"/>
              <a:t>Klicka här för att ändra format</a:t>
            </a:r>
            <a:endParaRPr lang="sv-SE" noProof="0" dirty="0"/>
          </a:p>
        </p:txBody>
      </p:sp>
      <p:sp>
        <p:nvSpPr>
          <p:cNvPr id="3" name="Platshållare 2 för text"/>
          <p:cNvSpPr>
            <a:spLocks noGrp="1"/>
          </p:cNvSpPr>
          <p:nvPr>
            <p:ph type="body" idx="1" hasCustomPrompt="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a:r>
              <a:rPr lang="sv-SE" dirty="0"/>
              <a:t>Klicka här för att ändra format på bakgrundstexten</a:t>
            </a:r>
          </a:p>
        </p:txBody>
      </p:sp>
      <p:sp>
        <p:nvSpPr>
          <p:cNvPr id="4" name="Platshållare 3 för datum"/>
          <p:cNvSpPr>
            <a:spLocks noGrp="1"/>
          </p:cNvSpPr>
          <p:nvPr>
            <p:ph type="dt" sz="half" idx="10"/>
          </p:nvPr>
        </p:nvSpPr>
        <p:spPr/>
        <p:txBody>
          <a:bodyPr rtlCol="0"/>
          <a:lstStyle>
            <a:lvl1pPr>
              <a:defRPr/>
            </a:lvl1pPr>
          </a:lstStyle>
          <a:p>
            <a:fld id="{0B2ABFA7-A0F8-4541-AB91-1E4C34F98B58}" type="datetime1">
              <a:rPr lang="sv-SE" smtClean="0"/>
              <a:pPr/>
              <a:t>2017-03-28</a:t>
            </a:fld>
            <a:endParaRPr lang="sv-SE" dirty="0"/>
          </a:p>
        </p:txBody>
      </p:sp>
      <p:sp>
        <p:nvSpPr>
          <p:cNvPr id="5" name="Platshållare 4 för sidfot"/>
          <p:cNvSpPr>
            <a:spLocks noGrp="1"/>
          </p:cNvSpPr>
          <p:nvPr>
            <p:ph type="ftr" sz="quarter" idx="11"/>
          </p:nvPr>
        </p:nvSpPr>
        <p:spPr/>
        <p:txBody>
          <a:bodyPr rtlCol="0"/>
          <a:lstStyle/>
          <a:p>
            <a:pPr rtl="0"/>
            <a:endParaRPr lang="sv-SE" noProof="0" dirty="0"/>
          </a:p>
        </p:txBody>
      </p:sp>
      <p:sp>
        <p:nvSpPr>
          <p:cNvPr id="6" name="Platshållare 5 för bildnummer"/>
          <p:cNvSpPr>
            <a:spLocks noGrp="1"/>
          </p:cNvSpPr>
          <p:nvPr>
            <p:ph type="sldNum" sz="quarter" idx="12"/>
          </p:nvPr>
        </p:nvSpPr>
        <p:spPr/>
        <p:txBody>
          <a:bodyPr rtlCol="0"/>
          <a:lstStyle/>
          <a:p>
            <a:pPr rtl="0"/>
            <a:fld id="{2A013F82-EE5E-44EE-A61D-E31C6657F26F}" type="slidenum">
              <a:rPr lang="sv-SE" noProof="0"/>
              <a:t>‹#›</a:t>
            </a:fld>
            <a:endParaRPr lang="sv-SE"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noProof="0"/>
              <a:t>Klicka här för att ändra format</a:t>
            </a:r>
            <a:endParaRPr lang="sv-SE" noProof="0" dirty="0"/>
          </a:p>
        </p:txBody>
      </p:sp>
      <p:sp>
        <p:nvSpPr>
          <p:cNvPr id="3" name="Platshållare 2 för innehåll"/>
          <p:cNvSpPr>
            <a:spLocks noGrp="1"/>
          </p:cNvSpPr>
          <p:nvPr>
            <p:ph sz="half" idx="1" hasCustomPrompt="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4" name="Platshållare 3 för innehåll"/>
          <p:cNvSpPr>
            <a:spLocks noGrp="1"/>
          </p:cNvSpPr>
          <p:nvPr>
            <p:ph sz="half" idx="2" hasCustomPrompt="1"/>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5" name="Platshållare 4 för datum"/>
          <p:cNvSpPr>
            <a:spLocks noGrp="1"/>
          </p:cNvSpPr>
          <p:nvPr>
            <p:ph type="dt" sz="half" idx="10"/>
          </p:nvPr>
        </p:nvSpPr>
        <p:spPr/>
        <p:txBody>
          <a:bodyPr rtlCol="0"/>
          <a:lstStyle/>
          <a:p>
            <a:r>
              <a:rPr lang="sv-SE" dirty="0"/>
              <a:t>​</a:t>
            </a:r>
            <a:fld id="{A3C7ED75-E937-4C01-936B-111F6CB17A34}" type="datetime1">
              <a:rPr lang="sv-SE" smtClean="0"/>
              <a:pPr/>
              <a:t>2017-03-28</a:t>
            </a:fld>
            <a:r>
              <a:rPr lang="sv-SE" dirty="0"/>
              <a:t>​</a:t>
            </a:r>
          </a:p>
        </p:txBody>
      </p:sp>
      <p:sp>
        <p:nvSpPr>
          <p:cNvPr id="6" name="Platshållare 5 för sidfot"/>
          <p:cNvSpPr>
            <a:spLocks noGrp="1"/>
          </p:cNvSpPr>
          <p:nvPr>
            <p:ph type="ftr" sz="quarter" idx="11"/>
          </p:nvPr>
        </p:nvSpPr>
        <p:spPr/>
        <p:txBody>
          <a:bodyPr rtlCol="0"/>
          <a:lstStyle/>
          <a:p>
            <a:pPr rtl="0"/>
            <a:endParaRPr lang="sv-SE" noProof="0" dirty="0"/>
          </a:p>
        </p:txBody>
      </p:sp>
      <p:sp>
        <p:nvSpPr>
          <p:cNvPr id="7" name="Platshållare 6 för bildnummer"/>
          <p:cNvSpPr>
            <a:spLocks noGrp="1"/>
          </p:cNvSpPr>
          <p:nvPr>
            <p:ph type="sldNum" sz="quarter" idx="12"/>
          </p:nvPr>
        </p:nvSpPr>
        <p:spPr/>
        <p:txBody>
          <a:bodyPr rtlCol="0"/>
          <a:lstStyle/>
          <a:p>
            <a:pPr rtl="0"/>
            <a:fld id="{2A013F82-EE5E-44EE-A61D-E31C6657F26F}" type="slidenum">
              <a:rPr lang="sv-SE" noProof="0" smtClean="0"/>
              <a:t>‹#›</a:t>
            </a:fld>
            <a:endParaRPr lang="sv-SE"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lvl1pPr algn="l" rtl="0">
              <a:defRPr/>
            </a:lvl1pPr>
          </a:lstStyle>
          <a:p>
            <a:pPr rtl="0"/>
            <a:r>
              <a:rPr lang="sv-SE" noProof="0"/>
              <a:t>Klicka här för att ändra format</a:t>
            </a:r>
            <a:endParaRPr lang="sv-SE" noProof="0" dirty="0"/>
          </a:p>
        </p:txBody>
      </p:sp>
      <p:sp>
        <p:nvSpPr>
          <p:cNvPr id="3" name="Platshållare 2 för text"/>
          <p:cNvSpPr>
            <a:spLocks noGrp="1"/>
          </p:cNvSpPr>
          <p:nvPr>
            <p:ph type="body" idx="1" hasCustomPrompt="1"/>
          </p:nvPr>
        </p:nvSpPr>
        <p:spPr>
          <a:xfrm>
            <a:off x="1522410" y="1905000"/>
            <a:ext cx="457200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sv-SE" dirty="0"/>
              <a:t>Klicka här för att ändra format på bakgrundstexten</a:t>
            </a:r>
          </a:p>
        </p:txBody>
      </p:sp>
      <p:sp>
        <p:nvSpPr>
          <p:cNvPr id="4" name="Platshållare 3 för innehåll"/>
          <p:cNvSpPr>
            <a:spLocks noGrp="1"/>
          </p:cNvSpPr>
          <p:nvPr>
            <p:ph sz="half" idx="2" hasCustomPrompt="1"/>
          </p:nvPr>
        </p:nvSpPr>
        <p:spPr>
          <a:xfrm>
            <a:off x="1522410" y="2743201"/>
            <a:ext cx="4572001"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5" name="Platshållare 4 för text"/>
          <p:cNvSpPr>
            <a:spLocks noGrp="1"/>
          </p:cNvSpPr>
          <p:nvPr>
            <p:ph type="body" sz="quarter" idx="3" hasCustomPrompt="1"/>
          </p:nvPr>
        </p:nvSpPr>
        <p:spPr>
          <a:xfrm>
            <a:off x="6094412" y="1905000"/>
            <a:ext cx="4572001"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sv-SE" dirty="0"/>
              <a:t>Klicka här för att ändra format på bakgrundstexten</a:t>
            </a:r>
          </a:p>
        </p:txBody>
      </p:sp>
      <p:sp>
        <p:nvSpPr>
          <p:cNvPr id="6" name="Platshållare 5 för innehåll"/>
          <p:cNvSpPr>
            <a:spLocks noGrp="1"/>
          </p:cNvSpPr>
          <p:nvPr>
            <p:ph sz="quarter" idx="4" hasCustomPrompt="1"/>
          </p:nvPr>
        </p:nvSpPr>
        <p:spPr>
          <a:xfrm>
            <a:off x="6094411" y="2743201"/>
            <a:ext cx="457200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7" name="Platshållare 6 för datum"/>
          <p:cNvSpPr>
            <a:spLocks noGrp="1"/>
          </p:cNvSpPr>
          <p:nvPr>
            <p:ph type="dt" sz="half" idx="10"/>
          </p:nvPr>
        </p:nvSpPr>
        <p:spPr/>
        <p:txBody>
          <a:bodyPr rtlCol="0"/>
          <a:lstStyle>
            <a:lvl1pPr>
              <a:defRPr/>
            </a:lvl1pPr>
          </a:lstStyle>
          <a:p>
            <a:fld id="{7AA3F408-AFE5-476C-80D5-152B642F5DC4}" type="datetime1">
              <a:rPr lang="sv-SE" smtClean="0"/>
              <a:pPr/>
              <a:t>2017-03-28</a:t>
            </a:fld>
            <a:endParaRPr lang="sv-SE" dirty="0"/>
          </a:p>
        </p:txBody>
      </p:sp>
      <p:sp>
        <p:nvSpPr>
          <p:cNvPr id="8" name="Platshållare 7 för sidfot"/>
          <p:cNvSpPr>
            <a:spLocks noGrp="1"/>
          </p:cNvSpPr>
          <p:nvPr>
            <p:ph type="ftr" sz="quarter" idx="11"/>
          </p:nvPr>
        </p:nvSpPr>
        <p:spPr/>
        <p:txBody>
          <a:bodyPr rtlCol="0"/>
          <a:lstStyle/>
          <a:p>
            <a:pPr rtl="0"/>
            <a:endParaRPr lang="sv-SE" noProof="0" dirty="0"/>
          </a:p>
        </p:txBody>
      </p:sp>
      <p:sp>
        <p:nvSpPr>
          <p:cNvPr id="9" name="Platshållare 8 för bildnummer"/>
          <p:cNvSpPr>
            <a:spLocks noGrp="1"/>
          </p:cNvSpPr>
          <p:nvPr>
            <p:ph type="sldNum" sz="quarter" idx="12"/>
          </p:nvPr>
        </p:nvSpPr>
        <p:spPr/>
        <p:txBody>
          <a:bodyPr rtlCol="0"/>
          <a:lstStyle/>
          <a:p>
            <a:pPr rtl="0"/>
            <a:fld id="{2A013F82-EE5E-44EE-A61D-E31C6657F26F}" type="slidenum">
              <a:rPr lang="sv-SE" noProof="0" smtClean="0"/>
              <a:t>‹#›</a:t>
            </a:fld>
            <a:endParaRPr lang="sv-SE"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noProof="0"/>
              <a:t>Klicka här för att ändra format</a:t>
            </a:r>
            <a:endParaRPr lang="sv-SE" noProof="0" dirty="0"/>
          </a:p>
        </p:txBody>
      </p:sp>
      <p:sp>
        <p:nvSpPr>
          <p:cNvPr id="3" name="Platshållare 2 för datum"/>
          <p:cNvSpPr>
            <a:spLocks noGrp="1"/>
          </p:cNvSpPr>
          <p:nvPr>
            <p:ph type="dt" sz="half" idx="10"/>
          </p:nvPr>
        </p:nvSpPr>
        <p:spPr/>
        <p:txBody>
          <a:bodyPr rtlCol="0"/>
          <a:lstStyle>
            <a:lvl1pPr>
              <a:defRPr/>
            </a:lvl1pPr>
          </a:lstStyle>
          <a:p>
            <a:fld id="{AD6E5741-E1EE-4BC9-81E4-6EE020071ED0}" type="datetime1">
              <a:rPr lang="sv-SE" smtClean="0"/>
              <a:pPr/>
              <a:t>2017-03-28</a:t>
            </a:fld>
            <a:endParaRPr lang="sv-SE" dirty="0"/>
          </a:p>
        </p:txBody>
      </p:sp>
      <p:sp>
        <p:nvSpPr>
          <p:cNvPr id="4" name="Platshållare 3 för sidfot"/>
          <p:cNvSpPr>
            <a:spLocks noGrp="1"/>
          </p:cNvSpPr>
          <p:nvPr>
            <p:ph type="ftr" sz="quarter" idx="11"/>
          </p:nvPr>
        </p:nvSpPr>
        <p:spPr/>
        <p:txBody>
          <a:bodyPr rtlCol="0"/>
          <a:lstStyle/>
          <a:p>
            <a:pPr rtl="0"/>
            <a:endParaRPr lang="sv-SE" noProof="0" dirty="0"/>
          </a:p>
        </p:txBody>
      </p:sp>
      <p:sp>
        <p:nvSpPr>
          <p:cNvPr id="5" name="Platshållare 4 för bildnummer"/>
          <p:cNvSpPr>
            <a:spLocks noGrp="1"/>
          </p:cNvSpPr>
          <p:nvPr>
            <p:ph type="sldNum" sz="quarter" idx="12"/>
          </p:nvPr>
        </p:nvSpPr>
        <p:spPr/>
        <p:txBody>
          <a:bodyPr rtlCol="0"/>
          <a:lstStyle/>
          <a:p>
            <a:pPr rtl="0"/>
            <a:fld id="{2A013F82-EE5E-44EE-A61D-E31C6657F26F}" type="slidenum">
              <a:rPr lang="sv-SE" noProof="0"/>
              <a:t>‹#›</a:t>
            </a:fld>
            <a:endParaRPr lang="sv-SE"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bg2"/>
        </a:solidFill>
        <a:effectLst/>
      </p:bgPr>
    </p:bg>
    <p:spTree>
      <p:nvGrpSpPr>
        <p:cNvPr id="1" name=""/>
        <p:cNvGrpSpPr/>
        <p:nvPr/>
      </p:nvGrpSpPr>
      <p:grpSpPr>
        <a:xfrm>
          <a:off x="0" y="0"/>
          <a:ext cx="0" cy="0"/>
          <a:chOff x="0" y="0"/>
          <a:chExt cx="0" cy="0"/>
        </a:xfrm>
      </p:grpSpPr>
      <p:sp>
        <p:nvSpPr>
          <p:cNvPr id="2" name="Platshållare 1 för datum"/>
          <p:cNvSpPr>
            <a:spLocks noGrp="1"/>
          </p:cNvSpPr>
          <p:nvPr>
            <p:ph type="dt" sz="half" idx="10"/>
          </p:nvPr>
        </p:nvSpPr>
        <p:spPr/>
        <p:txBody>
          <a:bodyPr rtlCol="0"/>
          <a:lstStyle>
            <a:lvl1pPr>
              <a:defRPr/>
            </a:lvl1pPr>
          </a:lstStyle>
          <a:p>
            <a:fld id="{7C42C647-65CB-46B9-A6B1-68ED7AA121B4}" type="datetime1">
              <a:rPr lang="sv-SE" smtClean="0"/>
              <a:pPr/>
              <a:t>2017-03-28</a:t>
            </a:fld>
            <a:endParaRPr lang="sv-SE" dirty="0"/>
          </a:p>
        </p:txBody>
      </p:sp>
      <p:sp>
        <p:nvSpPr>
          <p:cNvPr id="3" name="Platshållare 2 för sidfot"/>
          <p:cNvSpPr>
            <a:spLocks noGrp="1"/>
          </p:cNvSpPr>
          <p:nvPr>
            <p:ph type="ftr" sz="quarter" idx="11"/>
          </p:nvPr>
        </p:nvSpPr>
        <p:spPr/>
        <p:txBody>
          <a:bodyPr rtlCol="0"/>
          <a:lstStyle/>
          <a:p>
            <a:pPr rtl="0"/>
            <a:endParaRPr lang="sv-SE" noProof="0" dirty="0"/>
          </a:p>
        </p:txBody>
      </p:sp>
      <p:sp>
        <p:nvSpPr>
          <p:cNvPr id="4" name="Platshållare 3 för bildnummer"/>
          <p:cNvSpPr>
            <a:spLocks noGrp="1"/>
          </p:cNvSpPr>
          <p:nvPr>
            <p:ph type="sldNum" sz="quarter" idx="12"/>
          </p:nvPr>
        </p:nvSpPr>
        <p:spPr/>
        <p:txBody>
          <a:bodyPr rtlCol="0"/>
          <a:lstStyle/>
          <a:p>
            <a:pPr rtl="0"/>
            <a:fld id="{2A013F82-EE5E-44EE-A61D-E31C6657F26F}" type="slidenum">
              <a:rPr lang="sv-SE" noProof="0"/>
              <a:t>‹#›</a:t>
            </a:fld>
            <a:endParaRPr lang="sv-SE"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sv-SE" noProof="0"/>
              <a:t>Klicka här för att ändra format</a:t>
            </a:r>
            <a:endParaRPr lang="sv-SE" noProof="0" dirty="0"/>
          </a:p>
        </p:txBody>
      </p:sp>
      <p:sp>
        <p:nvSpPr>
          <p:cNvPr id="3" name="Platshållare 2 för innehåll"/>
          <p:cNvSpPr>
            <a:spLocks noGrp="1"/>
          </p:cNvSpPr>
          <p:nvPr>
            <p:ph idx="1" hasCustomPrompt="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4" name="Platshållare 3 för text"/>
          <p:cNvSpPr>
            <a:spLocks noGrp="1"/>
          </p:cNvSpPr>
          <p:nvPr>
            <p:ph type="body" sz="half" idx="2" hasCustomPrompt="1"/>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sv-SE" dirty="0"/>
              <a:t>Klicka här för att ändra format på bakgrundstexten</a:t>
            </a:r>
          </a:p>
        </p:txBody>
      </p:sp>
      <p:sp>
        <p:nvSpPr>
          <p:cNvPr id="5" name="Platshållare 4 för datum"/>
          <p:cNvSpPr>
            <a:spLocks noGrp="1"/>
          </p:cNvSpPr>
          <p:nvPr>
            <p:ph type="dt" sz="half" idx="10"/>
          </p:nvPr>
        </p:nvSpPr>
        <p:spPr/>
        <p:txBody>
          <a:bodyPr rtlCol="0"/>
          <a:lstStyle>
            <a:lvl1pPr>
              <a:defRPr/>
            </a:lvl1pPr>
          </a:lstStyle>
          <a:p>
            <a:fld id="{DF3DAC0D-0073-47E3-8429-85F2FC406779}" type="datetime1">
              <a:rPr lang="sv-SE" smtClean="0"/>
              <a:pPr/>
              <a:t>2017-03-28</a:t>
            </a:fld>
            <a:endParaRPr lang="sv-SE" dirty="0"/>
          </a:p>
        </p:txBody>
      </p:sp>
      <p:sp>
        <p:nvSpPr>
          <p:cNvPr id="6" name="Platshållare 5 för sidfot"/>
          <p:cNvSpPr>
            <a:spLocks noGrp="1"/>
          </p:cNvSpPr>
          <p:nvPr>
            <p:ph type="ftr" sz="quarter" idx="11"/>
          </p:nvPr>
        </p:nvSpPr>
        <p:spPr/>
        <p:txBody>
          <a:bodyPr rtlCol="0"/>
          <a:lstStyle/>
          <a:p>
            <a:pPr rtl="0"/>
            <a:endParaRPr lang="sv-SE" noProof="0" dirty="0"/>
          </a:p>
        </p:txBody>
      </p:sp>
      <p:sp>
        <p:nvSpPr>
          <p:cNvPr id="7" name="Platshållare 6 för bildnummer"/>
          <p:cNvSpPr>
            <a:spLocks noGrp="1"/>
          </p:cNvSpPr>
          <p:nvPr>
            <p:ph type="sldNum" sz="quarter" idx="12"/>
          </p:nvPr>
        </p:nvSpPr>
        <p:spPr/>
        <p:txBody>
          <a:bodyPr rtlCol="0"/>
          <a:lstStyle/>
          <a:p>
            <a:pPr rtl="0"/>
            <a:fld id="{2A013F82-EE5E-44EE-A61D-E31C6657F26F}" type="slidenum">
              <a:rPr lang="sv-SE" noProof="0"/>
              <a:t>‹#›</a:t>
            </a:fld>
            <a:endParaRPr lang="sv-SE"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tshållare 2 för bild"/>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sv-SE" noProof="0"/>
              <a:t>Klicka på ikonen för att lägga till en bild</a:t>
            </a:r>
            <a:endParaRPr lang="sv-SE" noProof="0" dirty="0"/>
          </a:p>
        </p:txBody>
      </p:sp>
      <p:sp>
        <p:nvSpPr>
          <p:cNvPr id="2" name="Rubrik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sv-SE" noProof="0"/>
              <a:t>Klicka här för att ändra format</a:t>
            </a:r>
            <a:endParaRPr lang="sv-SE" noProof="0" dirty="0"/>
          </a:p>
        </p:txBody>
      </p:sp>
      <p:sp>
        <p:nvSpPr>
          <p:cNvPr id="4" name="Platshållare 3 för text"/>
          <p:cNvSpPr>
            <a:spLocks noGrp="1"/>
          </p:cNvSpPr>
          <p:nvPr>
            <p:ph type="body" sz="half" idx="2" hasCustomPrompt="1"/>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a:r>
              <a:rPr lang="sv-SE" dirty="0"/>
              <a:t>Klicka här för att ändra format på bakgrundstexten</a:t>
            </a:r>
          </a:p>
        </p:txBody>
      </p:sp>
      <p:sp>
        <p:nvSpPr>
          <p:cNvPr id="5" name="Platshållare 4 för datum"/>
          <p:cNvSpPr>
            <a:spLocks noGrp="1"/>
          </p:cNvSpPr>
          <p:nvPr>
            <p:ph type="dt" sz="half" idx="10"/>
          </p:nvPr>
        </p:nvSpPr>
        <p:spPr/>
        <p:txBody>
          <a:bodyPr rtlCol="0"/>
          <a:lstStyle>
            <a:lvl1pPr>
              <a:defRPr/>
            </a:lvl1pPr>
          </a:lstStyle>
          <a:p>
            <a:fld id="{AB4BEC53-FBD5-4117-AD03-889C66762211}" type="datetime1">
              <a:rPr lang="sv-SE" smtClean="0"/>
              <a:pPr/>
              <a:t>2017-03-28</a:t>
            </a:fld>
            <a:endParaRPr lang="sv-SE" dirty="0"/>
          </a:p>
        </p:txBody>
      </p:sp>
      <p:sp>
        <p:nvSpPr>
          <p:cNvPr id="6" name="Platshållare 5 för sidfot"/>
          <p:cNvSpPr>
            <a:spLocks noGrp="1"/>
          </p:cNvSpPr>
          <p:nvPr>
            <p:ph type="ftr" sz="quarter" idx="11"/>
          </p:nvPr>
        </p:nvSpPr>
        <p:spPr/>
        <p:txBody>
          <a:bodyPr rtlCol="0"/>
          <a:lstStyle/>
          <a:p>
            <a:pPr rtl="0"/>
            <a:endParaRPr lang="sv-SE" noProof="0" dirty="0"/>
          </a:p>
        </p:txBody>
      </p:sp>
      <p:sp>
        <p:nvSpPr>
          <p:cNvPr id="7" name="Platshållare 6 för bildnummer"/>
          <p:cNvSpPr>
            <a:spLocks noGrp="1"/>
          </p:cNvSpPr>
          <p:nvPr>
            <p:ph type="sldNum" sz="quarter" idx="12"/>
          </p:nvPr>
        </p:nvSpPr>
        <p:spPr/>
        <p:txBody>
          <a:bodyPr rtlCol="0"/>
          <a:lstStyle/>
          <a:p>
            <a:pPr rtl="0"/>
            <a:fld id="{2A013F82-EE5E-44EE-A61D-E31C6657F26F}" type="slidenum">
              <a:rPr lang="sv-SE" noProof="0"/>
              <a:pPr rtl="0"/>
              <a:t>‹#›</a:t>
            </a:fld>
            <a:endParaRPr lang="sv-SE"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tshållare 1 för rubrik"/>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sv-SE" noProof="0" dirty="0"/>
              <a:t>Klicka här för att ändra format</a:t>
            </a:r>
          </a:p>
        </p:txBody>
      </p:sp>
      <p:sp>
        <p:nvSpPr>
          <p:cNvPr id="3" name="Platshållare 2 för text"/>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sv-SE" dirty="0"/>
              <a:t>Klicka här för att ändra format på bakgrundstexten</a:t>
            </a:r>
          </a:p>
          <a:p>
            <a:pPr lvl="1" rtl="0"/>
            <a:r>
              <a:rPr lang="sv-SE" noProof="0" dirty="0"/>
              <a:t>Nivå två</a:t>
            </a:r>
          </a:p>
          <a:p>
            <a:pPr lvl="2" rtl="0"/>
            <a:r>
              <a:rPr lang="sv-SE" noProof="0" dirty="0"/>
              <a:t>Nivå tre</a:t>
            </a:r>
          </a:p>
          <a:p>
            <a:pPr lvl="3" rtl="0"/>
            <a:r>
              <a:rPr lang="sv-SE" noProof="0" dirty="0"/>
              <a:t>Nivå fyra</a:t>
            </a:r>
          </a:p>
          <a:p>
            <a:pPr lvl="4" rtl="0"/>
            <a:r>
              <a:rPr lang="sv-SE" noProof="0" dirty="0"/>
              <a:t>Nivå fem</a:t>
            </a:r>
          </a:p>
        </p:txBody>
      </p:sp>
      <p:sp>
        <p:nvSpPr>
          <p:cNvPr id="4" name="Platshållare 3 för datum"/>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98E290D9-A7F8-4AEF-A39F-4AD7E6F072AA}" type="datetime1">
              <a:rPr lang="sv-SE" noProof="0" smtClean="0"/>
              <a:pPr/>
              <a:t>2017-03-28</a:t>
            </a:fld>
            <a:endParaRPr lang="sv-SE" noProof="0" dirty="0"/>
          </a:p>
        </p:txBody>
      </p:sp>
      <p:sp>
        <p:nvSpPr>
          <p:cNvPr id="5" name="Platshållare 4 för sidfot"/>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sv-SE" noProof="0" dirty="0"/>
          </a:p>
        </p:txBody>
      </p:sp>
      <p:sp>
        <p:nvSpPr>
          <p:cNvPr id="6" name="Platshållare 5 för bildnummer"/>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sv-SE" smtClean="0"/>
              <a:pPr/>
              <a:t>‹#›</a:t>
            </a:fld>
            <a:endParaRPr lang="sv-SE"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rawstory.com/2016/03/a-wave-of-right-wing-populism-has-swept-across-europe/" TargetMode="Externa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www.bloomberg.com/news/videos/2016-11-15/populism-takes-over-the-worl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rtlCol="0"/>
          <a:lstStyle/>
          <a:p>
            <a:pPr lvl="0"/>
            <a:r>
              <a:rPr lang="sv-SE" b="1" dirty="0"/>
              <a:t>Populism</a:t>
            </a:r>
            <a:endParaRPr lang="sv-SE" dirty="0"/>
          </a:p>
        </p:txBody>
      </p:sp>
      <p:sp>
        <p:nvSpPr>
          <p:cNvPr id="4" name="Underrubrik 3"/>
          <p:cNvSpPr>
            <a:spLocks noGrp="1"/>
          </p:cNvSpPr>
          <p:nvPr>
            <p:ph type="subTitle" idx="1"/>
          </p:nvPr>
        </p:nvSpPr>
        <p:spPr/>
        <p:txBody>
          <a:bodyPr rtlCol="0"/>
          <a:lstStyle/>
          <a:p>
            <a:r>
              <a:rPr lang="sv-SE" b="1" dirty="0"/>
              <a:t>The </a:t>
            </a:r>
            <a:r>
              <a:rPr lang="sv-SE" b="1" dirty="0" err="1"/>
              <a:t>Rise</a:t>
            </a:r>
            <a:r>
              <a:rPr lang="sv-SE" b="1" dirty="0"/>
              <a:t> </a:t>
            </a:r>
            <a:r>
              <a:rPr lang="sv-SE" b="1" dirty="0" err="1"/>
              <a:t>of</a:t>
            </a:r>
            <a:r>
              <a:rPr lang="sv-SE" b="1" dirty="0"/>
              <a:t> Populism in </a:t>
            </a:r>
            <a:r>
              <a:rPr lang="sv-SE" b="1" dirty="0" err="1"/>
              <a:t>Europe</a:t>
            </a:r>
            <a:endParaRPr lang="sv-SE"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3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93812" y="4559284"/>
            <a:ext cx="6408712" cy="1323439"/>
          </a:xfrm>
          <a:prstGeom prst="rect">
            <a:avLst/>
          </a:prstGeom>
        </p:spPr>
        <p:txBody>
          <a:bodyPr wrap="square">
            <a:spAutoFit/>
          </a:bodyPr>
          <a:lstStyle/>
          <a:p>
            <a:r>
              <a:rPr lang="en-US" sz="2000" dirty="0"/>
              <a:t>Both the Brexit campaign and Trump's presidential bid were built upon protectionist ideas, promising to turn the clock back on global trade and create blue-collar jobs by revitalizing dull and rusty manufacturing industries. </a:t>
            </a:r>
            <a:endParaRPr lang="sv-SE" sz="2000" dirty="0"/>
          </a:p>
        </p:txBody>
      </p:sp>
      <p:pic>
        <p:nvPicPr>
          <p:cNvPr id="4" name="Picture 4" descr="Bildresultat för tru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6594" y="965206"/>
            <a:ext cx="4122439" cy="23197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cached-images.bonnier.news/cms30/UploadedImages/2016/6/12/2b8e252a-89b7-4de9-bff7-beeb70659f44/bigOriginal.jpg?interpolation=lanczos-none&amp;downsize=*:549&amp;output-quality=80&amp;output-forma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393" y="4077072"/>
            <a:ext cx="3947690" cy="2287865"/>
          </a:xfrm>
          <a:prstGeom prst="rect">
            <a:avLst/>
          </a:prstGeom>
          <a:noFill/>
          <a:extLst>
            <a:ext uri="{909E8E84-426E-40DD-AFC4-6F175D3DCCD1}">
              <a14:hiddenFill xmlns:a14="http://schemas.microsoft.com/office/drawing/2010/main">
                <a:solidFill>
                  <a:srgbClr val="FFFFFF"/>
                </a:solidFill>
              </a14:hiddenFill>
            </a:ext>
          </a:extLst>
        </p:spPr>
      </p:pic>
      <p:sp>
        <p:nvSpPr>
          <p:cNvPr id="6" name="Rubrik 1"/>
          <p:cNvSpPr txBox="1">
            <a:spLocks/>
          </p:cNvSpPr>
          <p:nvPr/>
        </p:nvSpPr>
        <p:spPr>
          <a:xfrm>
            <a:off x="261764" y="188640"/>
            <a:ext cx="7272808" cy="1152128"/>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6600" kern="1200" spc="100" baseline="0">
                <a:solidFill>
                  <a:schemeClr val="tx1"/>
                </a:solidFill>
                <a:latin typeface="+mj-lt"/>
                <a:ea typeface="+mj-ea"/>
                <a:cs typeface="+mj-cs"/>
              </a:defRPr>
            </a:lvl1pPr>
          </a:lstStyle>
          <a:p>
            <a:r>
              <a:rPr lang="sv-SE" sz="4800" b="1" dirty="0" err="1"/>
              <a:t>Trump</a:t>
            </a:r>
            <a:r>
              <a:rPr lang="sv-SE" sz="4800" b="1" dirty="0"/>
              <a:t>, </a:t>
            </a:r>
            <a:r>
              <a:rPr lang="sv-SE" sz="4800" b="1" dirty="0" err="1"/>
              <a:t>Brexit</a:t>
            </a:r>
            <a:r>
              <a:rPr lang="sv-SE" sz="4800" b="1" dirty="0"/>
              <a:t> &amp; </a:t>
            </a:r>
            <a:r>
              <a:rPr lang="sv-SE" sz="4800" b="1" dirty="0" err="1"/>
              <a:t>more</a:t>
            </a:r>
            <a:r>
              <a:rPr lang="sv-SE" sz="4800" b="1" dirty="0"/>
              <a:t>…</a:t>
            </a:r>
          </a:p>
        </p:txBody>
      </p:sp>
      <p:sp>
        <p:nvSpPr>
          <p:cNvPr id="7" name="Rektangel 6"/>
          <p:cNvSpPr/>
          <p:nvPr/>
        </p:nvSpPr>
        <p:spPr>
          <a:xfrm>
            <a:off x="693812" y="1988840"/>
            <a:ext cx="6092825" cy="2246769"/>
          </a:xfrm>
          <a:prstGeom prst="rect">
            <a:avLst/>
          </a:prstGeom>
        </p:spPr>
        <p:txBody>
          <a:bodyPr>
            <a:spAutoFit/>
          </a:bodyPr>
          <a:lstStyle/>
          <a:p>
            <a:r>
              <a:rPr lang="sv-SE" sz="2000" b="1" dirty="0">
                <a:solidFill>
                  <a:srgbClr val="00B0F0"/>
                </a:solidFill>
              </a:rPr>
              <a:t>What </a:t>
            </a:r>
            <a:r>
              <a:rPr lang="sv-SE" sz="2000" b="1" dirty="0" err="1">
                <a:solidFill>
                  <a:srgbClr val="00B0F0"/>
                </a:solidFill>
              </a:rPr>
              <a:t>does</a:t>
            </a:r>
            <a:r>
              <a:rPr lang="sv-SE" sz="2000" b="1" dirty="0">
                <a:solidFill>
                  <a:srgbClr val="00B0F0"/>
                </a:solidFill>
              </a:rPr>
              <a:t> </a:t>
            </a:r>
            <a:r>
              <a:rPr lang="sv-SE" sz="2000" b="1" dirty="0" err="1">
                <a:solidFill>
                  <a:srgbClr val="00B0F0"/>
                </a:solidFill>
              </a:rPr>
              <a:t>Brexit</a:t>
            </a:r>
            <a:r>
              <a:rPr lang="sv-SE" sz="2000" b="1" dirty="0">
                <a:solidFill>
                  <a:srgbClr val="00B0F0"/>
                </a:solidFill>
              </a:rPr>
              <a:t> </a:t>
            </a:r>
            <a:r>
              <a:rPr lang="sv-SE" sz="2000" b="1" dirty="0" err="1">
                <a:solidFill>
                  <a:srgbClr val="00B0F0"/>
                </a:solidFill>
              </a:rPr>
              <a:t>mean</a:t>
            </a:r>
            <a:r>
              <a:rPr lang="sv-SE" sz="2000" b="1" dirty="0">
                <a:solidFill>
                  <a:srgbClr val="00B0F0"/>
                </a:solidFill>
              </a:rPr>
              <a:t>?</a:t>
            </a:r>
          </a:p>
          <a:p>
            <a:endParaRPr lang="sv-SE" sz="2000" b="1" dirty="0"/>
          </a:p>
          <a:p>
            <a:r>
              <a:rPr lang="en-US" sz="2000" dirty="0"/>
              <a:t>It is a word that has become used as a shorthand way of saying the UK leaving the EU - merging the words </a:t>
            </a:r>
            <a:r>
              <a:rPr lang="en-US" sz="2000" b="1" dirty="0"/>
              <a:t>Br</a:t>
            </a:r>
            <a:r>
              <a:rPr lang="en-US" sz="2000" dirty="0"/>
              <a:t>itain and </a:t>
            </a:r>
            <a:r>
              <a:rPr lang="en-US" sz="2000" b="1" dirty="0"/>
              <a:t>exit </a:t>
            </a:r>
            <a:r>
              <a:rPr lang="en-US" sz="2000" dirty="0"/>
              <a:t>to get Brexit, in a same way as a possible Greek exit from the euro was dubbed Grexit in the past.</a:t>
            </a:r>
            <a:endParaRPr lang="sv-SE" sz="2000" dirty="0"/>
          </a:p>
        </p:txBody>
      </p:sp>
    </p:spTree>
    <p:extLst>
      <p:ext uri="{BB962C8B-B14F-4D97-AF65-F5344CB8AC3E}">
        <p14:creationId xmlns:p14="http://schemas.microsoft.com/office/powerpoint/2010/main" val="3446431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20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1140105" y="1734201"/>
            <a:ext cx="4478790" cy="369332"/>
          </a:xfrm>
          <a:prstGeom prst="rect">
            <a:avLst/>
          </a:prstGeom>
        </p:spPr>
        <p:txBody>
          <a:bodyPr wrap="none">
            <a:spAutoFit/>
          </a:bodyPr>
          <a:lstStyle/>
          <a:p>
            <a:r>
              <a:rPr lang="en-US" b="1" dirty="0">
                <a:solidFill>
                  <a:srgbClr val="00B0F0"/>
                </a:solidFill>
              </a:rPr>
              <a:t>Why is Britain leaving the European Union?</a:t>
            </a:r>
          </a:p>
        </p:txBody>
      </p:sp>
      <p:sp>
        <p:nvSpPr>
          <p:cNvPr id="7" name="Rektangel 6"/>
          <p:cNvSpPr/>
          <p:nvPr/>
        </p:nvSpPr>
        <p:spPr>
          <a:xfrm>
            <a:off x="405780" y="2325772"/>
            <a:ext cx="6737964" cy="1477328"/>
          </a:xfrm>
          <a:prstGeom prst="rect">
            <a:avLst/>
          </a:prstGeom>
        </p:spPr>
        <p:txBody>
          <a:bodyPr wrap="square">
            <a:spAutoFit/>
          </a:bodyPr>
          <a:lstStyle/>
          <a:p>
            <a:r>
              <a:rPr lang="en-US" dirty="0"/>
              <a:t>A referendum - a vote in which everyone (or nearly everyone) of voting age can take part - was held on Thursday 23 June, to decide whether the UK should leave or remain in the European Union. Leave won by 52% to 48%. The referendum turnout was 71.8%, with more than 30 million people voting.</a:t>
            </a:r>
            <a:endParaRPr lang="sv-SE" dirty="0"/>
          </a:p>
        </p:txBody>
      </p:sp>
      <p:sp>
        <p:nvSpPr>
          <p:cNvPr id="8" name="Rektangel 7"/>
          <p:cNvSpPr/>
          <p:nvPr/>
        </p:nvSpPr>
        <p:spPr>
          <a:xfrm>
            <a:off x="1168045" y="4029570"/>
            <a:ext cx="4229043" cy="369332"/>
          </a:xfrm>
          <a:prstGeom prst="rect">
            <a:avLst/>
          </a:prstGeom>
        </p:spPr>
        <p:txBody>
          <a:bodyPr wrap="none">
            <a:spAutoFit/>
          </a:bodyPr>
          <a:lstStyle/>
          <a:p>
            <a:r>
              <a:rPr lang="en-US" b="1" dirty="0">
                <a:solidFill>
                  <a:srgbClr val="00B0F0"/>
                </a:solidFill>
              </a:rPr>
              <a:t>What was the breakdown across the UK?</a:t>
            </a:r>
          </a:p>
        </p:txBody>
      </p:sp>
      <p:sp>
        <p:nvSpPr>
          <p:cNvPr id="9" name="Rektangel 8"/>
          <p:cNvSpPr/>
          <p:nvPr/>
        </p:nvSpPr>
        <p:spPr>
          <a:xfrm>
            <a:off x="405780" y="4660953"/>
            <a:ext cx="6408712" cy="1477328"/>
          </a:xfrm>
          <a:prstGeom prst="rect">
            <a:avLst/>
          </a:prstGeom>
        </p:spPr>
        <p:txBody>
          <a:bodyPr wrap="square">
            <a:spAutoFit/>
          </a:bodyPr>
          <a:lstStyle/>
          <a:p>
            <a:r>
              <a:rPr lang="en-US" dirty="0">
                <a:solidFill>
                  <a:srgbClr val="00B0F0"/>
                </a:solidFill>
              </a:rPr>
              <a:t>England</a:t>
            </a:r>
            <a:r>
              <a:rPr lang="en-US" dirty="0"/>
              <a:t> voted strongly for Brexit, by </a:t>
            </a:r>
            <a:r>
              <a:rPr lang="en-US" dirty="0">
                <a:solidFill>
                  <a:srgbClr val="00B0F0"/>
                </a:solidFill>
              </a:rPr>
              <a:t>53.4% to 46.6%, </a:t>
            </a:r>
            <a:r>
              <a:rPr lang="en-US" dirty="0"/>
              <a:t>as did Wales, with Leave getting 52.5% of the vote and Remain 47.5%. </a:t>
            </a:r>
            <a:r>
              <a:rPr lang="en-US" dirty="0">
                <a:solidFill>
                  <a:srgbClr val="FFFF00"/>
                </a:solidFill>
              </a:rPr>
              <a:t>Scotland and Northern Ireland </a:t>
            </a:r>
            <a:r>
              <a:rPr lang="en-US" dirty="0"/>
              <a:t>both backed staying in the EU. Scotland backed Remain by </a:t>
            </a:r>
            <a:r>
              <a:rPr lang="en-US" dirty="0">
                <a:solidFill>
                  <a:srgbClr val="FFFF00"/>
                </a:solidFill>
              </a:rPr>
              <a:t>62% to 38%, </a:t>
            </a:r>
            <a:r>
              <a:rPr lang="en-US" dirty="0"/>
              <a:t>while </a:t>
            </a:r>
            <a:r>
              <a:rPr lang="en-US" dirty="0">
                <a:solidFill>
                  <a:schemeClr val="accent5">
                    <a:lumMod val="75000"/>
                  </a:schemeClr>
                </a:solidFill>
              </a:rPr>
              <a:t>55.8%</a:t>
            </a:r>
            <a:r>
              <a:rPr lang="en-US" dirty="0"/>
              <a:t> in </a:t>
            </a:r>
            <a:r>
              <a:rPr lang="en-US" dirty="0">
                <a:solidFill>
                  <a:schemeClr val="accent5">
                    <a:lumMod val="75000"/>
                  </a:schemeClr>
                </a:solidFill>
              </a:rPr>
              <a:t>Northern Ireland </a:t>
            </a:r>
            <a:r>
              <a:rPr lang="en-US" dirty="0"/>
              <a:t>voted Remain and </a:t>
            </a:r>
            <a:r>
              <a:rPr lang="en-US" dirty="0">
                <a:solidFill>
                  <a:schemeClr val="accent5">
                    <a:lumMod val="75000"/>
                  </a:schemeClr>
                </a:solidFill>
              </a:rPr>
              <a:t>44.2% </a:t>
            </a:r>
            <a:r>
              <a:rPr lang="en-US" dirty="0"/>
              <a:t>Leave.</a:t>
            </a:r>
            <a:endParaRPr lang="sv-SE" dirty="0"/>
          </a:p>
        </p:txBody>
      </p:sp>
      <p:pic>
        <p:nvPicPr>
          <p:cNvPr id="10" name="Picture 2" descr="Brexit flowchart updated with legal challe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636" y="332656"/>
            <a:ext cx="3744416" cy="6343130"/>
          </a:xfrm>
          <a:prstGeom prst="rect">
            <a:avLst/>
          </a:prstGeom>
          <a:noFill/>
          <a:extLst>
            <a:ext uri="{909E8E84-426E-40DD-AFC4-6F175D3DCCD1}">
              <a14:hiddenFill xmlns:a14="http://schemas.microsoft.com/office/drawing/2010/main">
                <a:solidFill>
                  <a:srgbClr val="FFFFFF"/>
                </a:solidFill>
              </a14:hiddenFill>
            </a:ext>
          </a:extLst>
        </p:spPr>
      </p:pic>
      <p:sp>
        <p:nvSpPr>
          <p:cNvPr id="11" name="Rubrik 1"/>
          <p:cNvSpPr txBox="1">
            <a:spLocks/>
          </p:cNvSpPr>
          <p:nvPr/>
        </p:nvSpPr>
        <p:spPr>
          <a:xfrm>
            <a:off x="261764" y="188640"/>
            <a:ext cx="7272808" cy="1152128"/>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6600" kern="1200" spc="100" baseline="0">
                <a:solidFill>
                  <a:schemeClr val="tx1"/>
                </a:solidFill>
                <a:latin typeface="+mj-lt"/>
                <a:ea typeface="+mj-ea"/>
                <a:cs typeface="+mj-cs"/>
              </a:defRPr>
            </a:lvl1pPr>
          </a:lstStyle>
          <a:p>
            <a:r>
              <a:rPr lang="sv-SE" sz="4800" b="1" dirty="0" err="1"/>
              <a:t>Trump</a:t>
            </a:r>
            <a:r>
              <a:rPr lang="sv-SE" sz="4800" b="1" dirty="0"/>
              <a:t>, </a:t>
            </a:r>
            <a:r>
              <a:rPr lang="sv-SE" sz="4800" b="1" dirty="0" err="1"/>
              <a:t>Brexit</a:t>
            </a:r>
            <a:r>
              <a:rPr lang="sv-SE" sz="4800" b="1" dirty="0"/>
              <a:t> &amp; </a:t>
            </a:r>
            <a:r>
              <a:rPr lang="sv-SE" sz="4800" b="1" dirty="0" err="1"/>
              <a:t>more</a:t>
            </a:r>
            <a:r>
              <a:rPr lang="sv-SE" sz="4800" b="1" dirty="0"/>
              <a:t>…</a:t>
            </a:r>
          </a:p>
        </p:txBody>
      </p:sp>
    </p:spTree>
    <p:extLst>
      <p:ext uri="{BB962C8B-B14F-4D97-AF65-F5344CB8AC3E}">
        <p14:creationId xmlns:p14="http://schemas.microsoft.com/office/powerpoint/2010/main" val="1979451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edge">
                                      <p:cBhvr>
                                        <p:cTn id="3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
          <p:cNvSpPr>
            <a:spLocks noGrp="1"/>
          </p:cNvSpPr>
          <p:nvPr>
            <p:ph type="title"/>
          </p:nvPr>
        </p:nvSpPr>
        <p:spPr>
          <a:xfrm>
            <a:off x="2205980" y="11151"/>
            <a:ext cx="7560840" cy="1944216"/>
          </a:xfrm>
        </p:spPr>
        <p:txBody>
          <a:bodyPr rtlCol="0"/>
          <a:lstStyle/>
          <a:p>
            <a:pPr algn="ctr"/>
            <a:r>
              <a:rPr lang="en-US" b="1" dirty="0"/>
              <a:t>Why Populist Parties Are Booming Across Europe &amp; USA?</a:t>
            </a:r>
            <a:br>
              <a:rPr lang="en-US" b="1" dirty="0"/>
            </a:br>
            <a:endParaRPr lang="sv-SE" dirty="0"/>
          </a:p>
        </p:txBody>
      </p:sp>
      <p:pic>
        <p:nvPicPr>
          <p:cNvPr id="14" name="Picture 2" descr="Bildresultat för tru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6540" y="4005064"/>
            <a:ext cx="4594474" cy="2667297"/>
          </a:xfrm>
          <a:prstGeom prst="rect">
            <a:avLst/>
          </a:prstGeom>
          <a:noFill/>
          <a:extLst>
            <a:ext uri="{909E8E84-426E-40DD-AFC4-6F175D3DCCD1}">
              <a14:hiddenFill xmlns:a14="http://schemas.microsoft.com/office/drawing/2010/main">
                <a:solidFill>
                  <a:srgbClr val="FFFFFF"/>
                </a:solidFill>
              </a14:hiddenFill>
            </a:ext>
          </a:extLst>
        </p:spPr>
      </p:pic>
      <p:sp>
        <p:nvSpPr>
          <p:cNvPr id="16" name="Rektangel 15"/>
          <p:cNvSpPr/>
          <p:nvPr/>
        </p:nvSpPr>
        <p:spPr>
          <a:xfrm>
            <a:off x="333772" y="2069258"/>
            <a:ext cx="6092825" cy="1631216"/>
          </a:xfrm>
          <a:prstGeom prst="rect">
            <a:avLst/>
          </a:prstGeom>
        </p:spPr>
        <p:txBody>
          <a:bodyPr>
            <a:spAutoFit/>
          </a:bodyPr>
          <a:lstStyle/>
          <a:p>
            <a:r>
              <a:rPr lang="en-US" sz="2000" dirty="0"/>
              <a:t>“The era of the two-party system is over,” says Pablo Iglesias, the head of the Spain’s young leftist group </a:t>
            </a:r>
            <a:r>
              <a:rPr lang="en-US" sz="2000" dirty="0" err="1"/>
              <a:t>Podemos</a:t>
            </a:r>
            <a:r>
              <a:rPr lang="en-US" sz="2000" dirty="0"/>
              <a:t> (We Can), one of two new parties that together won over a third of the vote in the nation’s December elections. </a:t>
            </a:r>
          </a:p>
        </p:txBody>
      </p:sp>
      <p:sp>
        <p:nvSpPr>
          <p:cNvPr id="12" name="Rektangel 11"/>
          <p:cNvSpPr/>
          <p:nvPr/>
        </p:nvSpPr>
        <p:spPr>
          <a:xfrm>
            <a:off x="1109363" y="4293096"/>
            <a:ext cx="5349078" cy="707886"/>
          </a:xfrm>
          <a:prstGeom prst="rect">
            <a:avLst/>
          </a:prstGeom>
        </p:spPr>
        <p:txBody>
          <a:bodyPr wrap="square">
            <a:spAutoFit/>
          </a:bodyPr>
          <a:lstStyle/>
          <a:p>
            <a:endParaRPr lang="en-US" sz="2000" dirty="0">
              <a:solidFill>
                <a:srgbClr val="FFFF00"/>
              </a:solidFill>
            </a:endParaRPr>
          </a:p>
          <a:p>
            <a:r>
              <a:rPr lang="en-US" sz="2000" dirty="0">
                <a:solidFill>
                  <a:srgbClr val="FFFF00"/>
                </a:solidFill>
              </a:rPr>
              <a:t>That may be true. But why? And what’s next?</a:t>
            </a:r>
            <a:endParaRPr lang="sv-SE" sz="2000" dirty="0">
              <a:solidFill>
                <a:srgbClr val="FFFF00"/>
              </a:solidFill>
            </a:endParaRPr>
          </a:p>
        </p:txBody>
      </p:sp>
      <p:pic>
        <p:nvPicPr>
          <p:cNvPr id="4100" name="Picture 4" descr="Bildresultat för pode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540" y="1484784"/>
            <a:ext cx="4594474" cy="244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1" descr="http://www.debatingeurope.eu/wp-content/uploads/2016/02/E4C-Populism_color.jpg"/>
          <p:cNvPicPr/>
          <p:nvPr/>
        </p:nvPicPr>
        <p:blipFill rotWithShape="1">
          <a:blip r:embed="rId2" cstate="print">
            <a:extLst>
              <a:ext uri="{28A0092B-C50C-407E-A947-70E740481C1C}">
                <a14:useLocalDpi xmlns:a14="http://schemas.microsoft.com/office/drawing/2010/main" val="0"/>
              </a:ext>
            </a:extLst>
          </a:blip>
          <a:srcRect t="70196"/>
          <a:stretch/>
        </p:blipFill>
        <p:spPr bwMode="auto">
          <a:xfrm>
            <a:off x="4510236" y="476672"/>
            <a:ext cx="6552728" cy="2870452"/>
          </a:xfrm>
          <a:prstGeom prst="rect">
            <a:avLst/>
          </a:prstGeom>
          <a:noFill/>
          <a:ln>
            <a:noFill/>
          </a:ln>
          <a:extLst>
            <a:ext uri="{53640926-AAD7-44D8-BBD7-CCE9431645EC}">
              <a14:shadowObscured xmlns:a14="http://schemas.microsoft.com/office/drawing/2010/main"/>
            </a:ext>
          </a:extLst>
        </p:spPr>
      </p:pic>
      <p:sp>
        <p:nvSpPr>
          <p:cNvPr id="4" name="textruta 3"/>
          <p:cNvSpPr txBox="1"/>
          <p:nvPr/>
        </p:nvSpPr>
        <p:spPr>
          <a:xfrm>
            <a:off x="763452" y="764704"/>
            <a:ext cx="3168352" cy="1384995"/>
          </a:xfrm>
          <a:prstGeom prst="rect">
            <a:avLst/>
          </a:prstGeom>
          <a:noFill/>
        </p:spPr>
        <p:txBody>
          <a:bodyPr wrap="square" rtlCol="0">
            <a:spAutoFit/>
          </a:bodyPr>
          <a:lstStyle/>
          <a:p>
            <a:pPr algn="ctr"/>
            <a:r>
              <a:rPr lang="sv-SE" sz="2800" dirty="0"/>
              <a:t>Social </a:t>
            </a:r>
            <a:r>
              <a:rPr lang="sv-SE" sz="2800" dirty="0" err="1"/>
              <a:t>Profile</a:t>
            </a:r>
            <a:r>
              <a:rPr lang="sv-SE" sz="2800" dirty="0"/>
              <a:t> </a:t>
            </a:r>
            <a:r>
              <a:rPr lang="sv-SE" sz="2800" dirty="0" err="1"/>
              <a:t>of</a:t>
            </a:r>
            <a:r>
              <a:rPr lang="sv-SE" sz="2800" dirty="0"/>
              <a:t> Nationals Populist Party </a:t>
            </a:r>
            <a:r>
              <a:rPr lang="sv-SE" sz="2800" dirty="0" err="1"/>
              <a:t>Voters</a:t>
            </a:r>
            <a:endParaRPr lang="sv-SE" sz="2800" dirty="0"/>
          </a:p>
        </p:txBody>
      </p:sp>
      <p:pic>
        <p:nvPicPr>
          <p:cNvPr id="5" name="Bild 9" descr="http://activehistory.ca/wp-content/uploads/2015/11/Far-right-logos-e1399895122990.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65820" y="2492896"/>
            <a:ext cx="2795272" cy="3816424"/>
          </a:xfrm>
          <a:prstGeom prst="rect">
            <a:avLst/>
          </a:prstGeom>
          <a:noFill/>
          <a:ln>
            <a:noFill/>
          </a:ln>
        </p:spPr>
      </p:pic>
      <p:sp>
        <p:nvSpPr>
          <p:cNvPr id="6" name="Rektangel 5"/>
          <p:cNvSpPr/>
          <p:nvPr/>
        </p:nvSpPr>
        <p:spPr>
          <a:xfrm>
            <a:off x="3906103" y="3933056"/>
            <a:ext cx="6646813" cy="2246769"/>
          </a:xfrm>
          <a:prstGeom prst="rect">
            <a:avLst/>
          </a:prstGeom>
        </p:spPr>
        <p:txBody>
          <a:bodyPr wrap="square">
            <a:spAutoFit/>
          </a:bodyPr>
          <a:lstStyle/>
          <a:p>
            <a:r>
              <a:rPr lang="en-US" sz="2000" dirty="0"/>
              <a:t>Mike van </a:t>
            </a:r>
            <a:r>
              <a:rPr lang="en-US" sz="2000" dirty="0" err="1"/>
              <a:t>Dulken</a:t>
            </a:r>
            <a:r>
              <a:rPr lang="en-US" sz="2000" dirty="0"/>
              <a:t>, the head of research at </a:t>
            </a:r>
            <a:r>
              <a:rPr lang="en-US" sz="2000" dirty="0" err="1"/>
              <a:t>Accendo</a:t>
            </a:r>
            <a:r>
              <a:rPr lang="en-US" sz="2000" dirty="0"/>
              <a:t> Markets, says: </a:t>
            </a:r>
          </a:p>
          <a:p>
            <a:endParaRPr lang="en-US" sz="2000" i="1" dirty="0"/>
          </a:p>
          <a:p>
            <a:r>
              <a:rPr lang="en-US" sz="2000" i="1" dirty="0"/>
              <a:t>"The probability of a Le Pen win in France next year really can't be discounted as the rise of populist politics begins to deliver for the masses. Any minute now we could be living in a very different world."</a:t>
            </a:r>
            <a:endParaRPr lang="sv-SE" sz="2000" i="1" dirty="0"/>
          </a:p>
        </p:txBody>
      </p:sp>
    </p:spTree>
    <p:extLst>
      <p:ext uri="{BB962C8B-B14F-4D97-AF65-F5344CB8AC3E}">
        <p14:creationId xmlns:p14="http://schemas.microsoft.com/office/powerpoint/2010/main" val="1658384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000"/>
                                        <p:tgtEl>
                                          <p:spTgt spid="6">
                                            <p:txEl>
                                              <p:pRg st="0" end="0"/>
                                            </p:txEl>
                                          </p:spTgt>
                                        </p:tgtEl>
                                      </p:cBhvr>
                                    </p:animEffect>
                                    <p:anim calcmode="lin" valueType="num">
                                      <p:cBhvr>
                                        <p:cTn id="2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2854052" y="434571"/>
            <a:ext cx="7128792" cy="1077218"/>
          </a:xfrm>
          <a:prstGeom prst="rect">
            <a:avLst/>
          </a:prstGeom>
        </p:spPr>
        <p:txBody>
          <a:bodyPr wrap="square">
            <a:spAutoFit/>
          </a:bodyPr>
          <a:lstStyle/>
          <a:p>
            <a:pPr algn="ctr"/>
            <a:r>
              <a:rPr lang="en-US" sz="3200" dirty="0"/>
              <a:t>Populist parties on the right and the left are on the rise across Europe*</a:t>
            </a:r>
            <a:endParaRPr lang="sv-SE" sz="3200" dirty="0"/>
          </a:p>
        </p:txBody>
      </p:sp>
      <p:sp>
        <p:nvSpPr>
          <p:cNvPr id="6" name="Rektangel 5"/>
          <p:cNvSpPr/>
          <p:nvPr/>
        </p:nvSpPr>
        <p:spPr>
          <a:xfrm>
            <a:off x="477788" y="6021288"/>
            <a:ext cx="6092825" cy="369332"/>
          </a:xfrm>
          <a:prstGeom prst="rect">
            <a:avLst/>
          </a:prstGeom>
        </p:spPr>
        <p:txBody>
          <a:bodyPr>
            <a:spAutoFit/>
          </a:bodyPr>
          <a:lstStyle/>
          <a:p>
            <a:r>
              <a:rPr lang="en-US" dirty="0"/>
              <a:t>* </a:t>
            </a:r>
            <a:r>
              <a:rPr lang="en-US" sz="1100" dirty="0"/>
              <a:t>HSBC : One of the largest banking and financial services institutions in the world</a:t>
            </a:r>
            <a:endParaRPr lang="sv-SE" sz="1100" dirty="0"/>
          </a:p>
        </p:txBody>
      </p:sp>
      <p:sp>
        <p:nvSpPr>
          <p:cNvPr id="7" name="Rektangel 6"/>
          <p:cNvSpPr/>
          <p:nvPr/>
        </p:nvSpPr>
        <p:spPr>
          <a:xfrm>
            <a:off x="949011" y="2060848"/>
            <a:ext cx="6092825" cy="2862322"/>
          </a:xfrm>
          <a:prstGeom prst="rect">
            <a:avLst/>
          </a:prstGeom>
        </p:spPr>
        <p:txBody>
          <a:bodyPr>
            <a:spAutoFit/>
          </a:bodyPr>
          <a:lstStyle/>
          <a:p>
            <a:r>
              <a:rPr lang="en-US" sz="2000" dirty="0"/>
              <a:t>While supporters hope that populist parties' policies will bring about greater equality and growth for all, their rise creates major political and economic uncertainty for Europe. </a:t>
            </a:r>
          </a:p>
          <a:p>
            <a:endParaRPr lang="en-US" sz="2000" dirty="0"/>
          </a:p>
          <a:p>
            <a:endParaRPr lang="en-US" sz="2000" dirty="0"/>
          </a:p>
          <a:p>
            <a:r>
              <a:rPr lang="en-US" sz="2000" dirty="0"/>
              <a:t>HSBC's Wells says they could "not only put at risk trade relationships and immigration policy, but could threaten the very existence of the EU</a:t>
            </a:r>
            <a:endParaRPr lang="sv-SE" sz="2000" dirty="0"/>
          </a:p>
        </p:txBody>
      </p:sp>
      <p:pic>
        <p:nvPicPr>
          <p:cNvPr id="13314" name="Picture 2" descr="Bildresultat för brexit and popu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564" y="2008146"/>
            <a:ext cx="4541388" cy="289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fade">
                                      <p:cBhvr>
                                        <p:cTn id="17" dur="2000"/>
                                        <p:tgtEl>
                                          <p:spTgt spid="13314"/>
                                        </p:tgtEl>
                                      </p:cBhvr>
                                    </p:animEffect>
                                    <p:anim calcmode="lin" valueType="num">
                                      <p:cBhvr>
                                        <p:cTn id="18" dur="2000" fill="hold"/>
                                        <p:tgtEl>
                                          <p:spTgt spid="13314"/>
                                        </p:tgtEl>
                                        <p:attrNameLst>
                                          <p:attrName>ppt_x</p:attrName>
                                        </p:attrNameLst>
                                      </p:cBhvr>
                                      <p:tavLst>
                                        <p:tav tm="0">
                                          <p:val>
                                            <p:strVal val="#ppt_x"/>
                                          </p:val>
                                        </p:tav>
                                        <p:tav tm="100000">
                                          <p:val>
                                            <p:strVal val="#ppt_x"/>
                                          </p:val>
                                        </p:tav>
                                      </p:tavLst>
                                    </p:anim>
                                    <p:anim calcmode="lin" valueType="num">
                                      <p:cBhvr>
                                        <p:cTn id="19" dur="2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000"/>
                                        <p:tgtEl>
                                          <p:spTgt spid="7">
                                            <p:txEl>
                                              <p:pRg st="0" end="0"/>
                                            </p:txEl>
                                          </p:spTgt>
                                        </p:tgtEl>
                                      </p:cBhvr>
                                    </p:animEffect>
                                    <p:anim calcmode="lin" valueType="num">
                                      <p:cBhvr>
                                        <p:cTn id="2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053852" y="1484784"/>
            <a:ext cx="8136904" cy="4401205"/>
          </a:xfrm>
          <a:prstGeom prst="rect">
            <a:avLst/>
          </a:prstGeom>
        </p:spPr>
        <p:txBody>
          <a:bodyPr wrap="square">
            <a:spAutoFit/>
          </a:bodyPr>
          <a:lstStyle/>
          <a:p>
            <a:pPr>
              <a:buFont typeface="Arial" panose="020B0604020202020204" pitchFamily="34" charset="0"/>
              <a:buChar char="•"/>
            </a:pPr>
            <a:r>
              <a:rPr lang="en-US" sz="2000" b="1" dirty="0">
                <a:solidFill>
                  <a:srgbClr val="FF0000"/>
                </a:solidFill>
              </a:rPr>
              <a:t> December 4:</a:t>
            </a:r>
            <a:r>
              <a:rPr lang="en-US" sz="2000" dirty="0">
                <a:solidFill>
                  <a:srgbClr val="FF0000"/>
                </a:solidFill>
              </a:rPr>
              <a:t> </a:t>
            </a:r>
            <a:r>
              <a:rPr lang="en-US" sz="2000" dirty="0"/>
              <a:t>Italy holds a crucial constitutional referendum, seen by many as a proxy vote on Prime Minister Matteo Renzi's leadership term.</a:t>
            </a:r>
          </a:p>
          <a:p>
            <a:pPr>
              <a:buFont typeface="Arial" panose="020B0604020202020204" pitchFamily="34" charset="0"/>
              <a:buChar char="•"/>
            </a:pPr>
            <a:endParaRPr lang="en-US" sz="2000" dirty="0"/>
          </a:p>
          <a:p>
            <a:pPr>
              <a:buFont typeface="Arial" panose="020B0604020202020204" pitchFamily="34" charset="0"/>
              <a:buChar char="•"/>
            </a:pPr>
            <a:r>
              <a:rPr lang="en-US" sz="2000" b="1" dirty="0">
                <a:solidFill>
                  <a:srgbClr val="FF0000"/>
                </a:solidFill>
              </a:rPr>
              <a:t> December 4:</a:t>
            </a:r>
            <a:r>
              <a:rPr lang="en-US" sz="2000" dirty="0">
                <a:solidFill>
                  <a:srgbClr val="FF0000"/>
                </a:solidFill>
              </a:rPr>
              <a:t> </a:t>
            </a:r>
            <a:r>
              <a:rPr lang="en-US" sz="2000" dirty="0"/>
              <a:t>Austria will repeat its presidential election, which was almost won by Norbert Hofer, a man nicknamed "Austria's Donald Trump" in May.</a:t>
            </a:r>
          </a:p>
          <a:p>
            <a:endParaRPr lang="en-US" sz="2000" dirty="0"/>
          </a:p>
          <a:p>
            <a:pPr>
              <a:buFont typeface="Arial" panose="020B0604020202020204" pitchFamily="34" charset="0"/>
              <a:buChar char="•"/>
            </a:pPr>
            <a:r>
              <a:rPr lang="en-US" sz="2000" b="1" dirty="0">
                <a:solidFill>
                  <a:srgbClr val="FF0000"/>
                </a:solidFill>
              </a:rPr>
              <a:t> March 15, 2017:</a:t>
            </a:r>
            <a:r>
              <a:rPr lang="en-US" sz="2000" dirty="0">
                <a:solidFill>
                  <a:srgbClr val="FF0000"/>
                </a:solidFill>
              </a:rPr>
              <a:t> </a:t>
            </a:r>
            <a:r>
              <a:rPr lang="en-US" sz="2000" dirty="0"/>
              <a:t>Parliamentary elections in the Netherlands, where the nationalist, right-wing Party for Freedom is gaining ground.</a:t>
            </a:r>
          </a:p>
          <a:p>
            <a:pPr>
              <a:buFont typeface="Arial" panose="020B0604020202020204" pitchFamily="34" charset="0"/>
              <a:buChar char="•"/>
            </a:pPr>
            <a:endParaRPr lang="en-US" sz="2000" dirty="0"/>
          </a:p>
          <a:p>
            <a:pPr>
              <a:buFont typeface="Arial" panose="020B0604020202020204" pitchFamily="34" charset="0"/>
              <a:buChar char="•"/>
            </a:pPr>
            <a:r>
              <a:rPr lang="en-US" sz="2000" b="1" dirty="0">
                <a:solidFill>
                  <a:srgbClr val="FF0000"/>
                </a:solidFill>
              </a:rPr>
              <a:t> April-June 2017:</a:t>
            </a:r>
            <a:r>
              <a:rPr lang="en-US" sz="2000" dirty="0">
                <a:solidFill>
                  <a:srgbClr val="FF0000"/>
                </a:solidFill>
              </a:rPr>
              <a:t> </a:t>
            </a:r>
            <a:r>
              <a:rPr lang="en-US" sz="2000" dirty="0"/>
              <a:t>French presidential and parliamentary election, which could see big gains for Marine Le Pen and her right-wing, anti-immigration party National Front.</a:t>
            </a:r>
          </a:p>
          <a:p>
            <a:endParaRPr lang="en-US" sz="2000" dirty="0"/>
          </a:p>
          <a:p>
            <a:pPr>
              <a:buFont typeface="Arial" panose="020B0604020202020204" pitchFamily="34" charset="0"/>
              <a:buChar char="•"/>
            </a:pPr>
            <a:r>
              <a:rPr lang="en-US" sz="2000" b="1" dirty="0">
                <a:solidFill>
                  <a:srgbClr val="FF0000"/>
                </a:solidFill>
              </a:rPr>
              <a:t> September 2017:</a:t>
            </a:r>
            <a:r>
              <a:rPr lang="en-US" sz="2000" dirty="0">
                <a:solidFill>
                  <a:srgbClr val="FF0000"/>
                </a:solidFill>
              </a:rPr>
              <a:t> </a:t>
            </a:r>
            <a:r>
              <a:rPr lang="en-US" sz="2000" dirty="0"/>
              <a:t>German parliamentary elections.</a:t>
            </a:r>
          </a:p>
        </p:txBody>
      </p:sp>
      <p:sp>
        <p:nvSpPr>
          <p:cNvPr id="6" name="Rektangel 5"/>
          <p:cNvSpPr/>
          <p:nvPr/>
        </p:nvSpPr>
        <p:spPr>
          <a:xfrm>
            <a:off x="1989956" y="620688"/>
            <a:ext cx="8301888" cy="584775"/>
          </a:xfrm>
          <a:prstGeom prst="rect">
            <a:avLst/>
          </a:prstGeom>
        </p:spPr>
        <p:txBody>
          <a:bodyPr wrap="none">
            <a:spAutoFit/>
          </a:bodyPr>
          <a:lstStyle/>
          <a:p>
            <a:r>
              <a:rPr lang="en-US" sz="3200" dirty="0"/>
              <a:t>Several potential flash points are on the horizon</a:t>
            </a:r>
            <a:r>
              <a:rPr lang="en-US" dirty="0"/>
              <a:t>:</a:t>
            </a:r>
          </a:p>
        </p:txBody>
      </p:sp>
    </p:spTree>
    <p:extLst>
      <p:ext uri="{BB962C8B-B14F-4D97-AF65-F5344CB8AC3E}">
        <p14:creationId xmlns:p14="http://schemas.microsoft.com/office/powerpoint/2010/main" val="2754592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2854052" y="2564904"/>
            <a:ext cx="9144001" cy="590931"/>
          </a:xfrm>
          <a:prstGeom prst="rect">
            <a:avLst/>
          </a:prstGeom>
        </p:spPr>
        <p:txBody>
          <a:bodyPr wrap="square">
            <a:spAutoFit/>
          </a:bodyPr>
          <a:lstStyle/>
          <a:p>
            <a:r>
              <a:rPr lang="sv-SE" dirty="0">
                <a:solidFill>
                  <a:srgbClr val="FF0000"/>
                </a:solidFill>
                <a:latin typeface="Times New Roman" panose="02020603050405020304" pitchFamily="18" charset="0"/>
                <a:ea typeface="Times New Roman" panose="02020603050405020304" pitchFamily="18" charset="0"/>
                <a:hlinkClick r:id="rId2"/>
              </a:rPr>
              <a:t>Populism-</a:t>
            </a:r>
            <a:r>
              <a:rPr lang="sv-SE" dirty="0" err="1">
                <a:solidFill>
                  <a:srgbClr val="FF0000"/>
                </a:solidFill>
                <a:latin typeface="Times New Roman" panose="02020603050405020304" pitchFamily="18" charset="0"/>
                <a:ea typeface="Times New Roman" panose="02020603050405020304" pitchFamily="18" charset="0"/>
                <a:hlinkClick r:id="rId2"/>
              </a:rPr>
              <a:t>takes</a:t>
            </a:r>
            <a:r>
              <a:rPr lang="sv-SE" dirty="0">
                <a:solidFill>
                  <a:srgbClr val="FF0000"/>
                </a:solidFill>
                <a:latin typeface="Times New Roman" panose="02020603050405020304" pitchFamily="18" charset="0"/>
                <a:ea typeface="Times New Roman" panose="02020603050405020304" pitchFamily="18" charset="0"/>
                <a:hlinkClick r:id="rId2"/>
              </a:rPr>
              <a:t>-over-the-</a:t>
            </a:r>
            <a:r>
              <a:rPr lang="sv-SE" dirty="0" err="1">
                <a:solidFill>
                  <a:srgbClr val="FF0000"/>
                </a:solidFill>
                <a:latin typeface="Times New Roman" panose="02020603050405020304" pitchFamily="18" charset="0"/>
                <a:ea typeface="Times New Roman" panose="02020603050405020304" pitchFamily="18" charset="0"/>
                <a:hlinkClick r:id="rId2"/>
              </a:rPr>
              <a:t>world</a:t>
            </a:r>
            <a:endParaRPr lang="sv-SE" dirty="0">
              <a:solidFill>
                <a:srgbClr val="FF0000"/>
              </a:solidFill>
              <a:latin typeface="Times New Roman" panose="02020603050405020304" pitchFamily="18" charset="0"/>
              <a:ea typeface="Times New Roman" panose="02020603050405020304" pitchFamily="18" charset="0"/>
            </a:endParaRPr>
          </a:p>
        </p:txBody>
      </p:sp>
      <p:sp>
        <p:nvSpPr>
          <p:cNvPr id="5" name="Rektangel 4"/>
          <p:cNvSpPr/>
          <p:nvPr/>
        </p:nvSpPr>
        <p:spPr>
          <a:xfrm>
            <a:off x="1351690" y="692696"/>
            <a:ext cx="6092825" cy="1015663"/>
          </a:xfrm>
          <a:prstGeom prst="rect">
            <a:avLst/>
          </a:prstGeom>
        </p:spPr>
        <p:txBody>
          <a:bodyPr>
            <a:spAutoFit/>
          </a:bodyPr>
          <a:lstStyle/>
          <a:p>
            <a:r>
              <a:rPr lang="en-US" sz="2000" b="1" dirty="0"/>
              <a:t>The populist wave that carried Donald Trump to victory didn't start in the United States, and it won't end there</a:t>
            </a:r>
          </a:p>
        </p:txBody>
      </p:sp>
    </p:spTree>
    <p:extLst>
      <p:ext uri="{BB962C8B-B14F-4D97-AF65-F5344CB8AC3E}">
        <p14:creationId xmlns:p14="http://schemas.microsoft.com/office/powerpoint/2010/main" val="2293744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p:cNvSpPr txBox="1"/>
          <p:nvPr/>
        </p:nvSpPr>
        <p:spPr>
          <a:xfrm>
            <a:off x="909836" y="2420888"/>
            <a:ext cx="8712968" cy="5078313"/>
          </a:xfrm>
          <a:prstGeom prst="rect">
            <a:avLst/>
          </a:prstGeom>
          <a:noFill/>
        </p:spPr>
        <p:txBody>
          <a:bodyPr wrap="square" rtlCol="0">
            <a:spAutoFit/>
          </a:bodyPr>
          <a:lstStyle/>
          <a:p>
            <a:pPr marL="342900" indent="-342900">
              <a:buFont typeface="+mj-lt"/>
              <a:buAutoNum type="arabicPeriod"/>
            </a:pPr>
            <a:r>
              <a:rPr lang="en-US" dirty="0"/>
              <a:t>Should everyone who criticizes Wall Street or Washington be called a populist? </a:t>
            </a:r>
          </a:p>
          <a:p>
            <a:pPr marL="342900" indent="-342900">
              <a:buFont typeface="+mj-lt"/>
              <a:buAutoNum type="arabicPeriod"/>
            </a:pPr>
            <a:endParaRPr lang="en-US" dirty="0"/>
          </a:p>
          <a:p>
            <a:pPr marL="342900" indent="-342900">
              <a:buFont typeface="+mj-lt"/>
              <a:buAutoNum type="arabicPeriod"/>
            </a:pPr>
            <a:r>
              <a:rPr lang="en-US" dirty="0"/>
              <a:t>What precisely is the difference between right-wing and left-wing populism? </a:t>
            </a:r>
          </a:p>
          <a:p>
            <a:pPr marL="342900" indent="-342900">
              <a:buFont typeface="+mj-lt"/>
              <a:buAutoNum type="arabicPeriod"/>
            </a:pPr>
            <a:endParaRPr lang="en-US" dirty="0"/>
          </a:p>
          <a:p>
            <a:pPr marL="342900" indent="-342900">
              <a:buFont typeface="+mj-lt"/>
              <a:buAutoNum type="arabicPeriod"/>
            </a:pPr>
            <a:r>
              <a:rPr lang="en-US" dirty="0"/>
              <a:t>Does populism bring government closer to the people or is it a threat to democracy? </a:t>
            </a:r>
          </a:p>
          <a:p>
            <a:pPr marL="342900" indent="-342900">
              <a:buFont typeface="+mj-lt"/>
              <a:buAutoNum type="arabicPeriod"/>
            </a:pPr>
            <a:endParaRPr lang="en-US" dirty="0"/>
          </a:p>
          <a:p>
            <a:pPr marL="342900" indent="-342900">
              <a:buFont typeface="+mj-lt"/>
              <a:buAutoNum type="arabicPeriod"/>
            </a:pPr>
            <a:r>
              <a:rPr lang="en-US" dirty="0"/>
              <a:t>Who are "the people" anyway and who can speak in their name? </a:t>
            </a:r>
          </a:p>
          <a:p>
            <a:pPr marL="342900" indent="-342900">
              <a:buFont typeface="+mj-lt"/>
              <a:buAutoNum type="arabicPeriod"/>
            </a:pPr>
            <a:endParaRPr lang="en-US" dirty="0"/>
          </a:p>
          <a:p>
            <a:pPr marL="342900" indent="-342900">
              <a:buFont typeface="+mj-lt"/>
              <a:buAutoNum type="arabicPeriod"/>
            </a:pPr>
            <a:r>
              <a:rPr lang="en-US" dirty="0"/>
              <a:t>Have the terrorist attacks in Brussels and Paris fueled the rise of Europe’s so-called populist radical right parties. You know, </a:t>
            </a:r>
            <a:r>
              <a:rPr lang="en-US" dirty="0" err="1"/>
              <a:t>Trumpism</a:t>
            </a:r>
            <a:r>
              <a:rPr lang="en-US" dirty="0"/>
              <a:t>?</a:t>
            </a:r>
          </a:p>
          <a:p>
            <a:pPr marL="342900" indent="-342900">
              <a:buFont typeface="+mj-lt"/>
              <a:buAutoNum type="arabicPeriod"/>
            </a:pPr>
            <a:endParaRPr lang="en-US" dirty="0"/>
          </a:p>
          <a:p>
            <a:pPr marL="342900" indent="-342900">
              <a:buFont typeface="+mj-lt"/>
              <a:buAutoNum type="arabicPeriod"/>
            </a:pPr>
            <a:r>
              <a:rPr lang="en-US" dirty="0"/>
              <a:t>Is Europe becoming Trump country?</a:t>
            </a:r>
          </a:p>
          <a:p>
            <a:pPr marL="342900" indent="-342900">
              <a:buFont typeface="+mj-lt"/>
              <a:buAutoNum type="arabicPeriod"/>
            </a:pPr>
            <a:endParaRPr lang="en-US" dirty="0"/>
          </a:p>
          <a:p>
            <a:pPr marL="342900" indent="-342900">
              <a:buFont typeface="+mj-lt"/>
              <a:buAutoNum type="arabicPeriod"/>
            </a:pPr>
            <a:r>
              <a:rPr lang="en-US" dirty="0"/>
              <a:t>It is populism the tool that turns a democracy into authoritarianism?</a:t>
            </a:r>
            <a:endParaRPr lang="sv-SE" dirty="0"/>
          </a:p>
          <a:p>
            <a:pPr marL="342900" indent="-342900">
              <a:buFont typeface="+mj-lt"/>
              <a:buAutoNum type="arabicPeriod"/>
            </a:pPr>
            <a:endParaRPr lang="en-US" dirty="0"/>
          </a:p>
          <a:p>
            <a:endParaRPr lang="en-US" dirty="0"/>
          </a:p>
          <a:p>
            <a:endParaRPr lang="sv-SE" dirty="0"/>
          </a:p>
          <a:p>
            <a:endParaRPr lang="sv-SE" b="1" dirty="0"/>
          </a:p>
        </p:txBody>
      </p:sp>
      <p:sp>
        <p:nvSpPr>
          <p:cNvPr id="7" name="Rektangel 6"/>
          <p:cNvSpPr/>
          <p:nvPr/>
        </p:nvSpPr>
        <p:spPr>
          <a:xfrm>
            <a:off x="4870275" y="332656"/>
            <a:ext cx="2376264" cy="707886"/>
          </a:xfrm>
          <a:prstGeom prst="rect">
            <a:avLst/>
          </a:prstGeom>
        </p:spPr>
        <p:txBody>
          <a:bodyPr wrap="square">
            <a:spAutoFit/>
          </a:bodyPr>
          <a:lstStyle/>
          <a:p>
            <a:r>
              <a:rPr lang="en-US" sz="4000" dirty="0"/>
              <a:t>Questions</a:t>
            </a:r>
            <a:endParaRPr lang="sv-SE" sz="4000" dirty="0"/>
          </a:p>
        </p:txBody>
      </p:sp>
      <p:sp>
        <p:nvSpPr>
          <p:cNvPr id="10" name="Rektangel 9"/>
          <p:cNvSpPr/>
          <p:nvPr/>
        </p:nvSpPr>
        <p:spPr>
          <a:xfrm>
            <a:off x="2291028" y="1124744"/>
            <a:ext cx="6912768" cy="923330"/>
          </a:xfrm>
          <a:prstGeom prst="rect">
            <a:avLst/>
          </a:prstGeom>
        </p:spPr>
        <p:txBody>
          <a:bodyPr wrap="square">
            <a:spAutoFit/>
          </a:bodyPr>
          <a:lstStyle/>
          <a:p>
            <a:r>
              <a:rPr lang="en-US" dirty="0"/>
              <a:t>Donald Trump, Silvio Berlusconi, Marine Le Pen, Hugo Chávez, Pablo Iglesias….populists are on the rise across the globe. </a:t>
            </a:r>
          </a:p>
          <a:p>
            <a:r>
              <a:rPr lang="en-US" dirty="0">
                <a:solidFill>
                  <a:srgbClr val="FFFF00"/>
                </a:solidFill>
              </a:rPr>
              <a:t>But what exactly is populism? </a:t>
            </a:r>
            <a:endParaRPr lang="sv-SE" dirty="0">
              <a:solidFill>
                <a:srgbClr val="FFFF00"/>
              </a:solidFill>
            </a:endParaRPr>
          </a:p>
        </p:txBody>
      </p:sp>
    </p:spTree>
    <p:extLst>
      <p:ext uri="{BB962C8B-B14F-4D97-AF65-F5344CB8AC3E}">
        <p14:creationId xmlns:p14="http://schemas.microsoft.com/office/powerpoint/2010/main" val="1985608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1000"/>
                                        <p:tgtEl>
                                          <p:spTgt spid="6">
                                            <p:txEl>
                                              <p:pRg st="4" end="4"/>
                                            </p:txEl>
                                          </p:spTgt>
                                        </p:tgtEl>
                                      </p:cBhvr>
                                    </p:animEffect>
                                    <p:anim calcmode="lin" valueType="num">
                                      <p:cBhvr>
                                        <p:cTn id="3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1000"/>
                                        <p:tgtEl>
                                          <p:spTgt spid="6">
                                            <p:txEl>
                                              <p:pRg st="6" end="6"/>
                                            </p:txEl>
                                          </p:spTgt>
                                        </p:tgtEl>
                                      </p:cBhvr>
                                    </p:animEffect>
                                    <p:anim calcmode="lin" valueType="num">
                                      <p:cBhvr>
                                        <p:cTn id="41"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1000"/>
                                        <p:tgtEl>
                                          <p:spTgt spid="6">
                                            <p:txEl>
                                              <p:pRg st="8" end="8"/>
                                            </p:txEl>
                                          </p:spTgt>
                                        </p:tgtEl>
                                      </p:cBhvr>
                                    </p:animEffect>
                                    <p:anim calcmode="lin" valueType="num">
                                      <p:cBhvr>
                                        <p:cTn id="48"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10" end="10"/>
                                            </p:txEl>
                                          </p:spTgt>
                                        </p:tgtEl>
                                        <p:attrNameLst>
                                          <p:attrName>style.visibility</p:attrName>
                                        </p:attrNameLst>
                                      </p:cBhvr>
                                      <p:to>
                                        <p:strVal val="visible"/>
                                      </p:to>
                                    </p:set>
                                    <p:animEffect transition="in" filter="fade">
                                      <p:cBhvr>
                                        <p:cTn id="54" dur="1000"/>
                                        <p:tgtEl>
                                          <p:spTgt spid="6">
                                            <p:txEl>
                                              <p:pRg st="10" end="10"/>
                                            </p:txEl>
                                          </p:spTgt>
                                        </p:tgtEl>
                                      </p:cBhvr>
                                    </p:animEffect>
                                    <p:anim calcmode="lin" valueType="num">
                                      <p:cBhvr>
                                        <p:cTn id="55"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12" end="12"/>
                                            </p:txEl>
                                          </p:spTgt>
                                        </p:tgtEl>
                                        <p:attrNameLst>
                                          <p:attrName>style.visibility</p:attrName>
                                        </p:attrNameLst>
                                      </p:cBhvr>
                                      <p:to>
                                        <p:strVal val="visible"/>
                                      </p:to>
                                    </p:set>
                                    <p:animEffect transition="in" filter="fade">
                                      <p:cBhvr>
                                        <p:cTn id="61" dur="1000"/>
                                        <p:tgtEl>
                                          <p:spTgt spid="6">
                                            <p:txEl>
                                              <p:pRg st="12" end="12"/>
                                            </p:txEl>
                                          </p:spTgt>
                                        </p:tgtEl>
                                      </p:cBhvr>
                                    </p:animEffect>
                                    <p:anim calcmode="lin" valueType="num">
                                      <p:cBhvr>
                                        <p:cTn id="62"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222204" y="2060848"/>
            <a:ext cx="4525142" cy="1512168"/>
          </a:xfrm>
        </p:spPr>
        <p:txBody>
          <a:bodyPr>
            <a:normAutofit/>
          </a:bodyPr>
          <a:lstStyle/>
          <a:p>
            <a:r>
              <a:rPr lang="sv-SE" sz="8000" dirty="0"/>
              <a:t>The End</a:t>
            </a:r>
          </a:p>
        </p:txBody>
      </p:sp>
    </p:spTree>
    <p:extLst>
      <p:ext uri="{BB962C8B-B14F-4D97-AF65-F5344CB8AC3E}">
        <p14:creationId xmlns:p14="http://schemas.microsoft.com/office/powerpoint/2010/main" val="4202998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Extra material </a:t>
            </a:r>
            <a:r>
              <a:rPr lang="sv-SE" dirty="0" smtClean="0">
                <a:sym typeface="Wingdings"/>
              </a:rPr>
              <a:t></a:t>
            </a:r>
            <a:endParaRPr lang="sv-SE" dirty="0"/>
          </a:p>
        </p:txBody>
      </p:sp>
    </p:spTree>
    <p:extLst>
      <p:ext uri="{BB962C8B-B14F-4D97-AF65-F5344CB8AC3E}">
        <p14:creationId xmlns:p14="http://schemas.microsoft.com/office/powerpoint/2010/main" val="2755893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222080" y="393365"/>
            <a:ext cx="9361040" cy="1094505"/>
          </a:xfrm>
        </p:spPr>
        <p:txBody>
          <a:bodyPr rtlCol="0">
            <a:normAutofit/>
          </a:bodyPr>
          <a:lstStyle/>
          <a:p>
            <a:pPr lvl="0"/>
            <a:r>
              <a:rPr lang="sv-SE" sz="4800" dirty="0"/>
              <a:t>Definition </a:t>
            </a:r>
            <a:r>
              <a:rPr lang="sv-SE" sz="4800" dirty="0" err="1"/>
              <a:t>of</a:t>
            </a:r>
            <a:r>
              <a:rPr lang="sv-SE" sz="4800" dirty="0"/>
              <a:t> ”Populism”</a:t>
            </a:r>
            <a:r>
              <a:rPr lang="sv-SE" sz="1600" dirty="0">
                <a:solidFill>
                  <a:srgbClr val="FF0000"/>
                </a:solidFill>
              </a:rPr>
              <a:t>*</a:t>
            </a:r>
          </a:p>
        </p:txBody>
      </p:sp>
      <p:sp>
        <p:nvSpPr>
          <p:cNvPr id="4" name="Underrubrik 3"/>
          <p:cNvSpPr>
            <a:spLocks noGrp="1"/>
          </p:cNvSpPr>
          <p:nvPr>
            <p:ph type="subTitle" idx="1"/>
          </p:nvPr>
        </p:nvSpPr>
        <p:spPr>
          <a:xfrm>
            <a:off x="435107" y="2673799"/>
            <a:ext cx="7776864" cy="2448272"/>
          </a:xfrm>
        </p:spPr>
        <p:txBody>
          <a:bodyPr rtlCol="0">
            <a:noAutofit/>
          </a:bodyPr>
          <a:lstStyle/>
          <a:p>
            <a:r>
              <a:rPr lang="sv-SE" sz="1800" cap="none" dirty="0">
                <a:solidFill>
                  <a:schemeClr val="tx1"/>
                </a:solidFill>
              </a:rPr>
              <a:t>”A </a:t>
            </a:r>
            <a:r>
              <a:rPr lang="sv-SE" sz="1800" cap="none" dirty="0" err="1">
                <a:solidFill>
                  <a:schemeClr val="tx1"/>
                </a:solidFill>
              </a:rPr>
              <a:t>political</a:t>
            </a:r>
            <a:r>
              <a:rPr lang="sv-SE" sz="1800" cap="none" dirty="0">
                <a:solidFill>
                  <a:schemeClr val="tx1"/>
                </a:solidFill>
              </a:rPr>
              <a:t> philosophy </a:t>
            </a:r>
            <a:r>
              <a:rPr lang="sv-SE" sz="1800" cap="none" dirty="0" err="1">
                <a:solidFill>
                  <a:schemeClr val="tx1"/>
                </a:solidFill>
              </a:rPr>
              <a:t>supporting</a:t>
            </a:r>
            <a:r>
              <a:rPr lang="sv-SE" sz="1800" cap="none" dirty="0">
                <a:solidFill>
                  <a:schemeClr val="tx1"/>
                </a:solidFill>
              </a:rPr>
              <a:t> the </a:t>
            </a:r>
            <a:r>
              <a:rPr lang="sv-SE" sz="1800" cap="none" dirty="0" err="1">
                <a:solidFill>
                  <a:schemeClr val="tx1"/>
                </a:solidFill>
              </a:rPr>
              <a:t>rights</a:t>
            </a:r>
            <a:r>
              <a:rPr lang="sv-SE" sz="1800" cap="none" dirty="0">
                <a:solidFill>
                  <a:schemeClr val="tx1"/>
                </a:solidFill>
              </a:rPr>
              <a:t> and </a:t>
            </a:r>
            <a:r>
              <a:rPr lang="sv-SE" sz="1800" cap="none" dirty="0" err="1">
                <a:solidFill>
                  <a:schemeClr val="tx1"/>
                </a:solidFill>
              </a:rPr>
              <a:t>power</a:t>
            </a:r>
            <a:r>
              <a:rPr lang="sv-SE" sz="1800" cap="none" dirty="0">
                <a:solidFill>
                  <a:schemeClr val="tx1"/>
                </a:solidFill>
              </a:rPr>
              <a:t> </a:t>
            </a:r>
            <a:r>
              <a:rPr lang="sv-SE" sz="1800" cap="none" dirty="0" err="1">
                <a:solidFill>
                  <a:schemeClr val="tx1"/>
                </a:solidFill>
              </a:rPr>
              <a:t>of</a:t>
            </a:r>
            <a:r>
              <a:rPr lang="sv-SE" sz="1800" cap="none" dirty="0">
                <a:solidFill>
                  <a:schemeClr val="tx1"/>
                </a:solidFill>
              </a:rPr>
              <a:t> the </a:t>
            </a:r>
            <a:r>
              <a:rPr lang="sv-SE" sz="1800" cap="none" dirty="0" err="1">
                <a:solidFill>
                  <a:schemeClr val="tx1"/>
                </a:solidFill>
              </a:rPr>
              <a:t>people</a:t>
            </a:r>
            <a:r>
              <a:rPr lang="sv-SE" sz="1800" cap="none" dirty="0">
                <a:solidFill>
                  <a:schemeClr val="tx1"/>
                </a:solidFill>
              </a:rPr>
              <a:t> in </a:t>
            </a:r>
            <a:r>
              <a:rPr lang="sv-SE" sz="1800" cap="none" dirty="0" err="1">
                <a:solidFill>
                  <a:schemeClr val="tx1"/>
                </a:solidFill>
              </a:rPr>
              <a:t>their</a:t>
            </a:r>
            <a:r>
              <a:rPr lang="sv-SE" sz="1800" cap="none" dirty="0">
                <a:solidFill>
                  <a:schemeClr val="tx1"/>
                </a:solidFill>
              </a:rPr>
              <a:t> </a:t>
            </a:r>
            <a:r>
              <a:rPr lang="sv-SE" sz="1800" cap="none" dirty="0" err="1">
                <a:solidFill>
                  <a:schemeClr val="tx1"/>
                </a:solidFill>
              </a:rPr>
              <a:t>struggle</a:t>
            </a:r>
            <a:r>
              <a:rPr lang="sv-SE" sz="1800" cap="none" dirty="0">
                <a:solidFill>
                  <a:schemeClr val="tx1"/>
                </a:solidFill>
              </a:rPr>
              <a:t> </a:t>
            </a:r>
            <a:r>
              <a:rPr lang="sv-SE" sz="1800" cap="none" dirty="0" err="1">
                <a:solidFill>
                  <a:schemeClr val="tx1"/>
                </a:solidFill>
              </a:rPr>
              <a:t>against</a:t>
            </a:r>
            <a:r>
              <a:rPr lang="sv-SE" sz="1800" cap="none" dirty="0">
                <a:solidFill>
                  <a:schemeClr val="tx1"/>
                </a:solidFill>
              </a:rPr>
              <a:t> the </a:t>
            </a:r>
            <a:r>
              <a:rPr lang="sv-SE" sz="1800" cap="none" dirty="0" err="1">
                <a:solidFill>
                  <a:schemeClr val="tx1"/>
                </a:solidFill>
              </a:rPr>
              <a:t>privileged</a:t>
            </a:r>
            <a:r>
              <a:rPr lang="sv-SE" sz="1800" cap="none" dirty="0">
                <a:solidFill>
                  <a:schemeClr val="tx1"/>
                </a:solidFill>
              </a:rPr>
              <a:t> </a:t>
            </a:r>
            <a:r>
              <a:rPr lang="sv-SE" sz="1800" cap="none" dirty="0" err="1">
                <a:solidFill>
                  <a:schemeClr val="tx1"/>
                </a:solidFill>
              </a:rPr>
              <a:t>elite</a:t>
            </a:r>
            <a:r>
              <a:rPr lang="sv-SE" sz="1800" cap="none" dirty="0">
                <a:solidFill>
                  <a:schemeClr val="tx1"/>
                </a:solidFill>
              </a:rPr>
              <a:t>”</a:t>
            </a:r>
          </a:p>
          <a:p>
            <a:endParaRPr lang="sv-SE" sz="1800" cap="none" dirty="0">
              <a:solidFill>
                <a:schemeClr val="tx1"/>
              </a:solidFill>
            </a:endParaRPr>
          </a:p>
          <a:p>
            <a:r>
              <a:rPr lang="sv-SE" sz="1800" cap="none" dirty="0">
                <a:solidFill>
                  <a:schemeClr val="tx1"/>
                </a:solidFill>
              </a:rPr>
              <a:t/>
            </a:r>
            <a:br>
              <a:rPr lang="sv-SE" sz="1800" cap="none" dirty="0">
                <a:solidFill>
                  <a:schemeClr val="tx1"/>
                </a:solidFill>
              </a:rPr>
            </a:br>
            <a:r>
              <a:rPr lang="sv-SE" sz="1800" cap="none" dirty="0">
                <a:solidFill>
                  <a:schemeClr val="tx1"/>
                </a:solidFill>
              </a:rPr>
              <a:t>”</a:t>
            </a:r>
            <a:r>
              <a:rPr lang="en-US" sz="1800" cap="none" dirty="0">
                <a:solidFill>
                  <a:schemeClr val="tx1"/>
                </a:solidFill>
              </a:rPr>
              <a:t>Political movements or political parties which reflect a major disillusionment with conventional political parties and which have, or present themselves as having, the objective of returning political power  to the mass of the people”</a:t>
            </a:r>
            <a:endParaRPr lang="sv-SE" sz="1800" cap="none" dirty="0">
              <a:solidFill>
                <a:schemeClr val="tx1"/>
              </a:solidFill>
            </a:endParaRPr>
          </a:p>
        </p:txBody>
      </p:sp>
      <p:sp>
        <p:nvSpPr>
          <p:cNvPr id="2" name="textruta 1"/>
          <p:cNvSpPr txBox="1"/>
          <p:nvPr/>
        </p:nvSpPr>
        <p:spPr>
          <a:xfrm>
            <a:off x="333772" y="6309320"/>
            <a:ext cx="3960440" cy="369332"/>
          </a:xfrm>
          <a:prstGeom prst="rect">
            <a:avLst/>
          </a:prstGeom>
          <a:noFill/>
        </p:spPr>
        <p:txBody>
          <a:bodyPr wrap="square" rtlCol="0">
            <a:spAutoFit/>
          </a:bodyPr>
          <a:lstStyle/>
          <a:p>
            <a:r>
              <a:rPr lang="sv-SE" sz="1000" dirty="0">
                <a:solidFill>
                  <a:srgbClr val="FF0000"/>
                </a:solidFill>
              </a:rPr>
              <a:t>* </a:t>
            </a:r>
            <a:r>
              <a:rPr lang="sv-SE" sz="1000" dirty="0">
                <a:solidFill>
                  <a:schemeClr val="tx1">
                    <a:lumMod val="75000"/>
                  </a:schemeClr>
                </a:solidFill>
              </a:rPr>
              <a:t>Dictionary, Encyclopedia, </a:t>
            </a:r>
            <a:r>
              <a:rPr lang="sv-SE" sz="1000" dirty="0" err="1">
                <a:solidFill>
                  <a:schemeClr val="tx1">
                    <a:lumMod val="75000"/>
                  </a:schemeClr>
                </a:solidFill>
              </a:rPr>
              <a:t>Wikipedia</a:t>
            </a:r>
            <a:r>
              <a:rPr lang="sv-SE" dirty="0"/>
              <a:t>.</a:t>
            </a:r>
          </a:p>
        </p:txBody>
      </p:sp>
      <p:sp>
        <p:nvSpPr>
          <p:cNvPr id="5" name="textruta 4"/>
          <p:cNvSpPr txBox="1"/>
          <p:nvPr/>
        </p:nvSpPr>
        <p:spPr>
          <a:xfrm>
            <a:off x="219083" y="2009830"/>
            <a:ext cx="4104456" cy="369332"/>
          </a:xfrm>
          <a:prstGeom prst="rect">
            <a:avLst/>
          </a:prstGeom>
          <a:noFill/>
        </p:spPr>
        <p:txBody>
          <a:bodyPr wrap="square" rtlCol="0">
            <a:spAutoFit/>
          </a:bodyPr>
          <a:lstStyle/>
          <a:p>
            <a:r>
              <a:rPr lang="sv-SE" dirty="0"/>
              <a:t>Populism  (LAT. </a:t>
            </a:r>
            <a:r>
              <a:rPr lang="sv-SE" dirty="0" err="1"/>
              <a:t>populus</a:t>
            </a:r>
            <a:r>
              <a:rPr lang="sv-SE" dirty="0"/>
              <a:t>, "</a:t>
            </a:r>
            <a:r>
              <a:rPr lang="sv-SE" dirty="0" err="1"/>
              <a:t>people</a:t>
            </a:r>
            <a:r>
              <a:rPr lang="sv-SE" dirty="0"/>
              <a:t>")</a:t>
            </a:r>
          </a:p>
        </p:txBody>
      </p:sp>
      <p:sp>
        <p:nvSpPr>
          <p:cNvPr id="7" name="textruta 6"/>
          <p:cNvSpPr txBox="1"/>
          <p:nvPr/>
        </p:nvSpPr>
        <p:spPr>
          <a:xfrm>
            <a:off x="2255695" y="5122071"/>
            <a:ext cx="8280920" cy="923330"/>
          </a:xfrm>
          <a:prstGeom prst="rect">
            <a:avLst/>
          </a:prstGeom>
          <a:noFill/>
        </p:spPr>
        <p:txBody>
          <a:bodyPr wrap="square" rtlCol="0">
            <a:spAutoFit/>
          </a:bodyPr>
          <a:lstStyle/>
          <a:p>
            <a:r>
              <a:rPr lang="sv-SE" dirty="0">
                <a:solidFill>
                  <a:srgbClr val="FFFF00"/>
                </a:solidFill>
              </a:rPr>
              <a:t>In general, </a:t>
            </a:r>
            <a:r>
              <a:rPr lang="sv-SE" dirty="0" err="1">
                <a:solidFill>
                  <a:srgbClr val="FFFF00"/>
                </a:solidFill>
              </a:rPr>
              <a:t>ideology</a:t>
            </a:r>
            <a:r>
              <a:rPr lang="sv-SE" dirty="0">
                <a:solidFill>
                  <a:srgbClr val="FFFF00"/>
                </a:solidFill>
              </a:rPr>
              <a:t> or </a:t>
            </a:r>
            <a:r>
              <a:rPr lang="sv-SE" dirty="0" err="1">
                <a:solidFill>
                  <a:srgbClr val="FFFF00"/>
                </a:solidFill>
              </a:rPr>
              <a:t>political</a:t>
            </a:r>
            <a:r>
              <a:rPr lang="sv-SE" dirty="0">
                <a:solidFill>
                  <a:srgbClr val="FFFF00"/>
                </a:solidFill>
              </a:rPr>
              <a:t> </a:t>
            </a:r>
            <a:r>
              <a:rPr lang="sv-SE" dirty="0" err="1">
                <a:solidFill>
                  <a:srgbClr val="FFFF00"/>
                </a:solidFill>
              </a:rPr>
              <a:t>movement</a:t>
            </a:r>
            <a:r>
              <a:rPr lang="sv-SE" dirty="0">
                <a:solidFill>
                  <a:srgbClr val="FFFF00"/>
                </a:solidFill>
              </a:rPr>
              <a:t> </a:t>
            </a:r>
            <a:r>
              <a:rPr lang="sv-SE" dirty="0" err="1">
                <a:solidFill>
                  <a:srgbClr val="FFFF00"/>
                </a:solidFill>
              </a:rPr>
              <a:t>that</a:t>
            </a:r>
            <a:r>
              <a:rPr lang="sv-SE" dirty="0">
                <a:solidFill>
                  <a:srgbClr val="FFFF00"/>
                </a:solidFill>
              </a:rPr>
              <a:t> </a:t>
            </a:r>
            <a:r>
              <a:rPr lang="sv-SE" dirty="0" err="1">
                <a:solidFill>
                  <a:srgbClr val="FFFF00"/>
                </a:solidFill>
              </a:rPr>
              <a:t>mobilizes</a:t>
            </a:r>
            <a:r>
              <a:rPr lang="sv-SE" dirty="0">
                <a:solidFill>
                  <a:srgbClr val="FFFF00"/>
                </a:solidFill>
              </a:rPr>
              <a:t> the population (</a:t>
            </a:r>
            <a:r>
              <a:rPr lang="sv-SE" dirty="0" err="1">
                <a:solidFill>
                  <a:srgbClr val="FFFF00"/>
                </a:solidFill>
              </a:rPr>
              <a:t>often</a:t>
            </a:r>
            <a:r>
              <a:rPr lang="sv-SE" dirty="0">
                <a:solidFill>
                  <a:srgbClr val="FFFF00"/>
                </a:solidFill>
              </a:rPr>
              <a:t>, </a:t>
            </a:r>
            <a:r>
              <a:rPr lang="sv-SE" dirty="0" err="1">
                <a:solidFill>
                  <a:srgbClr val="FFFF00"/>
                </a:solidFill>
              </a:rPr>
              <a:t>but</a:t>
            </a:r>
            <a:r>
              <a:rPr lang="sv-SE" dirty="0">
                <a:solidFill>
                  <a:srgbClr val="FFFF00"/>
                </a:solidFill>
              </a:rPr>
              <a:t> not </a:t>
            </a:r>
            <a:r>
              <a:rPr lang="sv-SE" dirty="0" err="1">
                <a:solidFill>
                  <a:srgbClr val="FFFF00"/>
                </a:solidFill>
              </a:rPr>
              <a:t>always</a:t>
            </a:r>
            <a:r>
              <a:rPr lang="sv-SE" dirty="0">
                <a:solidFill>
                  <a:srgbClr val="FFFF00"/>
                </a:solidFill>
              </a:rPr>
              <a:t>, the </a:t>
            </a:r>
            <a:r>
              <a:rPr lang="sv-SE" dirty="0" err="1">
                <a:solidFill>
                  <a:srgbClr val="FFFF00"/>
                </a:solidFill>
              </a:rPr>
              <a:t>lower</a:t>
            </a:r>
            <a:r>
              <a:rPr lang="sv-SE" dirty="0">
                <a:solidFill>
                  <a:srgbClr val="FFFF00"/>
                </a:solidFill>
              </a:rPr>
              <a:t> </a:t>
            </a:r>
            <a:r>
              <a:rPr lang="sv-SE" dirty="0" err="1">
                <a:solidFill>
                  <a:srgbClr val="FFFF00"/>
                </a:solidFill>
              </a:rPr>
              <a:t>classes</a:t>
            </a:r>
            <a:r>
              <a:rPr lang="sv-SE" dirty="0">
                <a:solidFill>
                  <a:srgbClr val="FFFF00"/>
                </a:solidFill>
              </a:rPr>
              <a:t>) </a:t>
            </a:r>
            <a:r>
              <a:rPr lang="sv-SE" dirty="0" err="1">
                <a:solidFill>
                  <a:srgbClr val="FFFF00"/>
                </a:solidFill>
              </a:rPr>
              <a:t>against</a:t>
            </a:r>
            <a:r>
              <a:rPr lang="sv-SE" dirty="0">
                <a:solidFill>
                  <a:srgbClr val="FFFF00"/>
                </a:solidFill>
              </a:rPr>
              <a:t> an institution or government, usually in the </a:t>
            </a:r>
            <a:r>
              <a:rPr lang="sv-SE" dirty="0" err="1">
                <a:solidFill>
                  <a:srgbClr val="FFFF00"/>
                </a:solidFill>
              </a:rPr>
              <a:t>defense</a:t>
            </a:r>
            <a:r>
              <a:rPr lang="sv-SE" dirty="0">
                <a:solidFill>
                  <a:srgbClr val="FFFF00"/>
                </a:solidFill>
              </a:rPr>
              <a:t> </a:t>
            </a:r>
            <a:r>
              <a:rPr lang="sv-SE" dirty="0" err="1">
                <a:solidFill>
                  <a:srgbClr val="FFFF00"/>
                </a:solidFill>
              </a:rPr>
              <a:t>of</a:t>
            </a:r>
            <a:r>
              <a:rPr lang="sv-SE" dirty="0">
                <a:solidFill>
                  <a:srgbClr val="FFFF00"/>
                </a:solidFill>
              </a:rPr>
              <a:t> the underdog or the </a:t>
            </a:r>
            <a:r>
              <a:rPr lang="sv-SE" dirty="0" err="1">
                <a:solidFill>
                  <a:srgbClr val="FFFF00"/>
                </a:solidFill>
              </a:rPr>
              <a:t>wronged</a:t>
            </a:r>
            <a:r>
              <a:rPr lang="sv-SE" dirty="0">
                <a:solidFill>
                  <a:srgbClr val="FFFF00"/>
                </a:solidFill>
              </a:rPr>
              <a:t>.</a:t>
            </a:r>
            <a:r>
              <a:rPr lang="sv-SE" dirty="0"/>
              <a:t> </a:t>
            </a:r>
            <a:r>
              <a:rPr lang="sv-SE" dirty="0">
                <a:solidFill>
                  <a:srgbClr val="FFC000"/>
                </a:solidFill>
              </a:rPr>
              <a:t>(</a:t>
            </a:r>
            <a:r>
              <a:rPr lang="sv-SE" dirty="0" err="1">
                <a:solidFill>
                  <a:srgbClr val="FFC000"/>
                </a:solidFill>
              </a:rPr>
              <a:t>Treated</a:t>
            </a:r>
            <a:r>
              <a:rPr lang="sv-SE" dirty="0">
                <a:solidFill>
                  <a:srgbClr val="FFC000"/>
                </a:solidFill>
              </a:rPr>
              <a:t> </a:t>
            </a:r>
            <a:r>
              <a:rPr lang="sv-SE" dirty="0" err="1">
                <a:solidFill>
                  <a:srgbClr val="FFC000"/>
                </a:solidFill>
              </a:rPr>
              <a:t>unfairly</a:t>
            </a:r>
            <a:r>
              <a:rPr lang="sv-SE" dirty="0">
                <a:solidFill>
                  <a:srgbClr val="FFC000"/>
                </a:solidFill>
              </a:rPr>
              <a:t> or </a:t>
            </a:r>
            <a:r>
              <a:rPr lang="sv-SE" dirty="0" err="1">
                <a:solidFill>
                  <a:srgbClr val="FFC000"/>
                </a:solidFill>
              </a:rPr>
              <a:t>unjustly</a:t>
            </a:r>
            <a:r>
              <a:rPr lang="sv-SE" dirty="0">
                <a:solidFill>
                  <a:srgbClr val="FFC000"/>
                </a:solidFill>
              </a:rPr>
              <a:t>)</a:t>
            </a:r>
          </a:p>
        </p:txBody>
      </p:sp>
    </p:spTree>
    <p:extLst>
      <p:ext uri="{BB962C8B-B14F-4D97-AF65-F5344CB8AC3E}">
        <p14:creationId xmlns:p14="http://schemas.microsoft.com/office/powerpoint/2010/main" val="327622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2"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bs.twimg.com/media/CPTSZ9yUsAAwQ8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21" y="1712728"/>
            <a:ext cx="3800475"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bs.twimg.com/media/CPVDwebWgAAxlnT.jp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6740" y="1186837"/>
            <a:ext cx="2694607" cy="54805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ildresultat för 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8068" y="1718998"/>
            <a:ext cx="7127360" cy="355865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laterad bi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324" y="5212748"/>
            <a:ext cx="2719190" cy="1256506"/>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p:cNvSpPr/>
          <p:nvPr/>
        </p:nvSpPr>
        <p:spPr>
          <a:xfrm>
            <a:off x="2012584" y="324652"/>
            <a:ext cx="8136904" cy="830997"/>
          </a:xfrm>
          <a:prstGeom prst="rect">
            <a:avLst/>
          </a:prstGeom>
        </p:spPr>
        <p:txBody>
          <a:bodyPr wrap="square">
            <a:spAutoFit/>
          </a:bodyPr>
          <a:lstStyle/>
          <a:p>
            <a:pPr algn="ctr"/>
            <a:r>
              <a:rPr lang="en-US" sz="2400" dirty="0"/>
              <a:t>How did Saudi Arabia just get re-elected to the Human Rights Council, the United Nations' premier human rights body?</a:t>
            </a:r>
            <a:endParaRPr lang="sv-SE" sz="2400" dirty="0"/>
          </a:p>
        </p:txBody>
      </p:sp>
    </p:spTree>
    <p:extLst>
      <p:ext uri="{BB962C8B-B14F-4D97-AF65-F5344CB8AC3E}">
        <p14:creationId xmlns:p14="http://schemas.microsoft.com/office/powerpoint/2010/main" val="1339860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60"/>
                                        </p:tgtEl>
                                        <p:attrNameLst>
                                          <p:attrName>style.visibility</p:attrName>
                                        </p:attrNameLst>
                                      </p:cBhvr>
                                      <p:to>
                                        <p:strVal val="visible"/>
                                      </p:to>
                                    </p:set>
                                    <p:animEffect transition="in" filter="fade">
                                      <p:cBhvr>
                                        <p:cTn id="14" dur="1000"/>
                                        <p:tgtEl>
                                          <p:spTgt spid="2060"/>
                                        </p:tgtEl>
                                      </p:cBhvr>
                                    </p:animEffect>
                                    <p:anim calcmode="lin" valueType="num">
                                      <p:cBhvr>
                                        <p:cTn id="15" dur="1000" fill="hold"/>
                                        <p:tgtEl>
                                          <p:spTgt spid="2060"/>
                                        </p:tgtEl>
                                        <p:attrNameLst>
                                          <p:attrName>ppt_x</p:attrName>
                                        </p:attrNameLst>
                                      </p:cBhvr>
                                      <p:tavLst>
                                        <p:tav tm="0">
                                          <p:val>
                                            <p:strVal val="#ppt_x"/>
                                          </p:val>
                                        </p:tav>
                                        <p:tav tm="100000">
                                          <p:val>
                                            <p:strVal val="#ppt_x"/>
                                          </p:val>
                                        </p:tav>
                                      </p:tavLst>
                                    </p:anim>
                                    <p:anim calcmode="lin" valueType="num">
                                      <p:cBhvr>
                                        <p:cTn id="16"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62"/>
                                        </p:tgtEl>
                                        <p:attrNameLst>
                                          <p:attrName>style.visibility</p:attrName>
                                        </p:attrNameLst>
                                      </p:cBhvr>
                                      <p:to>
                                        <p:strVal val="visible"/>
                                      </p:to>
                                    </p:set>
                                    <p:animEffect transition="in" filter="fade">
                                      <p:cBhvr>
                                        <p:cTn id="21" dur="2000"/>
                                        <p:tgtEl>
                                          <p:spTgt spid="206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20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a:xfrm>
            <a:off x="981844" y="260648"/>
            <a:ext cx="9144001" cy="818655"/>
          </a:xfrm>
        </p:spPr>
        <p:txBody>
          <a:bodyPr rtlCol="0">
            <a:normAutofit/>
          </a:bodyPr>
          <a:lstStyle/>
          <a:p>
            <a:r>
              <a:rPr lang="sv-SE" sz="4400" dirty="0" err="1"/>
              <a:t>Characteristic</a:t>
            </a:r>
            <a:r>
              <a:rPr lang="sv-SE" sz="4400" dirty="0"/>
              <a:t> </a:t>
            </a:r>
            <a:r>
              <a:rPr lang="sv-SE" sz="4400" dirty="0" err="1"/>
              <a:t>of</a:t>
            </a:r>
            <a:r>
              <a:rPr lang="sv-SE" sz="4400" dirty="0"/>
              <a:t> populism </a:t>
            </a:r>
            <a:endParaRPr lang="en-US" sz="4400" dirty="0"/>
          </a:p>
        </p:txBody>
      </p:sp>
      <p:sp>
        <p:nvSpPr>
          <p:cNvPr id="14" name="Platshållare för innehåll 13"/>
          <p:cNvSpPr>
            <a:spLocks noGrp="1"/>
          </p:cNvSpPr>
          <p:nvPr>
            <p:ph idx="1"/>
          </p:nvPr>
        </p:nvSpPr>
        <p:spPr>
          <a:xfrm>
            <a:off x="765820" y="1718224"/>
            <a:ext cx="7812359" cy="3772349"/>
          </a:xfrm>
        </p:spPr>
        <p:txBody>
          <a:bodyPr rtlCol="0">
            <a:noAutofit/>
          </a:bodyPr>
          <a:lstStyle/>
          <a:p>
            <a:r>
              <a:rPr lang="sv-SE" sz="2000" dirty="0" err="1"/>
              <a:t>Relates</a:t>
            </a:r>
            <a:r>
              <a:rPr lang="sv-SE" sz="2000" dirty="0"/>
              <a:t> to policy </a:t>
            </a:r>
            <a:r>
              <a:rPr lang="sv-SE" sz="2000" dirty="0" err="1"/>
              <a:t>with</a:t>
            </a:r>
            <a:r>
              <a:rPr lang="sv-SE" sz="2000" dirty="0"/>
              <a:t> </a:t>
            </a:r>
            <a:r>
              <a:rPr lang="sv-SE" sz="2000" dirty="0" err="1"/>
              <a:t>simplified</a:t>
            </a:r>
            <a:r>
              <a:rPr lang="sv-SE" sz="2000" dirty="0"/>
              <a:t> solutions to </a:t>
            </a:r>
            <a:r>
              <a:rPr lang="sv-SE" sz="2000" dirty="0" err="1"/>
              <a:t>difficult</a:t>
            </a:r>
            <a:r>
              <a:rPr lang="sv-SE" sz="2000" dirty="0"/>
              <a:t> </a:t>
            </a:r>
            <a:r>
              <a:rPr lang="sv-SE" sz="2000" dirty="0" err="1"/>
              <a:t>political</a:t>
            </a:r>
            <a:r>
              <a:rPr lang="sv-SE" sz="2000" dirty="0"/>
              <a:t> problems </a:t>
            </a:r>
          </a:p>
          <a:p>
            <a:r>
              <a:rPr lang="sv-SE" sz="2000" dirty="0" err="1"/>
              <a:t>Thin</a:t>
            </a:r>
            <a:r>
              <a:rPr lang="sv-SE" sz="2000" dirty="0"/>
              <a:t> </a:t>
            </a:r>
            <a:r>
              <a:rPr lang="sv-SE" sz="2000" dirty="0" err="1"/>
              <a:t>ideology</a:t>
            </a:r>
            <a:r>
              <a:rPr lang="sv-SE" sz="2000" dirty="0"/>
              <a:t> </a:t>
            </a:r>
            <a:r>
              <a:rPr lang="sv-SE" sz="2000" dirty="0" err="1"/>
              <a:t>which</a:t>
            </a:r>
            <a:r>
              <a:rPr lang="sv-SE" sz="2000" dirty="0"/>
              <a:t> </a:t>
            </a:r>
            <a:r>
              <a:rPr lang="sv-SE" sz="2000" dirty="0" err="1"/>
              <a:t>provides</a:t>
            </a:r>
            <a:r>
              <a:rPr lang="sv-SE" sz="2000" dirty="0"/>
              <a:t> for </a:t>
            </a:r>
            <a:r>
              <a:rPr lang="sv-SE" sz="2000" dirty="0" err="1"/>
              <a:t>two</a:t>
            </a:r>
            <a:r>
              <a:rPr lang="sv-SE" sz="2000" dirty="0"/>
              <a:t> </a:t>
            </a:r>
            <a:r>
              <a:rPr lang="sv-SE" sz="2000" dirty="0" err="1"/>
              <a:t>homogeneous</a:t>
            </a:r>
            <a:r>
              <a:rPr lang="sv-SE" sz="2000" dirty="0"/>
              <a:t>, </a:t>
            </a:r>
            <a:r>
              <a:rPr lang="sv-SE" sz="2000" dirty="0" err="1"/>
              <a:t>antagonistic</a:t>
            </a:r>
            <a:r>
              <a:rPr lang="sv-SE" sz="2000" dirty="0"/>
              <a:t> </a:t>
            </a:r>
            <a:r>
              <a:rPr lang="sv-SE" sz="2000" dirty="0" err="1"/>
              <a:t>groups</a:t>
            </a:r>
            <a:r>
              <a:rPr lang="sv-SE" sz="2000" dirty="0"/>
              <a:t>; a </a:t>
            </a:r>
            <a:r>
              <a:rPr lang="sv-SE" sz="2000" dirty="0" err="1"/>
              <a:t>us-against-them-thinking</a:t>
            </a:r>
            <a:r>
              <a:rPr lang="sv-SE" sz="2000" dirty="0"/>
              <a:t> </a:t>
            </a:r>
          </a:p>
          <a:p>
            <a:r>
              <a:rPr lang="sv-SE" sz="2000" dirty="0"/>
              <a:t>The </a:t>
            </a:r>
            <a:r>
              <a:rPr lang="sv-SE" sz="2000" dirty="0" err="1"/>
              <a:t>people</a:t>
            </a:r>
            <a:r>
              <a:rPr lang="sv-SE" sz="2000" dirty="0"/>
              <a:t> </a:t>
            </a:r>
            <a:r>
              <a:rPr lang="sv-SE" sz="2000" dirty="0" err="1"/>
              <a:t>against</a:t>
            </a:r>
            <a:r>
              <a:rPr lang="sv-SE" sz="2000" dirty="0"/>
              <a:t> the </a:t>
            </a:r>
            <a:r>
              <a:rPr lang="sv-SE" sz="2000" dirty="0" err="1"/>
              <a:t>elite</a:t>
            </a:r>
            <a:endParaRPr lang="sv-SE" sz="2000" dirty="0"/>
          </a:p>
          <a:p>
            <a:r>
              <a:rPr lang="sv-SE" sz="2000" dirty="0"/>
              <a:t> </a:t>
            </a:r>
            <a:r>
              <a:rPr lang="sv-SE" sz="2000" dirty="0" err="1"/>
              <a:t>Swedes</a:t>
            </a:r>
            <a:r>
              <a:rPr lang="sv-SE" sz="2000" dirty="0"/>
              <a:t> (or </a:t>
            </a:r>
            <a:r>
              <a:rPr lang="sv-SE" sz="2000" dirty="0" err="1"/>
              <a:t>other</a:t>
            </a:r>
            <a:r>
              <a:rPr lang="sv-SE" sz="2000" dirty="0"/>
              <a:t> </a:t>
            </a:r>
            <a:r>
              <a:rPr lang="sv-SE" sz="2000" dirty="0" err="1"/>
              <a:t>nationalities</a:t>
            </a:r>
            <a:r>
              <a:rPr lang="sv-SE" sz="2000" dirty="0"/>
              <a:t>) </a:t>
            </a:r>
            <a:r>
              <a:rPr lang="sv-SE" sz="2000" dirty="0" err="1"/>
              <a:t>against</a:t>
            </a:r>
            <a:r>
              <a:rPr lang="sv-SE" sz="2000" dirty="0"/>
              <a:t> immigrants </a:t>
            </a:r>
          </a:p>
          <a:p>
            <a:r>
              <a:rPr lang="sv-SE" sz="2000" dirty="0"/>
              <a:t>Country </a:t>
            </a:r>
            <a:r>
              <a:rPr lang="sv-SE" sz="2000" dirty="0" err="1"/>
              <a:t>against</a:t>
            </a:r>
            <a:r>
              <a:rPr lang="sv-SE" sz="2000" dirty="0"/>
              <a:t> country</a:t>
            </a:r>
          </a:p>
          <a:p>
            <a:r>
              <a:rPr lang="en-US" sz="2000" dirty="0"/>
              <a:t>Populists will always claim that they and they alone represent the people and their true interests.</a:t>
            </a:r>
          </a:p>
          <a:p>
            <a:endParaRPr lang="sv-SE" sz="2000" dirty="0"/>
          </a:p>
        </p:txBody>
      </p:sp>
      <p:pic>
        <p:nvPicPr>
          <p:cNvPr id="5" name="Bild 4" descr="Bildresultat för populism in europe"/>
          <p:cNvPicPr/>
          <p:nvPr/>
        </p:nvPicPr>
        <p:blipFill rotWithShape="1">
          <a:blip r:embed="rId2">
            <a:extLst>
              <a:ext uri="{28A0092B-C50C-407E-A947-70E740481C1C}">
                <a14:useLocalDpi xmlns:a14="http://schemas.microsoft.com/office/drawing/2010/main" val="0"/>
              </a:ext>
            </a:extLst>
          </a:blip>
          <a:srcRect l="18206" r="16491"/>
          <a:stretch/>
        </p:blipFill>
        <p:spPr bwMode="auto">
          <a:xfrm>
            <a:off x="8830716" y="1748705"/>
            <a:ext cx="2716717" cy="37418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500"/>
                                        <p:tgtEl>
                                          <p:spTgt spid="1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fade">
                                      <p:cBhvr>
                                        <p:cTn id="24" dur="500"/>
                                        <p:tgtEl>
                                          <p:spTgt spid="1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xEl>
                                              <p:pRg st="3" end="3"/>
                                            </p:txEl>
                                          </p:spTgt>
                                        </p:tgtEl>
                                        <p:attrNameLst>
                                          <p:attrName>style.visibility</p:attrName>
                                        </p:attrNameLst>
                                      </p:cBhvr>
                                      <p:to>
                                        <p:strVal val="visible"/>
                                      </p:to>
                                    </p:set>
                                    <p:animEffect transition="in" filter="fade">
                                      <p:cBhvr>
                                        <p:cTn id="34" dur="500"/>
                                        <p:tgtEl>
                                          <p:spTgt spid="1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animEffect transition="in" filter="fade">
                                      <p:cBhvr>
                                        <p:cTn id="39" dur="500"/>
                                        <p:tgtEl>
                                          <p:spTgt spid="1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xEl>
                                              <p:pRg st="5" end="5"/>
                                            </p:txEl>
                                          </p:spTgt>
                                        </p:tgtEl>
                                        <p:attrNameLst>
                                          <p:attrName>style.visibility</p:attrName>
                                        </p:attrNameLst>
                                      </p:cBhvr>
                                      <p:to>
                                        <p:strVal val="visible"/>
                                      </p:to>
                                    </p:set>
                                    <p:animEffect transition="in" filter="fade">
                                      <p:cBhvr>
                                        <p:cTn id="44"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3"/>
          <p:cNvSpPr>
            <a:spLocks noGrp="1"/>
          </p:cNvSpPr>
          <p:nvPr>
            <p:ph type="subTitle" idx="1"/>
          </p:nvPr>
        </p:nvSpPr>
        <p:spPr>
          <a:xfrm>
            <a:off x="448958" y="1484784"/>
            <a:ext cx="8669790" cy="2520280"/>
          </a:xfrm>
        </p:spPr>
        <p:txBody>
          <a:bodyPr rtlCol="0">
            <a:normAutofit/>
          </a:bodyPr>
          <a:lstStyle/>
          <a:p>
            <a:pPr marL="223838" indent="-223838">
              <a:spcBef>
                <a:spcPts val="1800"/>
              </a:spcBef>
              <a:buFont typeface="Arial" pitchFamily="34" charset="0"/>
              <a:buChar char="•"/>
            </a:pPr>
            <a:r>
              <a:rPr lang="en-US" cap="none" dirty="0">
                <a:solidFill>
                  <a:schemeClr val="tx1"/>
                </a:solidFill>
              </a:rPr>
              <a:t>Populism across Europe and the United States takes different forms depending on nationally specific factors such as political history, system and culture, but there are similarities.</a:t>
            </a:r>
          </a:p>
          <a:p>
            <a:pPr>
              <a:spcBef>
                <a:spcPts val="1800"/>
              </a:spcBef>
            </a:pPr>
            <a:r>
              <a:rPr lang="en-US" cap="none" dirty="0">
                <a:solidFill>
                  <a:schemeClr val="tx1"/>
                </a:solidFill>
              </a:rPr>
              <a:t> </a:t>
            </a:r>
          </a:p>
          <a:p>
            <a:pPr marL="223838" indent="-223838">
              <a:spcBef>
                <a:spcPts val="1800"/>
              </a:spcBef>
              <a:buFont typeface="Arial" pitchFamily="34" charset="0"/>
              <a:buChar char="•"/>
            </a:pPr>
            <a:r>
              <a:rPr lang="en-US" cap="none" dirty="0">
                <a:solidFill>
                  <a:schemeClr val="tx1"/>
                </a:solidFill>
              </a:rPr>
              <a:t>Populism in Europe relies heavily on xenophobia, nationalism, and racism.</a:t>
            </a:r>
          </a:p>
          <a:p>
            <a:pPr marL="342900" indent="-342900">
              <a:buFont typeface="Arial" panose="020B0604020202020204" pitchFamily="34" charset="0"/>
              <a:buChar char="•"/>
            </a:pPr>
            <a:endParaRPr lang="en-US" cap="none" dirty="0">
              <a:solidFill>
                <a:schemeClr val="tx1"/>
              </a:solidFill>
            </a:endParaRPr>
          </a:p>
          <a:p>
            <a:pPr marL="342900" indent="-342900">
              <a:buFont typeface="Arial" panose="020B0604020202020204" pitchFamily="34" charset="0"/>
              <a:buChar char="•"/>
            </a:pPr>
            <a:endParaRPr lang="en-US" cap="none" dirty="0">
              <a:solidFill>
                <a:schemeClr val="tx1"/>
              </a:solidFill>
            </a:endParaRPr>
          </a:p>
          <a:p>
            <a:endParaRPr lang="en-US" cap="none" dirty="0">
              <a:solidFill>
                <a:schemeClr val="tx1"/>
              </a:solidFill>
            </a:endParaRPr>
          </a:p>
        </p:txBody>
      </p:sp>
      <p:sp>
        <p:nvSpPr>
          <p:cNvPr id="5" name="Rubrik 12"/>
          <p:cNvSpPr txBox="1">
            <a:spLocks/>
          </p:cNvSpPr>
          <p:nvPr/>
        </p:nvSpPr>
        <p:spPr>
          <a:xfrm>
            <a:off x="663563" y="189428"/>
            <a:ext cx="9144001" cy="818655"/>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6600" kern="1200" spc="100" baseline="0">
                <a:solidFill>
                  <a:schemeClr val="tx1"/>
                </a:solidFill>
                <a:latin typeface="+mj-lt"/>
                <a:ea typeface="+mj-ea"/>
                <a:cs typeface="+mj-cs"/>
              </a:defRPr>
            </a:lvl1pPr>
          </a:lstStyle>
          <a:p>
            <a:r>
              <a:rPr lang="sv-SE" sz="4400" dirty="0" err="1"/>
              <a:t>Characteristic</a:t>
            </a:r>
            <a:r>
              <a:rPr lang="sv-SE" sz="4400" dirty="0"/>
              <a:t> </a:t>
            </a:r>
            <a:r>
              <a:rPr lang="sv-SE" sz="4400" dirty="0" err="1"/>
              <a:t>of</a:t>
            </a:r>
            <a:r>
              <a:rPr lang="sv-SE" sz="4400" dirty="0"/>
              <a:t> populism </a:t>
            </a:r>
            <a:endParaRPr lang="en-US" sz="4400" dirty="0"/>
          </a:p>
        </p:txBody>
      </p:sp>
      <p:pic>
        <p:nvPicPr>
          <p:cNvPr id="6" name="Bild 22" descr="Bildresultat för populism in europe"/>
          <p:cNvPicPr/>
          <p:nvPr/>
        </p:nvPicPr>
        <p:blipFill rotWithShape="1">
          <a:blip r:embed="rId2">
            <a:extLst>
              <a:ext uri="{28A0092B-C50C-407E-A947-70E740481C1C}">
                <a14:useLocalDpi xmlns:a14="http://schemas.microsoft.com/office/drawing/2010/main" val="0"/>
              </a:ext>
            </a:extLst>
          </a:blip>
          <a:srcRect l="2116" t="-22105" r="-2116" b="22105"/>
          <a:stretch/>
        </p:blipFill>
        <p:spPr bwMode="auto">
          <a:xfrm>
            <a:off x="5734372" y="3501008"/>
            <a:ext cx="6423061" cy="3190284"/>
          </a:xfrm>
          <a:prstGeom prst="rect">
            <a:avLst/>
          </a:prstGeom>
          <a:noFill/>
          <a:ln>
            <a:noFill/>
          </a:ln>
          <a:extLst>
            <a:ext uri="{53640926-AAD7-44D8-BBD7-CCE9431645EC}">
              <a14:shadowObscured xmlns:a14="http://schemas.microsoft.com/office/drawing/2010/main"/>
            </a:ext>
          </a:extLst>
        </p:spPr>
      </p:pic>
      <p:pic>
        <p:nvPicPr>
          <p:cNvPr id="1026" name="Picture 2" descr="Bildresultat för nationalis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8828" y="1340768"/>
            <a:ext cx="221016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668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20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20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3"/>
          <p:cNvSpPr>
            <a:spLocks noGrp="1"/>
          </p:cNvSpPr>
          <p:nvPr>
            <p:ph type="subTitle" idx="1"/>
          </p:nvPr>
        </p:nvSpPr>
        <p:spPr>
          <a:xfrm>
            <a:off x="621804" y="548680"/>
            <a:ext cx="5256584" cy="1944216"/>
          </a:xfrm>
        </p:spPr>
        <p:txBody>
          <a:bodyPr rtlCol="0">
            <a:noAutofit/>
          </a:bodyPr>
          <a:lstStyle/>
          <a:p>
            <a:r>
              <a:rPr lang="sv-SE" sz="3600" cap="none" dirty="0">
                <a:solidFill>
                  <a:schemeClr val="tx1"/>
                </a:solidFill>
              </a:rPr>
              <a:t>The </a:t>
            </a:r>
            <a:r>
              <a:rPr lang="sv-SE" sz="3600" cap="none" dirty="0" err="1">
                <a:solidFill>
                  <a:schemeClr val="tx1"/>
                </a:solidFill>
              </a:rPr>
              <a:t>rise</a:t>
            </a:r>
            <a:r>
              <a:rPr lang="sv-SE" sz="3600" cap="none" dirty="0">
                <a:solidFill>
                  <a:schemeClr val="tx1"/>
                </a:solidFill>
              </a:rPr>
              <a:t> </a:t>
            </a:r>
            <a:r>
              <a:rPr lang="sv-SE" sz="3600" cap="none" dirty="0" err="1">
                <a:solidFill>
                  <a:schemeClr val="tx1"/>
                </a:solidFill>
              </a:rPr>
              <a:t>of</a:t>
            </a:r>
            <a:r>
              <a:rPr lang="sv-SE" sz="3600" cap="none" dirty="0">
                <a:solidFill>
                  <a:schemeClr val="tx1"/>
                </a:solidFill>
              </a:rPr>
              <a:t> populism </a:t>
            </a:r>
            <a:r>
              <a:rPr lang="sv-SE" sz="3600" cap="none" dirty="0" err="1">
                <a:solidFill>
                  <a:schemeClr val="tx1"/>
                </a:solidFill>
              </a:rPr>
              <a:t>across</a:t>
            </a:r>
            <a:r>
              <a:rPr lang="sv-SE" sz="3600" cap="none" dirty="0">
                <a:solidFill>
                  <a:schemeClr val="tx1"/>
                </a:solidFill>
              </a:rPr>
              <a:t> </a:t>
            </a:r>
            <a:r>
              <a:rPr lang="sv-SE" sz="3600" cap="none" dirty="0" err="1">
                <a:solidFill>
                  <a:schemeClr val="tx1"/>
                </a:solidFill>
              </a:rPr>
              <a:t>Europe</a:t>
            </a:r>
            <a:r>
              <a:rPr lang="sv-SE" sz="3600" cap="none" dirty="0">
                <a:solidFill>
                  <a:schemeClr val="tx1"/>
                </a:solidFill>
              </a:rPr>
              <a:t> &amp; USA. </a:t>
            </a:r>
          </a:p>
          <a:p>
            <a:pPr algn="ctr"/>
            <a:endParaRPr lang="sv-SE" sz="3600" cap="none" dirty="0">
              <a:solidFill>
                <a:schemeClr val="tx1"/>
              </a:solidFill>
            </a:endParaRPr>
          </a:p>
          <a:p>
            <a:pPr algn="ctr"/>
            <a:r>
              <a:rPr lang="sv-SE" sz="2400" cap="none" dirty="0">
                <a:solidFill>
                  <a:schemeClr val="tx2">
                    <a:lumMod val="90000"/>
                  </a:schemeClr>
                </a:solidFill>
              </a:rPr>
              <a:t>The populists </a:t>
            </a:r>
            <a:r>
              <a:rPr lang="sv-SE" sz="2400" cap="none" dirty="0" err="1">
                <a:solidFill>
                  <a:schemeClr val="tx2">
                    <a:lumMod val="90000"/>
                  </a:schemeClr>
                </a:solidFill>
              </a:rPr>
              <a:t>are</a:t>
            </a:r>
            <a:r>
              <a:rPr lang="sv-SE" sz="2400" cap="none" dirty="0">
                <a:solidFill>
                  <a:schemeClr val="tx2">
                    <a:lumMod val="90000"/>
                  </a:schemeClr>
                </a:solidFill>
              </a:rPr>
              <a:t> coming!</a:t>
            </a:r>
            <a:r>
              <a:rPr lang="sv-SE" sz="2400" i="1" dirty="0">
                <a:solidFill>
                  <a:schemeClr val="tx2">
                    <a:lumMod val="90000"/>
                  </a:schemeClr>
                </a:solidFill>
              </a:rPr>
              <a:t> </a:t>
            </a:r>
          </a:p>
          <a:p>
            <a:endParaRPr lang="sv-SE" dirty="0">
              <a:solidFill>
                <a:schemeClr val="tx1"/>
              </a:solidFill>
            </a:endParaRPr>
          </a:p>
        </p:txBody>
      </p:sp>
      <p:sp>
        <p:nvSpPr>
          <p:cNvPr id="5" name="Rubrik 4"/>
          <p:cNvSpPr>
            <a:spLocks noGrp="1"/>
          </p:cNvSpPr>
          <p:nvPr>
            <p:ph type="ctrTitle"/>
          </p:nvPr>
        </p:nvSpPr>
        <p:spPr>
          <a:xfrm>
            <a:off x="361627" y="2996952"/>
            <a:ext cx="6336704" cy="2880320"/>
          </a:xfrm>
        </p:spPr>
        <p:txBody>
          <a:bodyPr>
            <a:normAutofit fontScale="90000"/>
          </a:bodyPr>
          <a:lstStyle/>
          <a:p>
            <a:r>
              <a:rPr lang="sv-SE" sz="2000" dirty="0"/>
              <a:t/>
            </a:r>
            <a:br>
              <a:rPr lang="sv-SE" sz="2000" dirty="0"/>
            </a:br>
            <a:r>
              <a:rPr lang="sv-SE" sz="2000" spc="200" dirty="0">
                <a:latin typeface="+mn-lt"/>
                <a:ea typeface="+mn-ea"/>
                <a:cs typeface="+mn-cs"/>
              </a:rPr>
              <a:t/>
            </a:r>
            <a:br>
              <a:rPr lang="sv-SE" sz="2000" spc="200" dirty="0">
                <a:latin typeface="+mn-lt"/>
                <a:ea typeface="+mn-ea"/>
                <a:cs typeface="+mn-cs"/>
              </a:rPr>
            </a:br>
            <a:r>
              <a:rPr lang="en-US" sz="2000" dirty="0">
                <a:latin typeface="+mn-lt"/>
              </a:rPr>
              <a:t>In several European countries, including </a:t>
            </a:r>
            <a:r>
              <a:rPr lang="en-US" sz="2000" i="1" dirty="0">
                <a:solidFill>
                  <a:srgbClr val="FFFF00"/>
                </a:solidFill>
                <a:latin typeface="+mn-lt"/>
              </a:rPr>
              <a:t>Finland, Hungary, Latvia, Lithuania, Norway, and Switzerland</a:t>
            </a:r>
            <a:r>
              <a:rPr lang="en-US" sz="2000" dirty="0">
                <a:latin typeface="+mn-lt"/>
              </a:rPr>
              <a:t>, right-wing parties have taken the reins of government. </a:t>
            </a:r>
            <a:br>
              <a:rPr lang="en-US" sz="2000" dirty="0">
                <a:latin typeface="+mn-lt"/>
              </a:rPr>
            </a:br>
            <a:r>
              <a:rPr lang="en-US" sz="2000" dirty="0">
                <a:latin typeface="+mn-lt"/>
              </a:rPr>
              <a:t/>
            </a:r>
            <a:br>
              <a:rPr lang="en-US" sz="2000" dirty="0">
                <a:latin typeface="+mn-lt"/>
              </a:rPr>
            </a:br>
            <a:r>
              <a:rPr lang="en-US" sz="2000" dirty="0">
                <a:latin typeface="+mn-lt"/>
              </a:rPr>
              <a:t>And even where right-wing populists haven’t gained power, groups such as </a:t>
            </a:r>
            <a:r>
              <a:rPr lang="en-US" sz="2000" i="1" dirty="0">
                <a:solidFill>
                  <a:srgbClr val="00B0F0"/>
                </a:solidFill>
                <a:latin typeface="+mn-lt"/>
              </a:rPr>
              <a:t>Britain’s UKIP, the French Front National, and Germany’s Alternative </a:t>
            </a:r>
            <a:r>
              <a:rPr lang="en-US" sz="2000" i="1" dirty="0" err="1">
                <a:solidFill>
                  <a:srgbClr val="00B0F0"/>
                </a:solidFill>
                <a:latin typeface="+mn-lt"/>
              </a:rPr>
              <a:t>für</a:t>
            </a:r>
            <a:r>
              <a:rPr lang="en-US" sz="2000" i="1" dirty="0">
                <a:solidFill>
                  <a:srgbClr val="00B0F0"/>
                </a:solidFill>
                <a:latin typeface="+mn-lt"/>
              </a:rPr>
              <a:t> Deutschland</a:t>
            </a:r>
            <a:r>
              <a:rPr lang="en-US" sz="2000" dirty="0">
                <a:latin typeface="+mn-lt"/>
              </a:rPr>
              <a:t> are enjoying record popularity.</a:t>
            </a:r>
            <a:r>
              <a:rPr lang="sv-SE" sz="2000" spc="200" dirty="0">
                <a:latin typeface="+mn-lt"/>
                <a:ea typeface="+mn-ea"/>
                <a:cs typeface="+mn-cs"/>
              </a:rPr>
              <a:t/>
            </a:r>
            <a:br>
              <a:rPr lang="sv-SE" sz="2000" spc="200" dirty="0">
                <a:latin typeface="+mn-lt"/>
                <a:ea typeface="+mn-ea"/>
                <a:cs typeface="+mn-cs"/>
              </a:rPr>
            </a:br>
            <a:endParaRPr lang="sv-SE" sz="2000" spc="200" dirty="0">
              <a:latin typeface="+mn-lt"/>
              <a:ea typeface="+mn-ea"/>
              <a:cs typeface="+mn-cs"/>
            </a:endParaRPr>
          </a:p>
        </p:txBody>
      </p:sp>
      <p:pic>
        <p:nvPicPr>
          <p:cNvPr id="6" name="Bild 23" descr="http://tidskriftenrespons.se/wp-content/uploads/2016/10/respons_framsida_2016_5_1240px-207x0-c-default.jpg"/>
          <p:cNvPicPr/>
          <p:nvPr/>
        </p:nvPicPr>
        <p:blipFill rotWithShape="1">
          <a:blip r:embed="rId2">
            <a:extLst>
              <a:ext uri="{28A0092B-C50C-407E-A947-70E740481C1C}">
                <a14:useLocalDpi xmlns:a14="http://schemas.microsoft.com/office/drawing/2010/main" val="0"/>
              </a:ext>
            </a:extLst>
          </a:blip>
          <a:srcRect t="42008" b="2716"/>
          <a:stretch/>
        </p:blipFill>
        <p:spPr bwMode="auto">
          <a:xfrm>
            <a:off x="7030516" y="1628800"/>
            <a:ext cx="4726261" cy="3328073"/>
          </a:xfrm>
          <a:prstGeom prst="rect">
            <a:avLst/>
          </a:prstGeom>
          <a:noFill/>
          <a:ln>
            <a:noFill/>
          </a:ln>
          <a:extLst>
            <a:ext uri="{53640926-AAD7-44D8-BBD7-CCE9431645EC}">
              <a14:shadowObscured xmlns:a14="http://schemas.microsoft.com/office/drawing/2010/main"/>
            </a:ext>
          </a:extLst>
        </p:spPr>
      </p:pic>
      <p:sp>
        <p:nvSpPr>
          <p:cNvPr id="7" name="Rektangel 6"/>
          <p:cNvSpPr/>
          <p:nvPr/>
        </p:nvSpPr>
        <p:spPr>
          <a:xfrm>
            <a:off x="361627" y="2492896"/>
            <a:ext cx="6092825" cy="1200329"/>
          </a:xfrm>
          <a:prstGeom prst="rect">
            <a:avLst/>
          </a:prstGeom>
        </p:spPr>
        <p:txBody>
          <a:bodyPr>
            <a:spAutoFit/>
          </a:bodyPr>
          <a:lstStyle/>
          <a:p>
            <a:r>
              <a:rPr lang="sv-SE" spc="100" dirty="0">
                <a:ea typeface="+mj-ea"/>
                <a:cs typeface="+mj-cs"/>
              </a:rPr>
              <a:t>In </a:t>
            </a:r>
            <a:r>
              <a:rPr lang="sv-SE" spc="100" dirty="0" err="1">
                <a:ea typeface="+mj-ea"/>
                <a:cs typeface="+mj-cs"/>
              </a:rPr>
              <a:t>many</a:t>
            </a:r>
            <a:r>
              <a:rPr lang="sv-SE" spc="100" dirty="0">
                <a:ea typeface="+mj-ea"/>
                <a:cs typeface="+mj-cs"/>
              </a:rPr>
              <a:t> </a:t>
            </a:r>
            <a:r>
              <a:rPr lang="sv-SE" spc="100" dirty="0" err="1">
                <a:ea typeface="+mj-ea"/>
                <a:cs typeface="+mj-cs"/>
              </a:rPr>
              <a:t>European</a:t>
            </a:r>
            <a:r>
              <a:rPr lang="sv-SE" spc="100" dirty="0">
                <a:ea typeface="+mj-ea"/>
                <a:cs typeface="+mj-cs"/>
              </a:rPr>
              <a:t> </a:t>
            </a:r>
            <a:r>
              <a:rPr lang="sv-SE" spc="100" dirty="0" err="1">
                <a:ea typeface="+mj-ea"/>
                <a:cs typeface="+mj-cs"/>
              </a:rPr>
              <a:t>countries</a:t>
            </a:r>
            <a:r>
              <a:rPr lang="sv-SE" spc="100" dirty="0">
                <a:ea typeface="+mj-ea"/>
                <a:cs typeface="+mj-cs"/>
              </a:rPr>
              <a:t>, so-</a:t>
            </a:r>
            <a:r>
              <a:rPr lang="sv-SE" spc="100" dirty="0" err="1">
                <a:ea typeface="+mj-ea"/>
                <a:cs typeface="+mj-cs"/>
              </a:rPr>
              <a:t>called</a:t>
            </a:r>
            <a:r>
              <a:rPr lang="sv-SE" spc="100" dirty="0">
                <a:ea typeface="+mj-ea"/>
                <a:cs typeface="+mj-cs"/>
              </a:rPr>
              <a:t> “populist” </a:t>
            </a:r>
            <a:r>
              <a:rPr lang="sv-SE" spc="100" dirty="0" err="1">
                <a:ea typeface="+mj-ea"/>
                <a:cs typeface="+mj-cs"/>
              </a:rPr>
              <a:t>political</a:t>
            </a:r>
            <a:r>
              <a:rPr lang="sv-SE" spc="100" dirty="0">
                <a:ea typeface="+mj-ea"/>
                <a:cs typeface="+mj-cs"/>
              </a:rPr>
              <a:t> </a:t>
            </a:r>
            <a:r>
              <a:rPr lang="sv-SE" spc="100" dirty="0" err="1">
                <a:ea typeface="+mj-ea"/>
                <a:cs typeface="+mj-cs"/>
              </a:rPr>
              <a:t>parties</a:t>
            </a:r>
            <a:r>
              <a:rPr lang="sv-SE" spc="100" dirty="0">
                <a:ea typeface="+mj-ea"/>
                <a:cs typeface="+mj-cs"/>
              </a:rPr>
              <a:t> </a:t>
            </a:r>
            <a:r>
              <a:rPr lang="sv-SE" spc="100" dirty="0" err="1">
                <a:ea typeface="+mj-ea"/>
                <a:cs typeface="+mj-cs"/>
              </a:rPr>
              <a:t>are</a:t>
            </a:r>
            <a:r>
              <a:rPr lang="sv-SE" spc="100" dirty="0">
                <a:ea typeface="+mj-ea"/>
                <a:cs typeface="+mj-cs"/>
              </a:rPr>
              <a:t> on the </a:t>
            </a:r>
            <a:r>
              <a:rPr lang="sv-SE" spc="100" dirty="0" err="1">
                <a:ea typeface="+mj-ea"/>
                <a:cs typeface="+mj-cs"/>
              </a:rPr>
              <a:t>rise</a:t>
            </a:r>
            <a:r>
              <a:rPr lang="sv-SE" spc="100" dirty="0">
                <a:ea typeface="+mj-ea"/>
                <a:cs typeface="+mj-cs"/>
              </a:rPr>
              <a:t>, </a:t>
            </a:r>
            <a:r>
              <a:rPr lang="sv-SE" spc="100" dirty="0" err="1">
                <a:ea typeface="+mj-ea"/>
                <a:cs typeface="+mj-cs"/>
              </a:rPr>
              <a:t>disrupting</a:t>
            </a:r>
            <a:r>
              <a:rPr lang="sv-SE" spc="100" dirty="0">
                <a:ea typeface="+mj-ea"/>
                <a:cs typeface="+mj-cs"/>
              </a:rPr>
              <a:t> the </a:t>
            </a:r>
            <a:r>
              <a:rPr lang="sv-SE" spc="100" dirty="0" err="1">
                <a:ea typeface="+mj-ea"/>
                <a:cs typeface="+mj-cs"/>
              </a:rPr>
              <a:t>established</a:t>
            </a:r>
            <a:r>
              <a:rPr lang="sv-SE" spc="100" dirty="0">
                <a:ea typeface="+mj-ea"/>
                <a:cs typeface="+mj-cs"/>
              </a:rPr>
              <a:t> </a:t>
            </a:r>
            <a:r>
              <a:rPr lang="sv-SE" spc="100" dirty="0" err="1">
                <a:ea typeface="+mj-ea"/>
                <a:cs typeface="+mj-cs"/>
              </a:rPr>
              <a:t>political</a:t>
            </a:r>
            <a:r>
              <a:rPr lang="sv-SE" spc="100" dirty="0">
                <a:ea typeface="+mj-ea"/>
                <a:cs typeface="+mj-cs"/>
              </a:rPr>
              <a:t> order and </a:t>
            </a:r>
            <a:r>
              <a:rPr lang="sv-SE" spc="100" dirty="0" err="1">
                <a:ea typeface="+mj-ea"/>
                <a:cs typeface="+mj-cs"/>
              </a:rPr>
              <a:t>upstaging</a:t>
            </a:r>
            <a:r>
              <a:rPr lang="sv-SE" spc="100" dirty="0">
                <a:ea typeface="+mj-ea"/>
                <a:cs typeface="+mj-cs"/>
              </a:rPr>
              <a:t> mainstream </a:t>
            </a:r>
            <a:r>
              <a:rPr lang="sv-SE" spc="100" dirty="0" err="1">
                <a:ea typeface="+mj-ea"/>
                <a:cs typeface="+mj-cs"/>
              </a:rPr>
              <a:t>parties</a:t>
            </a:r>
            <a:r>
              <a:rPr lang="sv-SE" spc="100" dirty="0">
                <a:ea typeface="+mj-ea"/>
                <a:cs typeface="+mj-cs"/>
              </a:rPr>
              <a:t>. </a:t>
            </a:r>
          </a:p>
        </p:txBody>
      </p:sp>
    </p:spTree>
    <p:extLst>
      <p:ext uri="{BB962C8B-B14F-4D97-AF65-F5344CB8AC3E}">
        <p14:creationId xmlns:p14="http://schemas.microsoft.com/office/powerpoint/2010/main" val="3207048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30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1" descr="http://www.debatingeurope.eu/wp-content/uploads/2016/02/E4C-Populism_color.jpg"/>
          <p:cNvPicPr/>
          <p:nvPr/>
        </p:nvPicPr>
        <p:blipFill rotWithShape="1">
          <a:blip r:embed="rId2" cstate="print">
            <a:extLst>
              <a:ext uri="{28A0092B-C50C-407E-A947-70E740481C1C}">
                <a14:useLocalDpi xmlns:a14="http://schemas.microsoft.com/office/drawing/2010/main" val="0"/>
              </a:ext>
            </a:extLst>
          </a:blip>
          <a:srcRect b="28821"/>
          <a:stretch/>
        </p:blipFill>
        <p:spPr bwMode="auto">
          <a:xfrm>
            <a:off x="5786491" y="0"/>
            <a:ext cx="6408752" cy="6858000"/>
          </a:xfrm>
          <a:prstGeom prst="rect">
            <a:avLst/>
          </a:prstGeom>
          <a:noFill/>
          <a:ln>
            <a:noFill/>
          </a:ln>
          <a:extLst>
            <a:ext uri="{53640926-AAD7-44D8-BBD7-CCE9431645EC}">
              <a14:shadowObscured xmlns:a14="http://schemas.microsoft.com/office/drawing/2010/main"/>
            </a:ext>
          </a:extLst>
        </p:spPr>
      </p:pic>
      <p:sp>
        <p:nvSpPr>
          <p:cNvPr id="5" name="textruta 4"/>
          <p:cNvSpPr txBox="1"/>
          <p:nvPr/>
        </p:nvSpPr>
        <p:spPr>
          <a:xfrm>
            <a:off x="117748" y="2780928"/>
            <a:ext cx="5596734" cy="461665"/>
          </a:xfrm>
          <a:prstGeom prst="rect">
            <a:avLst/>
          </a:prstGeom>
          <a:noFill/>
        </p:spPr>
        <p:txBody>
          <a:bodyPr wrap="square" rtlCol="0">
            <a:spAutoFit/>
          </a:bodyPr>
          <a:lstStyle/>
          <a:p>
            <a:r>
              <a:rPr lang="sv-SE" sz="2400" dirty="0" err="1"/>
              <a:t>Emergence</a:t>
            </a:r>
            <a:r>
              <a:rPr lang="sv-SE" sz="2400" dirty="0"/>
              <a:t> </a:t>
            </a:r>
            <a:r>
              <a:rPr lang="sv-SE" sz="2400" dirty="0" err="1"/>
              <a:t>of</a:t>
            </a:r>
            <a:r>
              <a:rPr lang="sv-SE" sz="2400" dirty="0"/>
              <a:t> Nationalist Populist </a:t>
            </a:r>
            <a:r>
              <a:rPr lang="sv-SE" sz="2400" dirty="0" err="1"/>
              <a:t>Parties</a:t>
            </a:r>
            <a:endParaRPr lang="sv-SE" sz="2400" dirty="0"/>
          </a:p>
        </p:txBody>
      </p: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Effect transition="in" filter="fade">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upload.wikimedia.org/wikipedia/commons/6/60/Right-wing_populist_parties_in_European_national_parliaments_%28March_2016%2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8548" y="534749"/>
            <a:ext cx="4411713" cy="4982483"/>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5760888" y="5661248"/>
            <a:ext cx="6427937" cy="523220"/>
          </a:xfrm>
          <a:prstGeom prst="rect">
            <a:avLst/>
          </a:prstGeom>
        </p:spPr>
        <p:txBody>
          <a:bodyPr wrap="square">
            <a:spAutoFit/>
          </a:bodyPr>
          <a:lstStyle/>
          <a:p>
            <a:r>
              <a:rPr lang="en-US" sz="1400" dirty="0"/>
              <a:t>European national parliaments with representatives from </a:t>
            </a:r>
            <a:r>
              <a:rPr lang="en-US" sz="1400" dirty="0">
                <a:solidFill>
                  <a:srgbClr val="FFFF00"/>
                </a:solidFill>
              </a:rPr>
              <a:t>right-wing</a:t>
            </a:r>
            <a:r>
              <a:rPr lang="en-US" sz="1400" dirty="0"/>
              <a:t> populist parties in 2016. In dark blue, those in government.</a:t>
            </a:r>
            <a:endParaRPr lang="sv-SE" sz="1400" dirty="0"/>
          </a:p>
        </p:txBody>
      </p:sp>
      <p:sp>
        <p:nvSpPr>
          <p:cNvPr id="9" name="Rubrik 1"/>
          <p:cNvSpPr txBox="1">
            <a:spLocks/>
          </p:cNvSpPr>
          <p:nvPr/>
        </p:nvSpPr>
        <p:spPr>
          <a:xfrm>
            <a:off x="261764" y="188640"/>
            <a:ext cx="7272808" cy="1152128"/>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6600" kern="1200" spc="100" baseline="0">
                <a:solidFill>
                  <a:schemeClr val="tx1"/>
                </a:solidFill>
                <a:latin typeface="+mj-lt"/>
                <a:ea typeface="+mj-ea"/>
                <a:cs typeface="+mj-cs"/>
              </a:defRPr>
            </a:lvl1pPr>
          </a:lstStyle>
          <a:p>
            <a:r>
              <a:rPr lang="sv-SE" sz="4800" b="1" dirty="0" err="1"/>
              <a:t>Trump</a:t>
            </a:r>
            <a:r>
              <a:rPr lang="sv-SE" sz="4800" b="1" dirty="0"/>
              <a:t>, </a:t>
            </a:r>
            <a:r>
              <a:rPr lang="sv-SE" sz="4800" b="1" dirty="0" err="1"/>
              <a:t>Brexit</a:t>
            </a:r>
            <a:r>
              <a:rPr lang="sv-SE" sz="4800" b="1" dirty="0"/>
              <a:t> &amp; </a:t>
            </a:r>
            <a:r>
              <a:rPr lang="sv-SE" sz="4800" b="1" dirty="0" err="1"/>
              <a:t>more</a:t>
            </a:r>
            <a:r>
              <a:rPr lang="sv-SE" sz="4800" b="1" dirty="0"/>
              <a:t>…</a:t>
            </a:r>
          </a:p>
        </p:txBody>
      </p:sp>
      <p:sp>
        <p:nvSpPr>
          <p:cNvPr id="6" name="Rektangel 5"/>
          <p:cNvSpPr/>
          <p:nvPr/>
        </p:nvSpPr>
        <p:spPr>
          <a:xfrm>
            <a:off x="270955" y="5984413"/>
            <a:ext cx="4815346" cy="553998"/>
          </a:xfrm>
          <a:prstGeom prst="rect">
            <a:avLst/>
          </a:prstGeom>
        </p:spPr>
        <p:txBody>
          <a:bodyPr wrap="square">
            <a:spAutoFit/>
          </a:bodyPr>
          <a:lstStyle/>
          <a:p>
            <a:r>
              <a:rPr lang="en-US" dirty="0"/>
              <a:t>*</a:t>
            </a:r>
            <a:r>
              <a:rPr lang="en-US" sz="1200" dirty="0"/>
              <a:t>HSBC :One of the largest banking and financial services institutions in the world</a:t>
            </a:r>
            <a:endParaRPr lang="sv-SE" sz="1200" dirty="0"/>
          </a:p>
        </p:txBody>
      </p:sp>
      <p:sp>
        <p:nvSpPr>
          <p:cNvPr id="8" name="Rektangel 7"/>
          <p:cNvSpPr/>
          <p:nvPr/>
        </p:nvSpPr>
        <p:spPr>
          <a:xfrm>
            <a:off x="405780" y="1733328"/>
            <a:ext cx="6480720" cy="2862322"/>
          </a:xfrm>
          <a:prstGeom prst="rect">
            <a:avLst/>
          </a:prstGeom>
        </p:spPr>
        <p:txBody>
          <a:bodyPr wrap="square">
            <a:spAutoFit/>
          </a:bodyPr>
          <a:lstStyle/>
          <a:p>
            <a:r>
              <a:rPr lang="en-US" dirty="0"/>
              <a:t>HSBC's* chief European economist, Simon Wells, said in a note sent to clients on Wednesday: </a:t>
            </a:r>
            <a:br>
              <a:rPr lang="en-US" dirty="0"/>
            </a:br>
            <a:r>
              <a:rPr lang="en-US" dirty="0"/>
              <a:t/>
            </a:r>
            <a:br>
              <a:rPr lang="en-US" dirty="0"/>
            </a:br>
            <a:r>
              <a:rPr lang="en-US" dirty="0"/>
              <a:t/>
            </a:r>
            <a:br>
              <a:rPr lang="en-US" dirty="0"/>
            </a:br>
            <a:r>
              <a:rPr lang="en-US" dirty="0"/>
              <a:t>"There is a risk that the Trump victory could boost the popularity of anti-immigration and populist parties across Europe. </a:t>
            </a:r>
          </a:p>
          <a:p>
            <a:r>
              <a:rPr lang="en-US" dirty="0"/>
              <a:t/>
            </a:r>
            <a:br>
              <a:rPr lang="en-US" dirty="0"/>
            </a:br>
            <a:r>
              <a:rPr lang="en-US" dirty="0"/>
              <a:t>The recent EU barometer shows that immigration and terrorism are now the two biggest threats among the population, which has contributed to the rise of populist parties across the EU.“</a:t>
            </a:r>
            <a:endParaRPr lang="sv-SE" dirty="0"/>
          </a:p>
        </p:txBody>
      </p:sp>
    </p:spTree>
    <p:extLst>
      <p:ext uri="{BB962C8B-B14F-4D97-AF65-F5344CB8AC3E}">
        <p14:creationId xmlns:p14="http://schemas.microsoft.com/office/powerpoint/2010/main" val="4038539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 6" descr="European Nationalist Parties"/>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87100" cy="6858000"/>
          </a:xfrm>
          <a:prstGeom prst="rect">
            <a:avLst/>
          </a:prstGeom>
          <a:noFill/>
          <a:ln>
            <a:noFill/>
          </a:ln>
        </p:spPr>
      </p:pic>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1804" y="1808497"/>
            <a:ext cx="7776864" cy="4401205"/>
          </a:xfrm>
          <a:prstGeom prst="rect">
            <a:avLst/>
          </a:prstGeom>
        </p:spPr>
        <p:txBody>
          <a:bodyPr wrap="square">
            <a:spAutoFit/>
          </a:bodyPr>
          <a:lstStyle/>
          <a:p>
            <a:r>
              <a:rPr lang="en-US" sz="2000" dirty="0"/>
              <a:t>Populism is now the most important force in global politics and is likely to hit Europe next</a:t>
            </a:r>
          </a:p>
          <a:p>
            <a:endParaRPr lang="en-US" sz="2000" dirty="0"/>
          </a:p>
          <a:p>
            <a:r>
              <a:rPr lang="en-US" sz="2000" dirty="0"/>
              <a:t>Donald Trump's surprise victory in the US presidential election has consolidated the global antiestablishment mood sparked by Britain's summer vote to leave the European Union, according to financial and political analysts.</a:t>
            </a:r>
          </a:p>
          <a:p>
            <a:endParaRPr lang="en-US" sz="2000" dirty="0"/>
          </a:p>
          <a:p>
            <a:r>
              <a:rPr lang="en-US" sz="2000" dirty="0"/>
              <a:t>The rise of upstart political parties across Europe  is threatening to tear apart the continent’s political systems</a:t>
            </a:r>
          </a:p>
          <a:p>
            <a:endParaRPr lang="en-US" sz="2000" dirty="0"/>
          </a:p>
          <a:p>
            <a:endParaRPr lang="sv-SE" sz="2000" dirty="0"/>
          </a:p>
          <a:p>
            <a:endParaRPr lang="en-US" sz="2000" dirty="0"/>
          </a:p>
          <a:p>
            <a:endParaRPr lang="en-US" sz="2000" dirty="0"/>
          </a:p>
        </p:txBody>
      </p:sp>
      <p:pic>
        <p:nvPicPr>
          <p:cNvPr id="8200" name="Picture 8" descr="https://upload.wikimedia.org/wikipedia/commons/thumb/3/37/Golden_Dawn_members_at_rally_in_Athens_2015.jpg/1280px-Golden_Dawn_members_at_rally_in_Athens_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5203" y="4293096"/>
            <a:ext cx="3438923" cy="2279535"/>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1834443" y="6090797"/>
            <a:ext cx="6840760" cy="307777"/>
          </a:xfrm>
          <a:prstGeom prst="rect">
            <a:avLst/>
          </a:prstGeom>
        </p:spPr>
        <p:txBody>
          <a:bodyPr wrap="square">
            <a:spAutoFit/>
          </a:bodyPr>
          <a:lstStyle/>
          <a:p>
            <a:r>
              <a:rPr lang="en-US" sz="1400" dirty="0">
                <a:solidFill>
                  <a:schemeClr val="accent3">
                    <a:lumMod val="60000"/>
                    <a:lumOff val="40000"/>
                  </a:schemeClr>
                </a:solidFill>
              </a:rPr>
              <a:t>Golden Dawn </a:t>
            </a:r>
            <a:r>
              <a:rPr lang="en-US" sz="1400" dirty="0"/>
              <a:t>members hold flags with the meander symbol at rally in Athens, March 2015</a:t>
            </a:r>
            <a:endParaRPr lang="sv-SE" sz="1400" dirty="0"/>
          </a:p>
        </p:txBody>
      </p:sp>
      <p:pic>
        <p:nvPicPr>
          <p:cNvPr id="8202" name="Picture 10" descr="Bildresultat för marine le 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2684" y="836895"/>
            <a:ext cx="3571442" cy="2839479"/>
          </a:xfrm>
          <a:prstGeom prst="rect">
            <a:avLst/>
          </a:prstGeom>
          <a:noFill/>
          <a:extLst>
            <a:ext uri="{909E8E84-426E-40DD-AFC4-6F175D3DCCD1}">
              <a14:hiddenFill xmlns:a14="http://schemas.microsoft.com/office/drawing/2010/main">
                <a:solidFill>
                  <a:srgbClr val="FFFFFF"/>
                </a:solidFill>
              </a14:hiddenFill>
            </a:ext>
          </a:extLst>
        </p:spPr>
      </p:pic>
      <p:sp>
        <p:nvSpPr>
          <p:cNvPr id="10" name="Rubrik 1"/>
          <p:cNvSpPr txBox="1">
            <a:spLocks/>
          </p:cNvSpPr>
          <p:nvPr/>
        </p:nvSpPr>
        <p:spPr>
          <a:xfrm>
            <a:off x="261764" y="188640"/>
            <a:ext cx="7272808" cy="1152128"/>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6600" kern="1200" spc="100" baseline="0">
                <a:solidFill>
                  <a:schemeClr val="tx1"/>
                </a:solidFill>
                <a:latin typeface="+mj-lt"/>
                <a:ea typeface="+mj-ea"/>
                <a:cs typeface="+mj-cs"/>
              </a:defRPr>
            </a:lvl1pPr>
          </a:lstStyle>
          <a:p>
            <a:r>
              <a:rPr lang="sv-SE" sz="4800" b="1" dirty="0" err="1"/>
              <a:t>Trump</a:t>
            </a:r>
            <a:r>
              <a:rPr lang="sv-SE" sz="4800" b="1" dirty="0"/>
              <a:t>, </a:t>
            </a:r>
            <a:r>
              <a:rPr lang="sv-SE" sz="4800" b="1" dirty="0" err="1"/>
              <a:t>Brexit</a:t>
            </a:r>
            <a:r>
              <a:rPr lang="sv-SE" sz="4800" b="1" dirty="0"/>
              <a:t> &amp; </a:t>
            </a:r>
            <a:r>
              <a:rPr lang="sv-SE" sz="4800" b="1" dirty="0" err="1"/>
              <a:t>more</a:t>
            </a:r>
            <a:r>
              <a:rPr lang="sv-SE" sz="4800" b="1" dirty="0"/>
              <a:t>…</a:t>
            </a:r>
          </a:p>
        </p:txBody>
      </p:sp>
    </p:spTree>
    <p:extLst>
      <p:ext uri="{BB962C8B-B14F-4D97-AF65-F5344CB8AC3E}">
        <p14:creationId xmlns:p14="http://schemas.microsoft.com/office/powerpoint/2010/main" val="1371700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202"/>
                                        </p:tgtEl>
                                        <p:attrNameLst>
                                          <p:attrName>style.visibility</p:attrName>
                                        </p:attrNameLst>
                                      </p:cBhvr>
                                      <p:to>
                                        <p:strVal val="visible"/>
                                      </p:to>
                                    </p:set>
                                    <p:animEffect transition="in" filter="fade">
                                      <p:cBhvr>
                                        <p:cTn id="12" dur="1000"/>
                                        <p:tgtEl>
                                          <p:spTgt spid="8202"/>
                                        </p:tgtEl>
                                      </p:cBhvr>
                                    </p:animEffect>
                                    <p:anim calcmode="lin" valueType="num">
                                      <p:cBhvr>
                                        <p:cTn id="13" dur="1000" fill="hold"/>
                                        <p:tgtEl>
                                          <p:spTgt spid="8202"/>
                                        </p:tgtEl>
                                        <p:attrNameLst>
                                          <p:attrName>ppt_x</p:attrName>
                                        </p:attrNameLst>
                                      </p:cBhvr>
                                      <p:tavLst>
                                        <p:tav tm="0">
                                          <p:val>
                                            <p:strVal val="#ppt_x"/>
                                          </p:val>
                                        </p:tav>
                                        <p:tav tm="100000">
                                          <p:val>
                                            <p:strVal val="#ppt_x"/>
                                          </p:val>
                                        </p:tav>
                                      </p:tavLst>
                                    </p:anim>
                                    <p:anim calcmode="lin" valueType="num">
                                      <p:cBhvr>
                                        <p:cTn id="14" dur="1000" fill="hold"/>
                                        <p:tgtEl>
                                          <p:spTgt spid="820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200"/>
                                        </p:tgtEl>
                                        <p:attrNameLst>
                                          <p:attrName>style.visibility</p:attrName>
                                        </p:attrNameLst>
                                      </p:cBhvr>
                                      <p:to>
                                        <p:strVal val="visible"/>
                                      </p:to>
                                    </p:set>
                                    <p:animEffect transition="in" filter="fade">
                                      <p:cBhvr>
                                        <p:cTn id="19" dur="1000"/>
                                        <p:tgtEl>
                                          <p:spTgt spid="8200"/>
                                        </p:tgtEl>
                                      </p:cBhvr>
                                    </p:animEffect>
                                    <p:anim calcmode="lin" valueType="num">
                                      <p:cBhvr>
                                        <p:cTn id="20" dur="1000" fill="hold"/>
                                        <p:tgtEl>
                                          <p:spTgt spid="8200"/>
                                        </p:tgtEl>
                                        <p:attrNameLst>
                                          <p:attrName>ppt_x</p:attrName>
                                        </p:attrNameLst>
                                      </p:cBhvr>
                                      <p:tavLst>
                                        <p:tav tm="0">
                                          <p:val>
                                            <p:strVal val="#ppt_x"/>
                                          </p:val>
                                        </p:tav>
                                        <p:tav tm="100000">
                                          <p:val>
                                            <p:strVal val="#ppt_x"/>
                                          </p:val>
                                        </p:tav>
                                      </p:tavLst>
                                    </p:anim>
                                    <p:anim calcmode="lin" valueType="num">
                                      <p:cBhvr>
                                        <p:cTn id="21" dur="1000" fill="hold"/>
                                        <p:tgtEl>
                                          <p:spTgt spid="820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fade">
                                      <p:cBhvr>
                                        <p:cTn id="31" dur="500"/>
                                        <p:tgtEl>
                                          <p:spTgt spid="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fade">
                                      <p:cBhvr>
                                        <p:cTn id="36" dur="500"/>
                                        <p:tgtEl>
                                          <p:spTgt spid="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å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9411900_TF02895261_TF02895261" id="{6696A44A-936A-4F4A-A204-4E13851E34C2}" vid="{816172B5-5D4D-45A1-A483-0B022D3715F7}"/>
    </a:ext>
  </a:extLst>
</a:theme>
</file>

<file path=ppt/theme/theme2.xml><?xml version="1.0" encoding="utf-8"?>
<a:theme xmlns:a="http://schemas.openxmlformats.org/drawingml/2006/main" name="Office-tema">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ema">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00E41224-0370-4595-877C-23316CD80004}">
  <ds:schemaRefs>
    <ds:schemaRef ds:uri="http://schemas.microsoft.com/office/infopath/2007/PartnerControls"/>
    <ds:schemaRef ds:uri="http://purl.org/dc/terms/"/>
    <ds:schemaRef ds:uri="http://schemas.microsoft.com/office/2006/documentManagement/types"/>
    <ds:schemaRef ds:uri="4873beb7-5857-4685-be1f-d57550cc96cc"/>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Digital företagspresentation med blå tunnel (bredbild)</Template>
  <TotalTime>0</TotalTime>
  <Words>1154</Words>
  <Application>Microsoft Office PowerPoint</Application>
  <PresentationFormat>Mukautettu</PresentationFormat>
  <Paragraphs>98</Paragraphs>
  <Slides>20</Slides>
  <Notes>0</Notes>
  <HiddenSlides>0</HiddenSlides>
  <MMClips>0</MMClips>
  <ScaleCrop>false</ScaleCrop>
  <HeadingPairs>
    <vt:vector size="4" baseType="variant">
      <vt:variant>
        <vt:lpstr>Teema</vt:lpstr>
      </vt:variant>
      <vt:variant>
        <vt:i4>1</vt:i4>
      </vt:variant>
      <vt:variant>
        <vt:lpstr>Dian otsikot</vt:lpstr>
      </vt:variant>
      <vt:variant>
        <vt:i4>20</vt:i4>
      </vt:variant>
    </vt:vector>
  </HeadingPairs>
  <TitlesOfParts>
    <vt:vector size="21" baseType="lpstr">
      <vt:lpstr>Digital blå tunnel 16x9</vt:lpstr>
      <vt:lpstr>Populism</vt:lpstr>
      <vt:lpstr>Definition of ”Populism”*</vt:lpstr>
      <vt:lpstr>Characteristic of populism </vt:lpstr>
      <vt:lpstr>PowerPoint-esitys</vt:lpstr>
      <vt:lpstr>  In several European countries, including Finland, Hungary, Latvia, Lithuania, Norway, and Switzerland, right-wing parties have taken the reins of government.   And even where right-wing populists haven’t gained power, groups such as Britain’s UKIP, the French Front National, and Germany’s Alternative für Deutschland are enjoying record popularity. </vt:lpstr>
      <vt:lpstr>PowerPoint-esitys</vt:lpstr>
      <vt:lpstr>PowerPoint-esitys</vt:lpstr>
      <vt:lpstr>PowerPoint-esitys</vt:lpstr>
      <vt:lpstr>PowerPoint-esitys</vt:lpstr>
      <vt:lpstr>PowerPoint-esitys</vt:lpstr>
      <vt:lpstr>PowerPoint-esitys</vt:lpstr>
      <vt:lpstr>Why Populist Parties Are Booming Across Europe &amp; USA? </vt:lpstr>
      <vt:lpstr>PowerPoint-esitys</vt:lpstr>
      <vt:lpstr>PowerPoint-esitys</vt:lpstr>
      <vt:lpstr>PowerPoint-esitys</vt:lpstr>
      <vt:lpstr>Populism-takes-over-the-world</vt:lpstr>
      <vt:lpstr>PowerPoint-esitys</vt:lpstr>
      <vt:lpstr>The End</vt:lpstr>
      <vt:lpstr>Extra material </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2016-11-26T15:18:54Z</dcterms:created>
  <dcterms:modified xsi:type="dcterms:W3CDTF">2017-03-28T07:45:55Z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