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p:spPr>
        <p:txBody>
          <a:bodyPr/>
          <a:lstStyle/>
          <a:p>
            <a:r>
              <a:rPr lang="fi-FI" smtClean="0"/>
              <a:t>Muokkaa perustyyl. napsautt.</a:t>
            </a:r>
            <a:endParaRPr lang="fi-FI"/>
          </a:p>
        </p:txBody>
      </p:sp>
      <p:sp>
        <p:nvSpPr>
          <p:cNvPr id="3" name="Alaotsikk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3129959B-B0A7-4E73-9528-B8FC7631738A}" type="datetimeFigureOut">
              <a:rPr lang="fi-FI" smtClean="0"/>
              <a:t>23.1.2017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25D819AE-B415-4D6D-91C0-C8C72896D12C}" type="slidenum">
              <a:rPr lang="fi-FI" smtClean="0"/>
              <a:t>‹#›</a:t>
            </a:fld>
            <a:endParaRPr lang="fi-F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3129959B-B0A7-4E73-9528-B8FC7631738A}" type="datetimeFigureOut">
              <a:rPr lang="fi-FI" smtClean="0"/>
              <a:t>23.1.2017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25D819AE-B415-4D6D-91C0-C8C72896D12C}" type="slidenum">
              <a:rPr lang="fi-FI" smtClean="0"/>
              <a:t>‹#›</a:t>
            </a:fld>
            <a:endParaRPr lang="fi-F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629400" y="274638"/>
            <a:ext cx="2057400" cy="5851525"/>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457200" y="274638"/>
            <a:ext cx="6019800" cy="5851525"/>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3129959B-B0A7-4E73-9528-B8FC7631738A}" type="datetimeFigureOut">
              <a:rPr lang="fi-FI" smtClean="0"/>
              <a:t>23.1.2017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25D819AE-B415-4D6D-91C0-C8C72896D12C}" type="slidenum">
              <a:rPr lang="fi-FI" smtClean="0"/>
              <a:t>‹#›</a:t>
            </a:fld>
            <a:endParaRPr lang="fi-F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3129959B-B0A7-4E73-9528-B8FC7631738A}" type="datetimeFigureOut">
              <a:rPr lang="fi-FI" smtClean="0"/>
              <a:t>23.1.2017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25D819AE-B415-4D6D-91C0-C8C72896D12C}" type="slidenum">
              <a:rPr lang="fi-FI" smtClean="0"/>
              <a:t>‹#›</a:t>
            </a:fld>
            <a:endParaRPr lang="fi-F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smtClean="0"/>
              <a:t>Muokkaa perustyyl. napsautt.</a:t>
            </a:r>
            <a:endParaRPr lang="fi-FI"/>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fld id="{3129959B-B0A7-4E73-9528-B8FC7631738A}" type="datetimeFigureOut">
              <a:rPr lang="fi-FI" smtClean="0"/>
              <a:t>23.1.2017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25D819AE-B415-4D6D-91C0-C8C72896D12C}" type="slidenum">
              <a:rPr lang="fi-FI" smtClean="0"/>
              <a:t>‹#›</a:t>
            </a:fld>
            <a:endParaRPr lang="fi-FI"/>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3129959B-B0A7-4E73-9528-B8FC7631738A}" type="datetimeFigureOut">
              <a:rPr lang="fi-FI" smtClean="0"/>
              <a:t>23.1.2017</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25D819AE-B415-4D6D-91C0-C8C72896D12C}" type="slidenum">
              <a:rPr lang="fi-FI" smtClean="0"/>
              <a:t>‹#›</a:t>
            </a:fld>
            <a:endParaRPr lang="fi-F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lvl1pPr>
          </a:lstStyle>
          <a:p>
            <a:r>
              <a:rPr lang="fi-FI" smtClean="0"/>
              <a:t>Muokkaa perustyyl. napsautt.</a:t>
            </a:r>
            <a:endParaRPr lang="fi-FI"/>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3129959B-B0A7-4E73-9528-B8FC7631738A}" type="datetimeFigureOut">
              <a:rPr lang="fi-FI" smtClean="0"/>
              <a:t>23.1.2017</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25D819AE-B415-4D6D-91C0-C8C72896D12C}" type="slidenum">
              <a:rPr lang="fi-FI" smtClean="0"/>
              <a:t>‹#›</a:t>
            </a:fld>
            <a:endParaRPr lang="fi-F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3129959B-B0A7-4E73-9528-B8FC7631738A}" type="datetimeFigureOut">
              <a:rPr lang="fi-FI" smtClean="0"/>
              <a:t>23.1.2017</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25D819AE-B415-4D6D-91C0-C8C72896D12C}" type="slidenum">
              <a:rPr lang="fi-FI" smtClean="0"/>
              <a:t>‹#›</a:t>
            </a:fld>
            <a:endParaRPr lang="fi-F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3129959B-B0A7-4E73-9528-B8FC7631738A}" type="datetimeFigureOut">
              <a:rPr lang="fi-FI" smtClean="0"/>
              <a:t>23.1.2017</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25D819AE-B415-4D6D-91C0-C8C72896D12C}" type="slidenum">
              <a:rPr lang="fi-FI" smtClean="0"/>
              <a:t>‹#›</a:t>
            </a:fld>
            <a:endParaRPr lang="fi-F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vl1pPr>
          </a:lstStyle>
          <a:p>
            <a:r>
              <a:rPr lang="fi-FI" smtClean="0"/>
              <a:t>Muokkaa perustyyl. napsautt.</a:t>
            </a:r>
            <a:endParaRPr lang="fi-FI"/>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3129959B-B0A7-4E73-9528-B8FC7631738A}" type="datetimeFigureOut">
              <a:rPr lang="fi-FI" smtClean="0"/>
              <a:t>23.1.2017</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25D819AE-B415-4D6D-91C0-C8C72896D12C}" type="slidenum">
              <a:rPr lang="fi-FI" smtClean="0"/>
              <a:t>‹#›</a:t>
            </a:fld>
            <a:endParaRPr lang="fi-F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smtClean="0"/>
              <a:t>Muokkaa perustyyl. napsautt.</a:t>
            </a:r>
            <a:endParaRPr lang="fi-FI"/>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3129959B-B0A7-4E73-9528-B8FC7631738A}" type="datetimeFigureOut">
              <a:rPr lang="fi-FI" smtClean="0"/>
              <a:t>23.1.2017</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25D819AE-B415-4D6D-91C0-C8C72896D12C}" type="slidenum">
              <a:rPr lang="fi-FI" smtClean="0"/>
              <a:t>‹#›</a:t>
            </a:fld>
            <a:endParaRPr lang="fi-F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kstin paikkamerkki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29959B-B0A7-4E73-9528-B8FC7631738A}" type="datetimeFigureOut">
              <a:rPr lang="fi-FI" smtClean="0"/>
              <a:t>23.1.2017</a:t>
            </a:fld>
            <a:endParaRPr lang="fi-FI"/>
          </a:p>
        </p:txBody>
      </p:sp>
      <p:sp>
        <p:nvSpPr>
          <p:cNvPr id="5" name="Alatunnisteen paikkamerk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D819AE-B415-4D6D-91C0-C8C72896D12C}" type="slidenum">
              <a:rPr lang="fi-FI" smtClean="0"/>
              <a:t>‹#›</a:t>
            </a:fld>
            <a:endParaRPr lang="fi-F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smtClean="0"/>
              <a:t>Vanhoja yo-kysymyksiä EU:sta</a:t>
            </a:r>
            <a:endParaRPr lang="fi-FI" dirty="0"/>
          </a:p>
        </p:txBody>
      </p:sp>
      <p:sp>
        <p:nvSpPr>
          <p:cNvPr id="3" name="Alaotsikko 2"/>
          <p:cNvSpPr>
            <a:spLocks noGrp="1"/>
          </p:cNvSpPr>
          <p:nvPr>
            <p:ph type="subTitle" idx="1"/>
          </p:nvPr>
        </p:nvSpPr>
        <p:spPr/>
        <p:txBody>
          <a:bodyPr/>
          <a:lstStyle/>
          <a:p>
            <a:endParaRPr lang="fi-FI"/>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endParaRPr lang="fi-FI"/>
          </a:p>
        </p:txBody>
      </p:sp>
      <p:sp>
        <p:nvSpPr>
          <p:cNvPr id="3" name="Sisällön paikkamerkki 2"/>
          <p:cNvSpPr>
            <a:spLocks noGrp="1"/>
          </p:cNvSpPr>
          <p:nvPr>
            <p:ph idx="1"/>
          </p:nvPr>
        </p:nvSpPr>
        <p:spPr/>
        <p:txBody>
          <a:bodyPr/>
          <a:lstStyle/>
          <a:p>
            <a:r>
              <a:rPr lang="fi-FI" dirty="0" smtClean="0"/>
              <a:t>Tarkastele komission, ministerineuvoston ja parlamentin rooleja lakien säätämisessä Euroopan unionissa. (syksy 2016)</a:t>
            </a:r>
          </a:p>
          <a:p>
            <a:r>
              <a:rPr lang="fi-FI" dirty="0" smtClean="0"/>
              <a:t>Minkälaisia haasteita Euroopan puolustus- ja turvallisuuspolitiikka on kohdannut viime vuosina, ja millaisia ratkaisuja niihin on esitetty? (syksy 2016)</a:t>
            </a:r>
            <a:endParaRPr lang="fi-FI"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endParaRPr lang="fi-FI"/>
          </a:p>
        </p:txBody>
      </p:sp>
      <p:sp>
        <p:nvSpPr>
          <p:cNvPr id="3" name="Sisällön paikkamerkki 2"/>
          <p:cNvSpPr>
            <a:spLocks noGrp="1"/>
          </p:cNvSpPr>
          <p:nvPr>
            <p:ph idx="1"/>
          </p:nvPr>
        </p:nvSpPr>
        <p:spPr/>
        <p:txBody>
          <a:bodyPr/>
          <a:lstStyle/>
          <a:p>
            <a:r>
              <a:rPr lang="fi-FI" dirty="0" smtClean="0"/>
              <a:t>Mitä tehtäviä eduskunnalla ja valtioneuvostolla (hallituksella) on Euroopan unionia koskevien asioiden käsittelyssä? (kevät 2016)</a:t>
            </a:r>
            <a:endParaRPr lang="fi-FI"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457200" y="260648"/>
            <a:ext cx="8229600" cy="6408712"/>
          </a:xfrm>
        </p:spPr>
        <p:txBody>
          <a:bodyPr>
            <a:normAutofit fontScale="47500" lnSpcReduction="20000"/>
          </a:bodyPr>
          <a:lstStyle/>
          <a:p>
            <a:r>
              <a:rPr lang="fi-FI" dirty="0" smtClean="0"/>
              <a:t>Alla on kaksi näkemystä Eurooppaan suuntautuvasta maahanmuutosta. </a:t>
            </a:r>
          </a:p>
          <a:p>
            <a:pPr>
              <a:buNone/>
            </a:pPr>
            <a:r>
              <a:rPr lang="fi-FI" dirty="0" smtClean="0"/>
              <a:t>a) Mitä tarkoitetaan turvapaikan hakijalla, kiintiöpakolaisella ja laittomalla maahanmuuttajalla? </a:t>
            </a:r>
          </a:p>
          <a:p>
            <a:pPr>
              <a:buNone/>
            </a:pPr>
            <a:r>
              <a:rPr lang="fi-FI" dirty="0" smtClean="0"/>
              <a:t>b) Vertaile ja arvioi lainauksissa esitettyjä näkemyksiä Eurooppaan suuntautuvan maahanmuuton syistä ja Euroopan unionin harjoittamasta maahanmuuttopolitiikasta. </a:t>
            </a:r>
          </a:p>
          <a:p>
            <a:r>
              <a:rPr lang="fi-FI" sz="4200" dirty="0" smtClean="0"/>
              <a:t>EU pyrkii jatkossakin löytämään maahanmuuton haasteisiin yhteisiä ratkaisuja, jotka </a:t>
            </a:r>
            <a:r>
              <a:rPr lang="fi-FI" sz="4200" dirty="0" err="1" smtClean="0"/>
              <a:t>hyö-</a:t>
            </a:r>
            <a:r>
              <a:rPr lang="fi-FI" sz="4200" dirty="0" smtClean="0"/>
              <a:t> </a:t>
            </a:r>
            <a:r>
              <a:rPr lang="fi-FI" sz="4200" dirty="0" err="1" smtClean="0"/>
              <a:t>dyttävät</a:t>
            </a:r>
            <a:r>
              <a:rPr lang="fi-FI" sz="4200" dirty="0" smtClean="0"/>
              <a:t> sekä eurooppalaisia yhteiskuntia että niitä, jotka muuttavat Eurooppaan paremman elämän toivossa. Työtä vaaditaan esimerkiksi maahantuloa koskevien menettelyjen, kausityöntekijöiden oikeuksien ja yritysten sisäisten siirtojen saroilla. Tutkijoiden, opiskelijoiden, koululaisten ja harjoittelijoiden elämää helpotetaan tekemällä maahantuloa, oleskelua ja EU:n sisäistä liikkuvuutta koskevista edellytyksistä tehokkaampia ja avoimempia. EU jatkaa myös takaisinottosopimusten neuvottelua kolmansien maiden kanssa tehostaakseen laittoman maahanmuuton torjuntaa. Lisäksi EU kehittää ja vahvistaa alueellista ja kahdenvälistä vuoropuhelua ja yhteistyötä tärkeimpien kumppanimaidensa kanssa. </a:t>
            </a:r>
          </a:p>
          <a:p>
            <a:pPr>
              <a:buNone/>
            </a:pPr>
            <a:r>
              <a:rPr lang="fi-FI" sz="2500" i="1" dirty="0" smtClean="0"/>
              <a:t>Lainaus Euroopan unionin komission julkaisusta Muuttoliike ja turvapaikka-asiat (2013). </a:t>
            </a:r>
          </a:p>
          <a:p>
            <a:r>
              <a:rPr lang="fi-FI" sz="4200" dirty="0" smtClean="0"/>
              <a:t>EU on sulkenut rajansa ja silmänsä pakolaisilta. – – Euroopan unioni leimaa Välimeren ylittäjät herkästi laittomiksi maahantulijoiksi. Viime syksynä EU:n rajavalvontaviranomaisen </a:t>
            </a:r>
            <a:r>
              <a:rPr lang="fi-FI" sz="4200" dirty="0" err="1" smtClean="0"/>
              <a:t>Frontexin</a:t>
            </a:r>
            <a:r>
              <a:rPr lang="fi-FI" sz="4200" dirty="0" smtClean="0"/>
              <a:t> mukaan suurin osa Välimeren ylittäneistä oli syyrialaisia. – – EU tuntuu rajavalvontahurmoksessaan unohtaneen, että turvapaikan hakeminen on ihmisoikeus. EU tuntuu myös kuvittelevan, että kaikki haluavat tänne. Tosiasiassa yli 96 prosenttia maailman pakolaisista on muualla kuin Euroopassa. </a:t>
            </a:r>
          </a:p>
          <a:p>
            <a:pPr>
              <a:buNone/>
            </a:pPr>
            <a:r>
              <a:rPr lang="fi-FI" sz="2500" i="1" dirty="0" smtClean="0"/>
              <a:t>Kaisa Väkiparta pääkirjoituksessaan Suomen Pakolaisapu ry:n lehdessä Pakolainen (2/2014). (kevät 2016)</a:t>
            </a:r>
            <a:endParaRPr lang="fi-FI" sz="2500" i="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endParaRPr lang="fi-FI"/>
          </a:p>
        </p:txBody>
      </p:sp>
      <p:sp>
        <p:nvSpPr>
          <p:cNvPr id="3" name="Sisällön paikkamerkki 2"/>
          <p:cNvSpPr>
            <a:spLocks noGrp="1"/>
          </p:cNvSpPr>
          <p:nvPr>
            <p:ph idx="1"/>
          </p:nvPr>
        </p:nvSpPr>
        <p:spPr/>
        <p:txBody>
          <a:bodyPr/>
          <a:lstStyle/>
          <a:p>
            <a:r>
              <a:rPr lang="fi-FI" dirty="0" smtClean="0"/>
              <a:t>Minkälaisia ehtoja Euroopan unionin jäseneksi liittyvän valtion tulee täyttää? (syksy 2015)</a:t>
            </a:r>
          </a:p>
          <a:p>
            <a:r>
              <a:rPr lang="fi-FI" dirty="0" smtClean="0"/>
              <a:t>Kansallisvaltioilla on omia tunnuksia, kuten lippu ja kansallislaulu. Millä keinoin Euroopan unioni on puolestaan pyrkinyt rakentamaan eurooppalaista identiteettiä? (kevät 2015)</a:t>
            </a:r>
            <a:endParaRPr lang="fi-FI"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endParaRPr lang="fi-FI"/>
          </a:p>
        </p:txBody>
      </p:sp>
      <p:sp>
        <p:nvSpPr>
          <p:cNvPr id="3" name="Sisällön paikkamerkki 2"/>
          <p:cNvSpPr>
            <a:spLocks noGrp="1"/>
          </p:cNvSpPr>
          <p:nvPr>
            <p:ph idx="1"/>
          </p:nvPr>
        </p:nvSpPr>
        <p:spPr/>
        <p:txBody>
          <a:bodyPr/>
          <a:lstStyle/>
          <a:p>
            <a:r>
              <a:rPr lang="fi-FI" dirty="0" smtClean="0"/>
              <a:t>Mitkä ovat Euroopan parlamentin tehtävät? Miten parlamentin asemaa olisi muutettava, jotta unionissa toteutuisi parlamentarismi? (syksy 2014)</a:t>
            </a:r>
          </a:p>
          <a:p>
            <a:r>
              <a:rPr lang="fi-FI" dirty="0" smtClean="0"/>
              <a:t>Mitä ovat Euroopan unionin direktiivit, päätökset ja asetukset, ja mitkä ovat niiden vaikutukset jäsenmaissa? (kevät 2014)</a:t>
            </a:r>
            <a:endParaRPr lang="fi-FI"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endParaRPr lang="fi-FI"/>
          </a:p>
        </p:txBody>
      </p:sp>
      <p:sp>
        <p:nvSpPr>
          <p:cNvPr id="3" name="Sisällön paikkamerkki 2"/>
          <p:cNvSpPr>
            <a:spLocks noGrp="1"/>
          </p:cNvSpPr>
          <p:nvPr>
            <p:ph idx="1"/>
          </p:nvPr>
        </p:nvSpPr>
        <p:spPr/>
        <p:txBody>
          <a:bodyPr>
            <a:normAutofit fontScale="92500" lnSpcReduction="20000"/>
          </a:bodyPr>
          <a:lstStyle/>
          <a:p>
            <a:r>
              <a:rPr lang="fi-FI" dirty="0" smtClean="0"/>
              <a:t>Miten Euroopan unioni toteuttaa aluepolitiikkaa, ja miten Euroopan eri alueiden ääni kuuluu unionin päätöksenteossa? (syksy 2013)</a:t>
            </a:r>
          </a:p>
          <a:p>
            <a:r>
              <a:rPr lang="fi-FI" dirty="0" smtClean="0"/>
              <a:t>Vuonna 2009 alkanut Euroopan velkakriisi herätti keskustelua Euroopan keskuspankin (EKP) asemasta ja tehtävästä.</a:t>
            </a:r>
          </a:p>
          <a:p>
            <a:pPr>
              <a:buNone/>
            </a:pPr>
            <a:r>
              <a:rPr lang="fi-FI" dirty="0" smtClean="0"/>
              <a:t>a) Mitä tehtäviä </a:t>
            </a:r>
            <a:r>
              <a:rPr lang="fi-FI" dirty="0" err="1" smtClean="0"/>
              <a:t>EKP:lla</a:t>
            </a:r>
            <a:r>
              <a:rPr lang="fi-FI" dirty="0" smtClean="0"/>
              <a:t> on, ja millainen asema sillä on Euroopan unionissa? (3 p.) </a:t>
            </a:r>
          </a:p>
          <a:p>
            <a:pPr>
              <a:buNone/>
            </a:pPr>
            <a:r>
              <a:rPr lang="fi-FI" dirty="0" smtClean="0"/>
              <a:t>b) Minkälaisia muutospaineita Euroopan velkakriisi on tuonut keskuspankin asemaan ja </a:t>
            </a:r>
            <a:r>
              <a:rPr lang="fi-FI" dirty="0" err="1" smtClean="0"/>
              <a:t>teh-</a:t>
            </a:r>
            <a:r>
              <a:rPr lang="fi-FI" dirty="0" smtClean="0"/>
              <a:t> </a:t>
            </a:r>
            <a:r>
              <a:rPr lang="fi-FI" dirty="0" err="1" smtClean="0"/>
              <a:t>täviin</a:t>
            </a:r>
            <a:r>
              <a:rPr lang="fi-FI" dirty="0" smtClean="0"/>
              <a:t>? (3 p.) (kevät 2013)</a:t>
            </a:r>
            <a:endParaRPr lang="fi-FI"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endParaRPr lang="fi-FI"/>
          </a:p>
        </p:txBody>
      </p:sp>
      <p:sp>
        <p:nvSpPr>
          <p:cNvPr id="3" name="Sisällön paikkamerkki 2"/>
          <p:cNvSpPr>
            <a:spLocks noGrp="1"/>
          </p:cNvSpPr>
          <p:nvPr>
            <p:ph idx="1"/>
          </p:nvPr>
        </p:nvSpPr>
        <p:spPr/>
        <p:txBody>
          <a:bodyPr>
            <a:normAutofit lnSpcReduction="10000"/>
          </a:bodyPr>
          <a:lstStyle/>
          <a:p>
            <a:r>
              <a:rPr lang="fi-FI" dirty="0" smtClean="0"/>
              <a:t>Millainen asema eduskunnalla on Euroopan unionia koskevien asioiden valmistelussa ja päätöksenteossa? (syksy 2012)</a:t>
            </a:r>
          </a:p>
          <a:p>
            <a:r>
              <a:rPr lang="fi-FI" dirty="0" smtClean="0"/>
              <a:t>Mitä Euroopan unionin kansalaisuus tarkoittaa, ja mitä oikeuksia se tuo kansalaiselle? (kevät 2012)</a:t>
            </a:r>
          </a:p>
          <a:p>
            <a:r>
              <a:rPr lang="fi-FI" dirty="0" smtClean="0"/>
              <a:t>Mitä on Euroopan unionin ulkopolitiikka, ja miten Euroopan unioni toimii maailmanpolitiikassa?  </a:t>
            </a:r>
            <a:r>
              <a:rPr lang="fi-FI" smtClean="0"/>
              <a:t>(syksy 2011)</a:t>
            </a:r>
            <a:endParaRPr lang="fi-FI" dirty="0"/>
          </a:p>
        </p:txBody>
      </p:sp>
    </p:spTree>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489</Words>
  <Application>Microsoft Office PowerPoint</Application>
  <PresentationFormat>Näytössä katseltava diaesitys (4:3)</PresentationFormat>
  <Paragraphs>22</Paragraphs>
  <Slides>8</Slides>
  <Notes>0</Notes>
  <HiddenSlides>0</HiddenSlides>
  <MMClips>0</MMClips>
  <ScaleCrop>false</ScaleCrop>
  <HeadingPairs>
    <vt:vector size="4" baseType="variant">
      <vt:variant>
        <vt:lpstr>Teema</vt:lpstr>
      </vt:variant>
      <vt:variant>
        <vt:i4>1</vt:i4>
      </vt:variant>
      <vt:variant>
        <vt:lpstr>Dian otsikot</vt:lpstr>
      </vt:variant>
      <vt:variant>
        <vt:i4>8</vt:i4>
      </vt:variant>
    </vt:vector>
  </HeadingPairs>
  <TitlesOfParts>
    <vt:vector size="9" baseType="lpstr">
      <vt:lpstr>Office-teema</vt:lpstr>
      <vt:lpstr>Vanhoja yo-kysymyksiä EU:sta</vt:lpstr>
      <vt:lpstr>Dia 2</vt:lpstr>
      <vt:lpstr>Dia 3</vt:lpstr>
      <vt:lpstr>Dia 4</vt:lpstr>
      <vt:lpstr>Dia 5</vt:lpstr>
      <vt:lpstr>Dia 6</vt:lpstr>
      <vt:lpstr>Dia 7</vt:lpstr>
      <vt:lpstr>Dia 8</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Vanhoja yo-kysymyksiä EU:sta</dc:title>
  <dc:creator>Fabrin</dc:creator>
  <cp:lastModifiedBy>Fabrin</cp:lastModifiedBy>
  <cp:revision>3</cp:revision>
  <dcterms:created xsi:type="dcterms:W3CDTF">2017-01-23T11:11:44Z</dcterms:created>
  <dcterms:modified xsi:type="dcterms:W3CDTF">2017-01-23T11:29:21Z</dcterms:modified>
</cp:coreProperties>
</file>