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33888-F498-464E-A10F-0AD0A7A5C339}" type="datetimeFigureOut">
              <a:rPr lang="fi-FI" smtClean="0"/>
              <a:pPr/>
              <a:t>12.8.2018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1B7CD-5C59-49A6-99F4-046ED2420FA0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uomenkuvalehti.fi/jutut/ulkomaat/eurooppa/nain-ruotsissa-tyopaiva-lyheni-tuottavuus-parani/?shared=301178-632777d4-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Yh</a:t>
            </a:r>
            <a:r>
              <a:rPr lang="fi-FI" dirty="0" smtClean="0"/>
              <a:t> 2 - taloustieto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Kurssin tenttiminen</a:t>
            </a: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Rahoitusmarkkinoiden osa-alueet</a:t>
            </a:r>
          </a:p>
          <a:p>
            <a:pPr lvl="1"/>
            <a:r>
              <a:rPr lang="fi-FI" dirty="0" smtClean="0"/>
              <a:t>Pohdi esim. kappaleen 14 pohjalta eri sijoituskohteita ja niihin sijoittamisen kannattavuutta.</a:t>
            </a:r>
          </a:p>
          <a:p>
            <a:r>
              <a:rPr lang="fi-FI" dirty="0" smtClean="0"/>
              <a:t>Talouspolitiikka</a:t>
            </a:r>
          </a:p>
          <a:p>
            <a:pPr lvl="1"/>
            <a:r>
              <a:rPr lang="fi-FI" dirty="0" smtClean="0"/>
              <a:t>Laadi talouspolitiikan neljästä osa-alueesta kattava käsitekartta</a:t>
            </a:r>
          </a:p>
          <a:p>
            <a:r>
              <a:rPr lang="fi-FI" dirty="0" smtClean="0"/>
              <a:t>Suomen talouden tulevaisuus</a:t>
            </a:r>
          </a:p>
          <a:p>
            <a:pPr lvl="1"/>
            <a:r>
              <a:rPr lang="fi-FI" dirty="0" smtClean="0"/>
              <a:t>Millaisia haasteita Suomen taloudella on tulevaisuudessa? Millä keinoin haasteisiin on vastattu? / Millaisia keinoja ollaan mietitty?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Suomen talouden ennustaminen essee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Laadi annetusta artikkelista essee (referaatti, vapaamuotoisempi essee </a:t>
            </a:r>
            <a:r>
              <a:rPr lang="fi-FI" dirty="0" err="1" smtClean="0"/>
              <a:t>jne</a:t>
            </a:r>
            <a:r>
              <a:rPr lang="fi-FI" dirty="0" smtClean="0"/>
              <a:t>…), jossa selviää se, miten Suomen taloutta ennustetaan.</a:t>
            </a:r>
          </a:p>
          <a:p>
            <a:r>
              <a:rPr lang="fi-FI" dirty="0" smtClean="0"/>
              <a:t>Materiaalin saat minulta (Mikael) kunhan tulet nykäisemään hihasta.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Talouden madonluvut -dokumentti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Laadi </a:t>
            </a:r>
            <a:r>
              <a:rPr lang="fi-FI" smtClean="0"/>
              <a:t>dokumentista lyhyehkö arvio</a:t>
            </a:r>
            <a:r>
              <a:rPr lang="fi-FI" dirty="0" smtClean="0"/>
              <a:t>, jossa kuvailet myös dokumentin sisältöä.</a:t>
            </a:r>
          </a:p>
          <a:p>
            <a:r>
              <a:rPr lang="fi-FI" dirty="0" smtClean="0"/>
              <a:t>Voit kertoa arviossasi omia mielipiteitäsi, kunhan selkeästi tuot esille koska kyseessä on mielipiteesi ja koska dokumentin antia.</a:t>
            </a:r>
          </a:p>
          <a:p>
            <a:r>
              <a:rPr lang="fi-FI" dirty="0" smtClean="0"/>
              <a:t>Dokumentti on löydettävissä esim. </a:t>
            </a:r>
            <a:r>
              <a:rPr lang="fi-FI" dirty="0" err="1" smtClean="0"/>
              <a:t>vimeossa</a:t>
            </a:r>
            <a:r>
              <a:rPr lang="fi-FI" dirty="0" smtClean="0"/>
              <a:t> suomalaisilla tekstityksillä.</a:t>
            </a:r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70000" lnSpcReduction="20000"/>
          </a:bodyPr>
          <a:lstStyle/>
          <a:p>
            <a:r>
              <a:rPr lang="fi-FI" sz="3400" dirty="0" smtClean="0"/>
              <a:t>Ohessa tehtäviä kurssin Yh2 suorittamiseen tenttimällä. </a:t>
            </a:r>
          </a:p>
          <a:p>
            <a:r>
              <a:rPr lang="fi-FI" sz="3400" dirty="0" smtClean="0"/>
              <a:t>Kurssikirjana </a:t>
            </a:r>
            <a:r>
              <a:rPr lang="fi-FI" sz="3400" dirty="0" smtClean="0"/>
              <a:t>Kanta 2 </a:t>
            </a:r>
            <a:r>
              <a:rPr lang="fi-FI" sz="3400" smtClean="0"/>
              <a:t>- taloustieto</a:t>
            </a:r>
            <a:endParaRPr lang="fi-FI" sz="3400" dirty="0" smtClean="0"/>
          </a:p>
          <a:p>
            <a:r>
              <a:rPr lang="fi-FI" sz="3400" dirty="0" smtClean="0"/>
              <a:t>Tehtävät pohjautuvat kurssikirjaan.</a:t>
            </a:r>
          </a:p>
          <a:p>
            <a:r>
              <a:rPr lang="fi-FI" sz="3400" dirty="0" smtClean="0"/>
              <a:t>Osa tehtävistä on lyhyitä vastauksia edellyttäviä kysymyksiä, osaan vaaditaan esseevastaus. (Suluissa mainittu, jos vaaditaan essee.)</a:t>
            </a:r>
          </a:p>
          <a:p>
            <a:r>
              <a:rPr lang="fi-FI" sz="3400" dirty="0" smtClean="0"/>
              <a:t>Tenttimiseen kuuluu kurssikoe, jonka päivämäärä voidaan sopia tapauskohtaisesti. Lähtökohtaisesti kuitenkin koeviikolla.</a:t>
            </a:r>
          </a:p>
          <a:p>
            <a:r>
              <a:rPr lang="fi-FI" sz="3400" dirty="0" smtClean="0"/>
              <a:t>Palauta tehdyt tehtävät joko sähköisesti </a:t>
            </a:r>
            <a:r>
              <a:rPr lang="fi-FI" sz="3400" dirty="0" err="1" smtClean="0"/>
              <a:t>Pedanettiin</a:t>
            </a:r>
            <a:r>
              <a:rPr lang="fi-FI" sz="3400" dirty="0" smtClean="0"/>
              <a:t> tai paperisena lokerooni/suoraan käteeni. Älä palauta sekä paperisena että sähköisenä, näin pysyn paremmin perillä palautuksistasi.</a:t>
            </a:r>
          </a:p>
          <a:p>
            <a:r>
              <a:rPr lang="fi-FI" sz="3400" dirty="0" smtClean="0"/>
              <a:t>Lisäksi suosittelen painavasti, että tutustut erilaisiin taulukoihin ja käppyröihin opiskellessasi itsenäisesti aiheita.</a:t>
            </a:r>
          </a:p>
          <a:p>
            <a:pPr lvl="1"/>
            <a:r>
              <a:rPr lang="fi-FI" dirty="0" smtClean="0"/>
              <a:t>Tarkastele aihealueita esimerkiksi </a:t>
            </a:r>
            <a:r>
              <a:rPr lang="fi-FI" dirty="0" err="1" smtClean="0"/>
              <a:t>findikaattori.fi</a:t>
            </a:r>
            <a:r>
              <a:rPr lang="fi-FI" dirty="0" smtClean="0"/>
              <a:t> –sivuston avulla. Sivustolla on huikea määrä erilaisia tilastoja, taulukoita </a:t>
            </a:r>
            <a:r>
              <a:rPr lang="fi-FI" dirty="0" err="1" smtClean="0"/>
              <a:t>jne</a:t>
            </a:r>
            <a:r>
              <a:rPr lang="fi-FI" dirty="0" smtClean="0"/>
              <a:t>… Suomeen liittyen.</a:t>
            </a:r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Seurantatehtävä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Seuraa kurssin suorittamisen ajan omaa kulutustasi.</a:t>
            </a:r>
          </a:p>
          <a:p>
            <a:r>
              <a:rPr lang="fi-FI" dirty="0" smtClean="0"/>
              <a:t>Merkitse ylös rahankäyttösi seurantajakson ajan, aloittaen tästä päivästä.</a:t>
            </a:r>
          </a:p>
          <a:p>
            <a:pPr lvl="1"/>
            <a:r>
              <a:rPr lang="fi-FI" dirty="0" smtClean="0"/>
              <a:t>Kaikki itse suoritetut ostotoimenpiteet lasketaan mukaan.</a:t>
            </a:r>
          </a:p>
          <a:p>
            <a:pPr lvl="1"/>
            <a:r>
              <a:rPr lang="fi-FI" dirty="0" smtClean="0"/>
              <a:t>Laskekaa myös mahdollisen bussikorttinne laskennallinen kuluerä seurantajakson aikana.</a:t>
            </a:r>
          </a:p>
          <a:p>
            <a:pPr lvl="1"/>
            <a:r>
              <a:rPr lang="fi-FI" dirty="0" smtClean="0"/>
              <a:t>Jos käytät vain korttia maksaessasi, ostosuoritukset tallentuvat nettipankin tiliotteelle automaattisesti.</a:t>
            </a:r>
          </a:p>
          <a:p>
            <a:pPr lvl="1"/>
            <a:r>
              <a:rPr lang="fi-FI" dirty="0" smtClean="0"/>
              <a:t>Kun käytät käteistä, ota kuitit aina talteen ja merkkaa kuluerä ylös.</a:t>
            </a:r>
          </a:p>
          <a:p>
            <a:r>
              <a:rPr lang="fi-FI" altLang="fi-FI" dirty="0" smtClean="0">
                <a:cs typeface="Arial" panose="020B0604020202020204" pitchFamily="34" charset="0"/>
              </a:rPr>
              <a:t>Ryhmittele menosi seuraavalla dialla olevan jaottelun mukaan.</a:t>
            </a:r>
          </a:p>
          <a:p>
            <a:pPr lvl="1"/>
            <a:r>
              <a:rPr lang="fi-FI" altLang="fi-FI" dirty="0" smtClean="0">
                <a:cs typeface="Arial" panose="020B0604020202020204" pitchFamily="34" charset="0"/>
              </a:rPr>
              <a:t>Jaottelu mukailee oppikirjan sivun 58 jaottelua.</a:t>
            </a:r>
          </a:p>
          <a:p>
            <a:r>
              <a:rPr lang="fi-FI" altLang="fi-FI" dirty="0" smtClean="0">
                <a:cs typeface="Arial" panose="020B0604020202020204" pitchFamily="34" charset="0"/>
              </a:rPr>
              <a:t>Käytä loppukoonnissa hyödyksi esim. Exceliä/jotain taulukko-ohjelmaa, </a:t>
            </a:r>
            <a:r>
              <a:rPr lang="fi-FI" altLang="fi-FI" dirty="0" err="1" smtClean="0">
                <a:cs typeface="Arial" panose="020B0604020202020204" pitchFamily="34" charset="0"/>
              </a:rPr>
              <a:t>penno.fi:tä</a:t>
            </a:r>
            <a:r>
              <a:rPr lang="fi-FI" altLang="fi-FI" dirty="0" smtClean="0">
                <a:cs typeface="Arial" panose="020B0604020202020204" pitchFamily="34" charset="0"/>
              </a:rPr>
              <a:t> </a:t>
            </a:r>
            <a:r>
              <a:rPr lang="fi-FI" altLang="fi-FI" dirty="0" err="1" smtClean="0">
                <a:cs typeface="Arial" panose="020B0604020202020204" pitchFamily="34" charset="0"/>
              </a:rPr>
              <a:t>jne</a:t>
            </a:r>
            <a:r>
              <a:rPr lang="fi-FI" altLang="fi-FI" dirty="0" smtClean="0">
                <a:cs typeface="Arial" panose="020B0604020202020204" pitchFamily="34" charset="0"/>
              </a:rPr>
              <a:t>…</a:t>
            </a:r>
          </a:p>
          <a:p>
            <a:r>
              <a:rPr lang="fi-FI" altLang="fi-FI" dirty="0" smtClean="0">
                <a:cs typeface="Arial" panose="020B0604020202020204" pitchFamily="34" charset="0"/>
              </a:rPr>
              <a:t>Luo siis esim. ympyrädiagrammi, johon luot jaottelun ja lisäät kulutuksesi mukaan ostoksesi eri kategorioihin.</a:t>
            </a:r>
          </a:p>
          <a:p>
            <a:r>
              <a:rPr lang="fi-FI" altLang="fi-FI" dirty="0" smtClean="0">
                <a:cs typeface="Arial" panose="020B0604020202020204" pitchFamily="34" charset="0"/>
              </a:rPr>
              <a:t>Laske prosentuaalinen </a:t>
            </a:r>
            <a:r>
              <a:rPr lang="fi-FI" altLang="fi-FI" dirty="0" smtClean="0">
                <a:cs typeface="Arial" panose="020B0604020202020204" pitchFamily="34" charset="0"/>
              </a:rPr>
              <a:t>kulutus eri kategorioissa. 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Tehtävät teemoittain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Kuluttaja</a:t>
            </a:r>
          </a:p>
          <a:p>
            <a:pPr lvl="1"/>
            <a:r>
              <a:rPr lang="fi-FI" dirty="0" smtClean="0"/>
              <a:t>Miten kuluttaja voi vaikuttaa valinnoillaan talouteen?</a:t>
            </a:r>
          </a:p>
          <a:p>
            <a:r>
              <a:rPr lang="fi-FI" dirty="0" smtClean="0"/>
              <a:t>Suomen elinkeinorakenne</a:t>
            </a:r>
          </a:p>
          <a:p>
            <a:pPr lvl="1"/>
            <a:r>
              <a:rPr lang="fi-FI" dirty="0" smtClean="0"/>
              <a:t>Laadi käsitekartta Suomen elinkeinoista.</a:t>
            </a:r>
          </a:p>
          <a:p>
            <a:pPr lvl="1"/>
            <a:r>
              <a:rPr lang="fi-FI" dirty="0" smtClean="0">
                <a:latin typeface="+mj-lt"/>
                <a:cs typeface="Arial" pitchFamily="34" charset="0"/>
              </a:rPr>
              <a:t>Miten suomalaisten elinkeinot ovat muuttuneet 150 vuodessa?</a:t>
            </a:r>
          </a:p>
          <a:p>
            <a:r>
              <a:rPr lang="fi-FI" dirty="0" smtClean="0">
                <a:latin typeface="+mj-lt"/>
              </a:rPr>
              <a:t>Talouskasvu</a:t>
            </a:r>
          </a:p>
          <a:p>
            <a:pPr lvl="1"/>
            <a:r>
              <a:rPr lang="fi-FI" dirty="0" smtClean="0">
                <a:latin typeface="+mj-lt"/>
              </a:rPr>
              <a:t>Mistä tekijöistä talouskasvu koostuu?</a:t>
            </a:r>
          </a:p>
          <a:p>
            <a:pPr lvl="1"/>
            <a:r>
              <a:rPr lang="fi-FI" dirty="0" smtClean="0">
                <a:latin typeface="+mj-lt"/>
              </a:rPr>
              <a:t>Mitä seurauksia siitä on yrityksille, julkiselle sektorille, kotitalouksille ja ympäristölle?</a:t>
            </a:r>
          </a:p>
          <a:p>
            <a:pPr lvl="1"/>
            <a:r>
              <a:rPr lang="fi-FI" dirty="0" smtClean="0"/>
              <a:t>Lue oheinen Suomen Kuvalehden artikkeli työn tuottavuudesta Ruotsissa.</a:t>
            </a:r>
            <a:br>
              <a:rPr lang="fi-FI" dirty="0" smtClean="0"/>
            </a:br>
            <a:r>
              <a:rPr lang="fi-FI" u="sng" dirty="0" smtClean="0">
                <a:hlinkClick r:id="rId2"/>
              </a:rPr>
              <a:t>http://suomenkuvalehti.fi/jutut/ulkomaat/eurooppa/nain-ruotsissa-tyopaiva-lyheni-tuottavuus-parani/?shared=301178-632777d4-4</a:t>
            </a:r>
            <a:endParaRPr lang="fi-FI" u="sng" dirty="0" smtClean="0"/>
          </a:p>
          <a:p>
            <a:pPr marL="254000" indent="0">
              <a:buNone/>
            </a:pPr>
            <a:r>
              <a:rPr lang="fi-FI" dirty="0"/>
              <a:t>	</a:t>
            </a:r>
            <a:r>
              <a:rPr lang="fi-FI" dirty="0" smtClean="0"/>
              <a:t>	1. Mitä uudistuksia autokorjaamolla tehtiin?</a:t>
            </a:r>
          </a:p>
          <a:p>
            <a:pPr marL="254000" indent="0">
              <a:buNone/>
            </a:pPr>
            <a:r>
              <a:rPr lang="fi-FI" dirty="0" smtClean="0"/>
              <a:t>		2. Miten uudistukset vaikuttivat tuottavuuteen?</a:t>
            </a:r>
          </a:p>
          <a:p>
            <a:pPr marL="254000" indent="0">
              <a:buNone/>
            </a:pPr>
            <a:r>
              <a:rPr lang="fi-FI" dirty="0" smtClean="0"/>
              <a:t>		3. Mikä selittää muutokset?</a:t>
            </a:r>
          </a:p>
          <a:p>
            <a:pPr marL="254000" indent="0">
              <a:buNone/>
            </a:pPr>
            <a:r>
              <a:rPr lang="fi-FI" dirty="0" smtClean="0"/>
              <a:t>		4. Miksi työn tuottavuuden lisääminen vanhainkodissa ei 		ollut järkevää samoilla menetelmillä?</a:t>
            </a:r>
          </a:p>
          <a:p>
            <a:pPr lvl="2"/>
            <a:endParaRPr lang="fi-FI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Kotitaloudet</a:t>
            </a:r>
          </a:p>
          <a:p>
            <a:pPr lvl="1"/>
            <a:r>
              <a:rPr lang="fi-FI" dirty="0" smtClean="0"/>
              <a:t>Mistä kotitalouksien tulot koostuvat?</a:t>
            </a:r>
          </a:p>
          <a:p>
            <a:pPr lvl="1"/>
            <a:r>
              <a:rPr lang="fi-FI" dirty="0" smtClean="0"/>
              <a:t>Mitä tarkoitetaan velkaantumisasteella?</a:t>
            </a:r>
          </a:p>
          <a:p>
            <a:r>
              <a:rPr lang="fi-FI" dirty="0" smtClean="0"/>
              <a:t>Yritykset</a:t>
            </a:r>
          </a:p>
          <a:p>
            <a:pPr lvl="1"/>
            <a:r>
              <a:rPr lang="fi-FI" dirty="0" smtClean="0"/>
              <a:t>Minkälaisia yritysmuotoja on olemassa ja miten ne eroavat toisistaan? </a:t>
            </a:r>
            <a:r>
              <a:rPr lang="fi-FI" b="1" dirty="0" smtClean="0"/>
              <a:t>(essee tästä)</a:t>
            </a:r>
          </a:p>
          <a:p>
            <a:pPr lvl="1"/>
            <a:r>
              <a:rPr lang="fi-FI" dirty="0" smtClean="0"/>
              <a:t>Mikä on yritysten kansantaloudellinen merkitys?</a:t>
            </a:r>
          </a:p>
          <a:p>
            <a:pPr lvl="1"/>
            <a:r>
              <a:rPr lang="fi-FI" dirty="0" smtClean="0"/>
              <a:t>Mitä tarkoittavat seuraavat käsitteet: kysyntä, tarjonta, täydellinen kilpailu, oligopoli ja monopoli?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Markkinat</a:t>
            </a:r>
          </a:p>
          <a:p>
            <a:pPr lvl="1"/>
            <a:r>
              <a:rPr lang="fi-FI" dirty="0" smtClean="0"/>
              <a:t>Kuka oli Anders Chydenius ja miksi hän on tärkeä suomalainen?</a:t>
            </a:r>
          </a:p>
          <a:p>
            <a:pPr lvl="1"/>
            <a:r>
              <a:rPr lang="fi-FI" dirty="0" smtClean="0"/>
              <a:t>Sivulla 54 on kansantalouden kiertokulusta laadittu kuvio. Aukaise kuvion sisältö ja tärkein sanoma omin sanoin.</a:t>
            </a:r>
          </a:p>
          <a:p>
            <a:pPr lvl="1"/>
            <a:r>
              <a:rPr lang="fi-FI" dirty="0" smtClean="0"/>
              <a:t>Kerro omin sanoin, miten tuotteen hinta määräytyy.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Huoltotase summaa kokonaiskysynnän ja –tarjonnan</a:t>
            </a:r>
          </a:p>
          <a:p>
            <a:pPr lvl="1"/>
            <a:r>
              <a:rPr lang="fi-FI" dirty="0" smtClean="0"/>
              <a:t>Mitä tarkoittaa bruttokansantuote?</a:t>
            </a:r>
          </a:p>
          <a:p>
            <a:pPr lvl="1"/>
            <a:r>
              <a:rPr lang="fi-FI" dirty="0" smtClean="0"/>
              <a:t>Miksi tuonti on Suomelle tärkeää?</a:t>
            </a:r>
          </a:p>
          <a:p>
            <a:pPr lvl="1"/>
            <a:r>
              <a:rPr lang="fi-FI" dirty="0" smtClean="0"/>
              <a:t>Miksi vienti on Suomelle tärkeää?</a:t>
            </a:r>
          </a:p>
          <a:p>
            <a:pPr lvl="1"/>
            <a:r>
              <a:rPr lang="fi-FI" dirty="0" smtClean="0"/>
              <a:t>Tarkastele sivun 68 käppyrää Yksityisten kulutusmenojen rakenteesta.</a:t>
            </a:r>
          </a:p>
          <a:p>
            <a:pPr lvl="2"/>
            <a:r>
              <a:rPr lang="fi-FI" dirty="0" smtClean="0"/>
              <a:t>Mitä havaintoja teet? Mistä havaitsemasi asiat johtuvat?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Talouden sisäinen tasapaino</a:t>
            </a:r>
          </a:p>
          <a:p>
            <a:pPr lvl="1"/>
            <a:r>
              <a:rPr lang="fi-FI" dirty="0" smtClean="0"/>
              <a:t>Selitä käsitteet inflaatio ja deflaatio</a:t>
            </a:r>
          </a:p>
          <a:p>
            <a:pPr lvl="1"/>
            <a:r>
              <a:rPr lang="fi-FI" dirty="0" smtClean="0"/>
              <a:t>Millaista työttömyyttä on olemassa, mitä syitä työttömyydelle on ja millä keinoin työttömyyttä yritetään laskea? </a:t>
            </a:r>
            <a:r>
              <a:rPr lang="fi-FI" b="1" dirty="0" smtClean="0"/>
              <a:t>(essee)</a:t>
            </a:r>
            <a:endParaRPr lang="fi-FI" dirty="0" smtClean="0"/>
          </a:p>
          <a:p>
            <a:r>
              <a:rPr lang="fi-FI" dirty="0" smtClean="0"/>
              <a:t>Talouden ulkoinen tasapaino</a:t>
            </a:r>
          </a:p>
          <a:p>
            <a:pPr lvl="1"/>
            <a:r>
              <a:rPr lang="fi-FI" dirty="0" smtClean="0"/>
              <a:t>Lue kpl 10 läpi ja sisäistä keskeiset asiat ja käsitteet</a:t>
            </a:r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Suhdannevaihtelut</a:t>
            </a:r>
          </a:p>
          <a:p>
            <a:pPr lvl="1"/>
            <a:r>
              <a:rPr lang="fi-FI" dirty="0" smtClean="0"/>
              <a:t>Mitä tyypillisiä piirteitä liittyy</a:t>
            </a:r>
          </a:p>
          <a:p>
            <a:pPr lvl="2"/>
            <a:r>
              <a:rPr lang="fi-FI" dirty="0" smtClean="0"/>
              <a:t>Nousukauteen</a:t>
            </a:r>
          </a:p>
          <a:p>
            <a:pPr lvl="2"/>
            <a:r>
              <a:rPr lang="fi-FI" dirty="0" smtClean="0"/>
              <a:t>Taantumaan/laskukauteen</a:t>
            </a:r>
          </a:p>
          <a:p>
            <a:r>
              <a:rPr lang="fi-FI" dirty="0" smtClean="0"/>
              <a:t>Raha, korko, markkinat</a:t>
            </a:r>
          </a:p>
          <a:p>
            <a:pPr lvl="1"/>
            <a:r>
              <a:rPr lang="fi-FI" dirty="0" smtClean="0"/>
              <a:t>Mitä eri korkoja on olemassa?</a:t>
            </a:r>
          </a:p>
          <a:p>
            <a:r>
              <a:rPr lang="fi-FI" dirty="0" smtClean="0"/>
              <a:t>Rahoitusmarkkinoiden toimijat</a:t>
            </a:r>
          </a:p>
          <a:p>
            <a:pPr lvl="1"/>
            <a:r>
              <a:rPr lang="fi-FI" dirty="0" smtClean="0"/>
              <a:t>Laadi käsitekartta rahoitusmarkkinoiden toimijoista</a:t>
            </a:r>
          </a:p>
          <a:p>
            <a:pPr lvl="1"/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586</Words>
  <Application>Microsoft Office PowerPoint</Application>
  <PresentationFormat>Näytössä katseltava diaesitys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Office-teema</vt:lpstr>
      <vt:lpstr>Yh 2 - taloustieto</vt:lpstr>
      <vt:lpstr>Dia 2</vt:lpstr>
      <vt:lpstr>Seurantatehtävä</vt:lpstr>
      <vt:lpstr>Tehtävät teemoittain</vt:lpstr>
      <vt:lpstr>Dia 5</vt:lpstr>
      <vt:lpstr>Dia 6</vt:lpstr>
      <vt:lpstr>Dia 7</vt:lpstr>
      <vt:lpstr>Dia 8</vt:lpstr>
      <vt:lpstr>Dia 9</vt:lpstr>
      <vt:lpstr>Dia 10</vt:lpstr>
      <vt:lpstr>Suomen talouden ennustaminen essee</vt:lpstr>
      <vt:lpstr>Talouden madonluvut -dokumentti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Yh 2 - taloustieto</dc:title>
  <dc:creator>Fabrin</dc:creator>
  <cp:lastModifiedBy>mikael.fabrin</cp:lastModifiedBy>
  <cp:revision>11</cp:revision>
  <dcterms:created xsi:type="dcterms:W3CDTF">2016-11-21T10:05:35Z</dcterms:created>
  <dcterms:modified xsi:type="dcterms:W3CDTF">2018-08-12T17:06:34Z</dcterms:modified>
</cp:coreProperties>
</file>