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AF06-8295-476A-9E23-C6745C8CF8F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DC5C6-49FD-46FC-94FB-ED0EBEFA0356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C663-CE61-4762-907A-D73CCA9A0EC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Otsikko ja taulu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aulukon paikkamerkki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9BF3DB0-D6E5-4A96-B24B-9BB9994DA171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684A5-E09D-4D05-B29A-68A32D4BEFD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E1110-C19F-4291-BFBD-415E7F98EA56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CAF8E-758E-45B0-96B6-7271696F9985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AE679-D9A3-4E8C-B20A-816E581B4BA6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DA1DC-0BC3-491C-B67C-D40A4D476E1E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30E81-4369-41F9-98BA-D5418217387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E7C2B-6967-4714-8C20-D534DF22F66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9E636-AC23-4FBE-91E8-A37F23FF666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432BA-B36D-473E-9428-291FEA17C3E6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Image:WorldWarI-MilitaryDeaths-EntentePowers-Piechart.svg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5" Type="http://schemas.openxmlformats.org/officeDocument/2006/relationships/hyperlink" Target="http://en.wikipedia.org/wiki/Image:WorldWarI-MilitaryDeaths-CentralPowers-Piechart.svg" TargetMode="Externa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918450" cy="1470025"/>
          </a:xfrm>
          <a:noFill/>
          <a:ln/>
        </p:spPr>
        <p:txBody>
          <a:bodyPr/>
          <a:lstStyle/>
          <a:p>
            <a:r>
              <a:rPr lang="fi-FI" sz="4000" dirty="0"/>
              <a:t>Olisiko kylmä sota voitu välttää?</a:t>
            </a:r>
            <a:br>
              <a:rPr lang="fi-FI" sz="4000" dirty="0"/>
            </a:br>
            <a:endParaRPr lang="fi-FI" sz="2800" dirty="0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250825" y="620713"/>
            <a:ext cx="8713788" cy="927100"/>
          </a:xfrm>
        </p:spPr>
        <p:txBody>
          <a:bodyPr lIns="92075" tIns="46038" rIns="92075" bIns="46038"/>
          <a:lstStyle/>
          <a:p>
            <a:pPr algn="l">
              <a:buClr>
                <a:srgbClr val="993300"/>
              </a:buClr>
            </a:pPr>
            <a:r>
              <a:rPr lang="fi-FI" sz="3200">
                <a:solidFill>
                  <a:schemeClr val="tx1"/>
                </a:solidFill>
              </a:rPr>
              <a:t>Suhteita kiristi toisen maailmansodan aikana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i-FI" sz="2800"/>
              <a:t>Atlantin julistus 1941</a:t>
            </a:r>
          </a:p>
          <a:p>
            <a:r>
              <a:rPr lang="fi-FI" sz="2800"/>
              <a:t>Neuvostoliiton vaatimus länsirintaman avaamisesta Saksaa vastaan</a:t>
            </a:r>
          </a:p>
          <a:p>
            <a:r>
              <a:rPr lang="fi-FI" sz="2800"/>
              <a:t>kilpajuoksu Berliiniin</a:t>
            </a:r>
          </a:p>
          <a:p>
            <a:r>
              <a:rPr lang="fi-FI" sz="2800"/>
              <a:t>Saksan tuleva kohtalo sodan jälkeen</a:t>
            </a:r>
          </a:p>
          <a:p>
            <a:r>
              <a:rPr lang="fi-FI" sz="2800"/>
              <a:t>Japanin kukistaminen ja atomipommi</a:t>
            </a:r>
          </a:p>
          <a:p>
            <a:r>
              <a:rPr lang="fi-FI" sz="2800"/>
              <a:t>Stalinin toiminta ja epäluulot</a:t>
            </a:r>
          </a:p>
          <a:p>
            <a:r>
              <a:rPr lang="fi-FI" sz="2800"/>
              <a:t>kiista Puolan virallisesta hallituksesta sodan loppuvaiheessa</a:t>
            </a:r>
          </a:p>
        </p:txBody>
      </p:sp>
      <p:pic>
        <p:nvPicPr>
          <p:cNvPr id="7174" name="Picture 6" descr="magnify-clip">
            <a:hlinkClick r:id="rId3" tooltip="Enlarg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1975" y="-4289425"/>
            <a:ext cx="142875" cy="104775"/>
          </a:xfrm>
          <a:prstGeom prst="rect">
            <a:avLst/>
          </a:prstGeom>
          <a:noFill/>
        </p:spPr>
      </p:pic>
      <p:pic>
        <p:nvPicPr>
          <p:cNvPr id="7176" name="Picture 8" descr="magnify-clip">
            <a:hlinkClick r:id="rId5" tooltip="Enlarg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1975" y="-996950"/>
            <a:ext cx="142875" cy="104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7" name="Rectangle 55"/>
          <p:cNvSpPr>
            <a:spLocks noChangeArrowheads="1"/>
          </p:cNvSpPr>
          <p:nvPr/>
        </p:nvSpPr>
        <p:spPr bwMode="auto">
          <a:xfrm>
            <a:off x="5364163" y="4425950"/>
            <a:ext cx="3671887" cy="176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fi-FI"/>
              <a:t> sosialismi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fi-FI"/>
              <a:t> suunnitelmatalous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fi-FI"/>
              <a:t> liittolaiset pääosin maatalousvaltaisia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fi-FI"/>
              <a:t> sotakorvaukset Neuvostoliitolle</a:t>
            </a:r>
          </a:p>
        </p:txBody>
      </p:sp>
      <p:sp>
        <p:nvSpPr>
          <p:cNvPr id="8246" name="Rectangle 54"/>
          <p:cNvSpPr>
            <a:spLocks noChangeArrowheads="1"/>
          </p:cNvSpPr>
          <p:nvPr/>
        </p:nvSpPr>
        <p:spPr bwMode="auto">
          <a:xfrm>
            <a:off x="2268538" y="4425950"/>
            <a:ext cx="3095625" cy="176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fi-FI"/>
              <a:t> kapitalismi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fi-FI"/>
              <a:t> taloudellinen liberalismi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fi-FI"/>
              <a:t> liittolaiset teollisuusmaita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fi-FI"/>
              <a:t> Marshall-apu</a:t>
            </a:r>
          </a:p>
        </p:txBody>
      </p:sp>
      <p:sp>
        <p:nvSpPr>
          <p:cNvPr id="8245" name="Rectangle 53"/>
          <p:cNvSpPr>
            <a:spLocks noChangeArrowheads="1"/>
          </p:cNvSpPr>
          <p:nvPr/>
        </p:nvSpPr>
        <p:spPr bwMode="auto">
          <a:xfrm>
            <a:off x="250825" y="4425950"/>
            <a:ext cx="2017713" cy="176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fi-FI" sz="2400"/>
              <a:t>Taloudelliset tekijät</a:t>
            </a:r>
          </a:p>
        </p:txBody>
      </p:sp>
      <p:sp>
        <p:nvSpPr>
          <p:cNvPr id="8244" name="Rectangle 52"/>
          <p:cNvSpPr>
            <a:spLocks noChangeArrowheads="1"/>
          </p:cNvSpPr>
          <p:nvPr/>
        </p:nvSpPr>
        <p:spPr bwMode="auto">
          <a:xfrm>
            <a:off x="5364163" y="3181350"/>
            <a:ext cx="3671887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fi-FI"/>
              <a:t> Itä-Euroopan maat, lisäksi esim. Kuuba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fi-FI"/>
              <a:t> Varsovan liitto</a:t>
            </a:r>
          </a:p>
        </p:txBody>
      </p:sp>
      <p:sp>
        <p:nvSpPr>
          <p:cNvPr id="8243" name="Rectangle 51"/>
          <p:cNvSpPr>
            <a:spLocks noChangeArrowheads="1"/>
          </p:cNvSpPr>
          <p:nvPr/>
        </p:nvSpPr>
        <p:spPr bwMode="auto">
          <a:xfrm>
            <a:off x="2268538" y="3181350"/>
            <a:ext cx="3095625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fi-FI"/>
              <a:t> Länsi-Euroopan maat, lisäksi esim. Japani, Kanada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fi-FI"/>
              <a:t> Nato</a:t>
            </a:r>
          </a:p>
        </p:txBody>
      </p:sp>
      <p:sp>
        <p:nvSpPr>
          <p:cNvPr id="8242" name="Rectangle 50"/>
          <p:cNvSpPr>
            <a:spLocks noChangeArrowheads="1"/>
          </p:cNvSpPr>
          <p:nvPr/>
        </p:nvSpPr>
        <p:spPr bwMode="auto">
          <a:xfrm>
            <a:off x="250825" y="3181350"/>
            <a:ext cx="2017713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fi-FI" sz="2400"/>
              <a:t>Liittolaiset</a:t>
            </a:r>
          </a:p>
        </p:txBody>
      </p:sp>
      <p:sp>
        <p:nvSpPr>
          <p:cNvPr id="8241" name="Rectangle 49"/>
          <p:cNvSpPr>
            <a:spLocks noChangeArrowheads="1"/>
          </p:cNvSpPr>
          <p:nvPr/>
        </p:nvSpPr>
        <p:spPr bwMode="auto">
          <a:xfrm>
            <a:off x="5364163" y="1762125"/>
            <a:ext cx="3671887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fi-FI"/>
              <a:t> tavoite saada ystävällismielisiä hallituksia länsirajalle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fi-FI"/>
              <a:t> Brežnevin oppi 1960-luvulla</a:t>
            </a:r>
          </a:p>
        </p:txBody>
      </p:sp>
      <p:sp>
        <p:nvSpPr>
          <p:cNvPr id="8240" name="Rectangle 48"/>
          <p:cNvSpPr>
            <a:spLocks noChangeArrowheads="1"/>
          </p:cNvSpPr>
          <p:nvPr/>
        </p:nvSpPr>
        <p:spPr bwMode="auto">
          <a:xfrm>
            <a:off x="2268538" y="1762125"/>
            <a:ext cx="309562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fi-FI"/>
              <a:t> luopuminen isolationismista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fi-FI"/>
              <a:t> Trumanin oppi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fi-FI"/>
              <a:t> patoamispolitiikka</a:t>
            </a:r>
          </a:p>
        </p:txBody>
      </p:sp>
      <p:sp>
        <p:nvSpPr>
          <p:cNvPr id="8239" name="Rectangle 47"/>
          <p:cNvSpPr>
            <a:spLocks noChangeArrowheads="1"/>
          </p:cNvSpPr>
          <p:nvPr/>
        </p:nvSpPr>
        <p:spPr bwMode="auto">
          <a:xfrm>
            <a:off x="250825" y="1762125"/>
            <a:ext cx="2017713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fi-FI" sz="2400"/>
              <a:t>Ulkopolitiikan päälinjat</a:t>
            </a:r>
          </a:p>
        </p:txBody>
      </p:sp>
      <p:sp>
        <p:nvSpPr>
          <p:cNvPr id="8238" name="Rectangle 46"/>
          <p:cNvSpPr>
            <a:spLocks noChangeArrowheads="1"/>
          </p:cNvSpPr>
          <p:nvPr/>
        </p:nvSpPr>
        <p:spPr bwMode="auto">
          <a:xfrm>
            <a:off x="5364163" y="882650"/>
            <a:ext cx="3671887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fi-FI"/>
              <a:t> sosialistinen diktatuuri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fi-FI"/>
              <a:t> yksipuoluejärjestelmä</a:t>
            </a:r>
          </a:p>
        </p:txBody>
      </p:sp>
      <p:sp>
        <p:nvSpPr>
          <p:cNvPr id="8237" name="Rectangle 45"/>
          <p:cNvSpPr>
            <a:spLocks noChangeArrowheads="1"/>
          </p:cNvSpPr>
          <p:nvPr/>
        </p:nvSpPr>
        <p:spPr bwMode="auto">
          <a:xfrm>
            <a:off x="2268538" y="882650"/>
            <a:ext cx="3095625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fi-FI"/>
              <a:t> demokratia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fi-FI"/>
              <a:t> monipuoluejärjestelmä</a:t>
            </a:r>
          </a:p>
        </p:txBody>
      </p:sp>
      <p:sp>
        <p:nvSpPr>
          <p:cNvPr id="8236" name="Rectangle 44"/>
          <p:cNvSpPr>
            <a:spLocks noChangeArrowheads="1"/>
          </p:cNvSpPr>
          <p:nvPr/>
        </p:nvSpPr>
        <p:spPr bwMode="auto">
          <a:xfrm>
            <a:off x="250825" y="882650"/>
            <a:ext cx="2017713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fi-FI" sz="2400"/>
              <a:t>Ideologiset tekijät</a:t>
            </a:r>
          </a:p>
        </p:txBody>
      </p:sp>
      <p:sp>
        <p:nvSpPr>
          <p:cNvPr id="8235" name="Rectangle 43"/>
          <p:cNvSpPr>
            <a:spLocks noChangeArrowheads="1"/>
          </p:cNvSpPr>
          <p:nvPr/>
        </p:nvSpPr>
        <p:spPr bwMode="auto">
          <a:xfrm>
            <a:off x="5364163" y="404813"/>
            <a:ext cx="3671887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fi-FI" sz="2400"/>
              <a:t>Neuvostoliitto</a:t>
            </a:r>
          </a:p>
        </p:txBody>
      </p:sp>
      <p:sp>
        <p:nvSpPr>
          <p:cNvPr id="8234" name="Rectangle 42"/>
          <p:cNvSpPr>
            <a:spLocks noChangeArrowheads="1"/>
          </p:cNvSpPr>
          <p:nvPr/>
        </p:nvSpPr>
        <p:spPr bwMode="auto">
          <a:xfrm>
            <a:off x="2268538" y="404813"/>
            <a:ext cx="30956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fi-FI" sz="2400"/>
              <a:t>Yhdysvallat</a:t>
            </a:r>
          </a:p>
        </p:txBody>
      </p:sp>
      <p:sp>
        <p:nvSpPr>
          <p:cNvPr id="8233" name="Rectangle 41"/>
          <p:cNvSpPr>
            <a:spLocks noChangeArrowheads="1"/>
          </p:cNvSpPr>
          <p:nvPr/>
        </p:nvSpPr>
        <p:spPr bwMode="auto">
          <a:xfrm>
            <a:off x="250825" y="404813"/>
            <a:ext cx="2017713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endParaRPr lang="fi-FI" sz="2400"/>
          </a:p>
        </p:txBody>
      </p:sp>
      <p:sp>
        <p:nvSpPr>
          <p:cNvPr id="8248" name="Line 56"/>
          <p:cNvSpPr>
            <a:spLocks noChangeShapeType="1"/>
          </p:cNvSpPr>
          <p:nvPr/>
        </p:nvSpPr>
        <p:spPr bwMode="auto">
          <a:xfrm>
            <a:off x="250825" y="404813"/>
            <a:ext cx="8785225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8249" name="Line 57"/>
          <p:cNvSpPr>
            <a:spLocks noChangeShapeType="1"/>
          </p:cNvSpPr>
          <p:nvPr/>
        </p:nvSpPr>
        <p:spPr bwMode="auto">
          <a:xfrm>
            <a:off x="250825" y="882650"/>
            <a:ext cx="87852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8250" name="Line 58"/>
          <p:cNvSpPr>
            <a:spLocks noChangeShapeType="1"/>
          </p:cNvSpPr>
          <p:nvPr/>
        </p:nvSpPr>
        <p:spPr bwMode="auto">
          <a:xfrm>
            <a:off x="250825" y="1762125"/>
            <a:ext cx="87852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8251" name="Line 59"/>
          <p:cNvSpPr>
            <a:spLocks noChangeShapeType="1"/>
          </p:cNvSpPr>
          <p:nvPr/>
        </p:nvSpPr>
        <p:spPr bwMode="auto">
          <a:xfrm>
            <a:off x="250825" y="3181350"/>
            <a:ext cx="87852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8252" name="Line 60"/>
          <p:cNvSpPr>
            <a:spLocks noChangeShapeType="1"/>
          </p:cNvSpPr>
          <p:nvPr/>
        </p:nvSpPr>
        <p:spPr bwMode="auto">
          <a:xfrm>
            <a:off x="250825" y="4425950"/>
            <a:ext cx="87852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8253" name="Line 61"/>
          <p:cNvSpPr>
            <a:spLocks noChangeShapeType="1"/>
          </p:cNvSpPr>
          <p:nvPr/>
        </p:nvSpPr>
        <p:spPr bwMode="auto">
          <a:xfrm>
            <a:off x="250825" y="6191250"/>
            <a:ext cx="8785225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8254" name="Line 62"/>
          <p:cNvSpPr>
            <a:spLocks noChangeShapeType="1"/>
          </p:cNvSpPr>
          <p:nvPr/>
        </p:nvSpPr>
        <p:spPr bwMode="auto">
          <a:xfrm>
            <a:off x="250825" y="404813"/>
            <a:ext cx="0" cy="5786437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8255" name="Line 63"/>
          <p:cNvSpPr>
            <a:spLocks noChangeShapeType="1"/>
          </p:cNvSpPr>
          <p:nvPr/>
        </p:nvSpPr>
        <p:spPr bwMode="auto">
          <a:xfrm>
            <a:off x="2268538" y="404813"/>
            <a:ext cx="0" cy="5786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8256" name="Line 64"/>
          <p:cNvSpPr>
            <a:spLocks noChangeShapeType="1"/>
          </p:cNvSpPr>
          <p:nvPr/>
        </p:nvSpPr>
        <p:spPr bwMode="auto">
          <a:xfrm>
            <a:off x="5364163" y="404813"/>
            <a:ext cx="0" cy="5786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8257" name="Line 65"/>
          <p:cNvSpPr>
            <a:spLocks noChangeShapeType="1"/>
          </p:cNvSpPr>
          <p:nvPr/>
        </p:nvSpPr>
        <p:spPr bwMode="auto">
          <a:xfrm>
            <a:off x="9036050" y="404813"/>
            <a:ext cx="0" cy="5786437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47" grpId="0" uiExpand="1" build="allAtOnce"/>
      <p:bldP spid="8246" grpId="0" uiExpand="1" build="allAtOnce"/>
      <p:bldP spid="8244" grpId="0" uiExpand="1" build="allAtOnce"/>
      <p:bldP spid="8243" grpId="0" uiExpand="1" build="allAtOnce"/>
      <p:bldP spid="8241" grpId="0" build="allAtOnce"/>
      <p:bldP spid="8240" grpId="0" build="allAtOnce"/>
      <p:bldP spid="8238" grpId="0" build="allAtOnce"/>
      <p:bldP spid="8237" grpId="0" uiExpand="1" build="allAtOnce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marsky"/>
</p:tagLst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</TotalTime>
  <Words>121</Words>
  <Application>Microsoft Office PowerPoint</Application>
  <PresentationFormat>Näytössä katseltava diaesitys (4:3)</PresentationFormat>
  <Paragraphs>36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1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5" baseType="lpstr">
      <vt:lpstr>Arial</vt:lpstr>
      <vt:lpstr>Office-teema</vt:lpstr>
      <vt:lpstr>Olisiko kylmä sota voitu välttää? </vt:lpstr>
      <vt:lpstr>Suhteita kiristi toisen maailmansodan aikana</vt:lpstr>
      <vt:lpstr>Dia 3</vt:lpstr>
    </vt:vector>
  </TitlesOfParts>
  <Company>Helsingin kaupunki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Millaisen kuvan saksalainen pilapiirros vuodelta 1904 antaa Japanista ja Venäjästä?</dc:title>
  <dc:creator>Opetusvirasto</dc:creator>
  <cp:lastModifiedBy>Fabrin</cp:lastModifiedBy>
  <cp:revision>6</cp:revision>
  <dcterms:created xsi:type="dcterms:W3CDTF">2007-08-01T09:30:48Z</dcterms:created>
  <dcterms:modified xsi:type="dcterms:W3CDTF">2017-02-01T19:01:02Z</dcterms:modified>
</cp:coreProperties>
</file>