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7" r:id="rId9"/>
    <p:sldId id="266" r:id="rId10"/>
    <p:sldId id="265" r:id="rId11"/>
    <p:sldId id="268" r:id="rId12"/>
    <p:sldId id="269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4860B-6B52-4691-A04A-45AF5133D20E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3653-D2BE-4598-9B2C-7CA6E2551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083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4860B-6B52-4691-A04A-45AF5133D20E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3653-D2BE-4598-9B2C-7CA6E2551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3712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4860B-6B52-4691-A04A-45AF5133D20E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3653-D2BE-4598-9B2C-7CA6E2551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93776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4860B-6B52-4691-A04A-45AF5133D20E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3653-D2BE-4598-9B2C-7CA6E2551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03538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4860B-6B52-4691-A04A-45AF5133D20E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3653-D2BE-4598-9B2C-7CA6E2551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9831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4860B-6B52-4691-A04A-45AF5133D20E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3653-D2BE-4598-9B2C-7CA6E2551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57303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4860B-6B52-4691-A04A-45AF5133D20E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3653-D2BE-4598-9B2C-7CA6E2551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948390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4860B-6B52-4691-A04A-45AF5133D20E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3653-D2BE-4598-9B2C-7CA6E2551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78923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4860B-6B52-4691-A04A-45AF5133D20E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3653-D2BE-4598-9B2C-7CA6E2551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9776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4860B-6B52-4691-A04A-45AF5133D20E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3653-D2BE-4598-9B2C-7CA6E2551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7704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4860B-6B52-4691-A04A-45AF5133D20E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833653-D2BE-4598-9B2C-7CA6E2551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9105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4860B-6B52-4691-A04A-45AF5133D20E}" type="datetimeFigureOut">
              <a:rPr lang="fi-FI" smtClean="0"/>
              <a:t>1.9.2026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833653-D2BE-4598-9B2C-7CA6E255136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025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61450">
            <a:off x="6372176" y="2466188"/>
            <a:ext cx="5214938" cy="3476625"/>
          </a:xfrm>
          <a:prstGeom prst="rect">
            <a:avLst/>
          </a:prstGeom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698079">
            <a:off x="653444" y="816499"/>
            <a:ext cx="5210175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77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60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Toiveita kodeille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Tukea sanakokeisiin</a:t>
            </a:r>
            <a:endParaRPr lang="fi-FI" dirty="0">
              <a:latin typeface="Arial Rounded MT Bold" panose="020F07040305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fi-FI" dirty="0" smtClean="0"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Useampana päivänä</a:t>
            </a:r>
          </a:p>
          <a:p>
            <a:pPr lvl="1"/>
            <a:r>
              <a:rPr lang="fi-FI" dirty="0" smtClean="0"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Miten harjoitellaan</a:t>
            </a:r>
          </a:p>
          <a:p>
            <a:r>
              <a:rPr lang="fi-FI" dirty="0" smtClean="0"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Lukuläksyn kuuntelua ja tekemiseen kannustusta</a:t>
            </a:r>
          </a:p>
          <a:p>
            <a:r>
              <a:rPr lang="fi-FI" dirty="0" smtClean="0"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Ohjausta kokeeseen kertaukseen</a:t>
            </a:r>
          </a:p>
          <a:p>
            <a:pPr lvl="1"/>
            <a:r>
              <a:rPr lang="fi-FI" dirty="0" smtClean="0"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Kuvasanasto, teksti, kpl sanasto, kielioppi</a:t>
            </a:r>
          </a:p>
          <a:p>
            <a:endParaRPr lang="fi-FI" dirty="0">
              <a:latin typeface="Arial Rounded MT Bold" panose="020F07040305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i-FI" dirty="0" smtClean="0"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Kysymyksiä ja kommentteja matalalla kynnyksellä</a:t>
            </a:r>
          </a:p>
        </p:txBody>
      </p:sp>
    </p:spTree>
    <p:extLst>
      <p:ext uri="{BB962C8B-B14F-4D97-AF65-F5344CB8AC3E}">
        <p14:creationId xmlns:p14="http://schemas.microsoft.com/office/powerpoint/2010/main" val="271410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60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Ruotsi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Kaikki yllämainittu</a:t>
            </a:r>
          </a:p>
          <a:p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Lisäksi</a:t>
            </a:r>
          </a:p>
          <a:p>
            <a:pPr lvl="1"/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Kodin asenne vaikuttaa opiskelumotivaatioon</a:t>
            </a:r>
          </a:p>
          <a:p>
            <a:pPr lvl="1"/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Jos oma kielitaito on ruosteessa, voi läksyapu olla uteliasta yhdessä selvittämistä</a:t>
            </a:r>
          </a:p>
          <a:p>
            <a:pPr lvl="1"/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Ruotsin opiskelu vaatii töitä, kun sitä ei tule joka tuutista</a:t>
            </a:r>
          </a:p>
          <a:p>
            <a:pPr lvl="1"/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Opiskeluun hyvä suhtautua heti alusta alkaen töitä tekemällä, ettei alkeisiin jää aukkoja</a:t>
            </a:r>
          </a:p>
        </p:txBody>
      </p:sp>
    </p:spTree>
    <p:extLst>
      <p:ext uri="{BB962C8B-B14F-4D97-AF65-F5344CB8AC3E}">
        <p14:creationId xmlns:p14="http://schemas.microsoft.com/office/powerpoint/2010/main" val="451395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217390"/>
            <a:ext cx="9144000" cy="2387600"/>
          </a:xfrm>
        </p:spPr>
        <p:txBody>
          <a:bodyPr>
            <a:normAutofit/>
          </a:bodyPr>
          <a:lstStyle/>
          <a:p>
            <a:r>
              <a:rPr lang="fi-FI" sz="11500" b="1" dirty="0" err="1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Thank</a:t>
            </a:r>
            <a:r>
              <a:rPr lang="fi-FI" sz="115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i-FI" sz="11500" b="1" dirty="0" err="1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you</a:t>
            </a:r>
            <a:r>
              <a:rPr lang="fi-FI" sz="115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fi-FI" sz="11500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809428"/>
            <a:ext cx="9144000" cy="1655762"/>
          </a:xfrm>
        </p:spPr>
        <p:txBody>
          <a:bodyPr>
            <a:noAutofit/>
          </a:bodyPr>
          <a:lstStyle/>
          <a:p>
            <a:r>
              <a:rPr lang="fi-FI" sz="11500" b="1" dirty="0" err="1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Tack</a:t>
            </a:r>
            <a:r>
              <a:rPr lang="fi-FI" sz="115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  <a:endParaRPr lang="fi-FI" sz="4800" dirty="0"/>
          </a:p>
        </p:txBody>
      </p:sp>
    </p:spTree>
    <p:extLst>
      <p:ext uri="{BB962C8B-B14F-4D97-AF65-F5344CB8AC3E}">
        <p14:creationId xmlns:p14="http://schemas.microsoft.com/office/powerpoint/2010/main" val="1741792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60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Oppimisen </a:t>
            </a:r>
            <a:r>
              <a:rPr lang="fi-FI" sz="60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tavoitteet 1-2 lk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>
                <a:latin typeface="Arial Rounded MT Bold" panose="020F0704030504030204" pitchFamily="34" charset="0"/>
              </a:rPr>
              <a:t>Tärkeintä on oppimisen ilo ja myönteinen asenne</a:t>
            </a:r>
          </a:p>
          <a:p>
            <a:r>
              <a:rPr lang="fi-FI" dirty="0" smtClean="0">
                <a:latin typeface="Arial Rounded MT Bold" panose="020F0704030504030204" pitchFamily="34" charset="0"/>
              </a:rPr>
              <a:t>Englantia saa puhua rohkeasti, vaikka osaisikin vain vähän</a:t>
            </a:r>
          </a:p>
          <a:p>
            <a:r>
              <a:rPr lang="fi-FI" dirty="0" smtClean="0">
                <a:latin typeface="Arial Rounded MT Bold" panose="020F0704030504030204" pitchFamily="34" charset="0"/>
              </a:rPr>
              <a:t>Harjoitellaan käyttämään englantia tutuissa tilanteissa</a:t>
            </a:r>
            <a:endParaRPr lang="fi-FI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29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60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Toteutus </a:t>
            </a:r>
            <a:r>
              <a:rPr lang="fi-FI" sz="60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1-2 lk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>
                <a:latin typeface="Arial Rounded MT Bold" panose="020F0704030504030204" pitchFamily="34" charset="0"/>
              </a:rPr>
              <a:t>Leikkejä</a:t>
            </a:r>
          </a:p>
          <a:p>
            <a:r>
              <a:rPr lang="fi-FI" dirty="0" smtClean="0">
                <a:latin typeface="Arial Rounded MT Bold" panose="020F0704030504030204" pitchFamily="34" charset="0"/>
              </a:rPr>
              <a:t>Pelejä</a:t>
            </a:r>
          </a:p>
          <a:p>
            <a:r>
              <a:rPr lang="fi-FI" dirty="0" smtClean="0">
                <a:latin typeface="Arial Rounded MT Bold" panose="020F0704030504030204" pitchFamily="34" charset="0"/>
              </a:rPr>
              <a:t>Lauluja</a:t>
            </a:r>
          </a:p>
          <a:p>
            <a:r>
              <a:rPr lang="fi-FI" dirty="0" smtClean="0">
                <a:latin typeface="Arial Rounded MT Bold" panose="020F0704030504030204" pitchFamily="34" charset="0"/>
              </a:rPr>
              <a:t>Liikettä</a:t>
            </a:r>
          </a:p>
          <a:p>
            <a:endParaRPr lang="fi-FI" dirty="0">
              <a:latin typeface="Arial Rounded MT Bold" panose="020F0704030504030204" pitchFamily="34" charset="0"/>
            </a:endParaRPr>
          </a:p>
          <a:p>
            <a:r>
              <a:rPr lang="fi-FI" dirty="0" smtClean="0">
                <a:latin typeface="Arial Rounded MT Bold" panose="020F0704030504030204" pitchFamily="34" charset="0"/>
              </a:rPr>
              <a:t>Suomeksi tuttua sanastoa</a:t>
            </a:r>
          </a:p>
          <a:p>
            <a:r>
              <a:rPr lang="fi-FI" dirty="0" smtClean="0">
                <a:latin typeface="Arial Rounded MT Bold" panose="020F0704030504030204" pitchFamily="34" charset="0"/>
              </a:rPr>
              <a:t>Yksinkertaisia fraaseja</a:t>
            </a:r>
            <a:endParaRPr lang="fi-FI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4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60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Oppimisen </a:t>
            </a:r>
            <a:r>
              <a:rPr lang="fi-FI" sz="60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tavoitteet 3-6 lk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44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Kulttuuri ja </a:t>
            </a:r>
            <a:r>
              <a:rPr lang="fi-FI" sz="44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kielitietoisuus</a:t>
            </a:r>
          </a:p>
          <a:p>
            <a:pPr marL="0" indent="0">
              <a:buNone/>
            </a:pPr>
            <a:endParaRPr lang="fi-FI" sz="4400" b="1" dirty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EF7D00"/>
              </a:solidFill>
              <a:effectLst>
                <a:outerShdw blurRad="12700" dist="38100" dir="2700000" algn="tl">
                  <a:prstClr val="white">
                    <a:lumMod val="50000"/>
                  </a:prstClr>
                </a:outerShdw>
              </a:effectLst>
              <a:latin typeface="Arial Rounded MT Bold" panose="020F07040305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i-FI" dirty="0" smtClean="0">
                <a:solidFill>
                  <a:srgbClr val="00AEC3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Eri kieliin ja kulttuureihin tutustuminen, vertailu ja ennakkoluulottomuus</a:t>
            </a:r>
          </a:p>
          <a:p>
            <a:r>
              <a:rPr lang="fi-FI" dirty="0" smtClean="0">
                <a:solidFill>
                  <a:srgbClr val="00AEC3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Englannin asema maailmassa</a:t>
            </a:r>
            <a:endParaRPr lang="fi-FI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80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60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Oppimisen tavoitteet 3-6 lk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44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Opiskelutaidot</a:t>
            </a:r>
          </a:p>
          <a:p>
            <a:pPr marL="0" indent="0">
              <a:buNone/>
            </a:pPr>
            <a:endParaRPr lang="fi-FI" sz="4400" b="1" dirty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EF7D00"/>
              </a:solidFill>
              <a:effectLst>
                <a:outerShdw blurRad="12700" dist="38100" dir="2700000" algn="tl">
                  <a:prstClr val="white">
                    <a:lumMod val="50000"/>
                  </a:prstClr>
                </a:outerShdw>
              </a:effectLst>
              <a:latin typeface="Arial Rounded MT Bold" panose="020F07040305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i-FI" dirty="0" smtClean="0">
                <a:solidFill>
                  <a:srgbClr val="AFCA0B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Tieto tavoitteista</a:t>
            </a:r>
          </a:p>
          <a:p>
            <a:r>
              <a:rPr lang="fi-FI" dirty="0" smtClean="0">
                <a:solidFill>
                  <a:srgbClr val="AFCA0B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Yhteistyö ja vastuunotto</a:t>
            </a:r>
          </a:p>
          <a:p>
            <a:r>
              <a:rPr lang="fi-FI" dirty="0" smtClean="0">
                <a:solidFill>
                  <a:srgbClr val="AFCA0B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Eri tapoja oppia kieltä</a:t>
            </a:r>
          </a:p>
          <a:p>
            <a:r>
              <a:rPr lang="fi-FI" dirty="0" smtClean="0">
                <a:solidFill>
                  <a:srgbClr val="AFCA0B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Rohkeus käyttää kieltä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75284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60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Oppimisen tavoitteet 3-6 lk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44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Vuorovaikutus</a:t>
            </a:r>
          </a:p>
          <a:p>
            <a:pPr marL="0" indent="0">
              <a:buNone/>
            </a:pPr>
            <a:endParaRPr lang="fi-FI" sz="4400" b="1" dirty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EF7D00"/>
              </a:solidFill>
              <a:effectLst>
                <a:outerShdw blurRad="12700" dist="38100" dir="2700000" algn="tl">
                  <a:prstClr val="white">
                    <a:lumMod val="50000"/>
                  </a:prstClr>
                </a:outerShdw>
              </a:effectLst>
              <a:latin typeface="Arial Rounded MT Bold" panose="020F07040305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i-FI" dirty="0">
                <a:solidFill>
                  <a:srgbClr val="AF3D85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fi-FI" dirty="0" smtClean="0">
                <a:solidFill>
                  <a:srgbClr val="AF3D85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nglantia eri tilanteissa</a:t>
            </a:r>
            <a:endParaRPr lang="fi-FI" dirty="0" smtClean="0"/>
          </a:p>
          <a:p>
            <a:r>
              <a:rPr lang="fi-FI" dirty="0" smtClean="0">
                <a:solidFill>
                  <a:srgbClr val="AF3D85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Kohteliaisuuksia</a:t>
            </a:r>
          </a:p>
          <a:p>
            <a:r>
              <a:rPr lang="fi-FI" dirty="0" smtClean="0">
                <a:solidFill>
                  <a:srgbClr val="AF3D85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Eri tapoja tulla ymmärretyksi</a:t>
            </a:r>
          </a:p>
          <a:p>
            <a:pPr lvl="1"/>
            <a:r>
              <a:rPr lang="fi-FI" dirty="0" smtClean="0">
                <a:solidFill>
                  <a:srgbClr val="AF3D85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Ilmeet, eleet, toisto, hidastaminen, ”Alias”</a:t>
            </a:r>
          </a:p>
        </p:txBody>
      </p:sp>
    </p:spTree>
    <p:extLst>
      <p:ext uri="{BB962C8B-B14F-4D97-AF65-F5344CB8AC3E}">
        <p14:creationId xmlns:p14="http://schemas.microsoft.com/office/powerpoint/2010/main" val="3276480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60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Oppimisen tavoitteet 3-6 lk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sz="44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Kehittyvä </a:t>
            </a:r>
            <a:r>
              <a:rPr lang="fi-FI" sz="44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kielitaito</a:t>
            </a:r>
          </a:p>
          <a:p>
            <a:pPr marL="0" indent="0">
              <a:buNone/>
            </a:pPr>
            <a:endParaRPr lang="fi-FI" sz="4400" b="1" dirty="0">
              <a:ln w="9525" cap="flat" cmpd="sng" algn="ctr">
                <a:solidFill>
                  <a:srgbClr val="FFFFFF"/>
                </a:solidFill>
                <a:prstDash val="solid"/>
                <a:round/>
              </a:ln>
              <a:solidFill>
                <a:srgbClr val="EF7D00"/>
              </a:solidFill>
              <a:effectLst>
                <a:outerShdw blurRad="12700" dist="38100" dir="2700000" algn="tl">
                  <a:prstClr val="white">
                    <a:lumMod val="50000"/>
                  </a:prstClr>
                </a:outerShdw>
              </a:effectLst>
              <a:latin typeface="Arial Rounded MT Bold" panose="020F07040305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i-FI" dirty="0" smtClean="0">
                <a:solidFill>
                  <a:srgbClr val="E1D3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Lukeminen ja kuunteleminen</a:t>
            </a:r>
          </a:p>
          <a:p>
            <a:r>
              <a:rPr lang="fi-FI" dirty="0" smtClean="0">
                <a:solidFill>
                  <a:srgbClr val="E1D3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Puhuminen ja kirjoittaminen</a:t>
            </a:r>
          </a:p>
          <a:p>
            <a:r>
              <a:rPr lang="fi-FI" dirty="0" smtClean="0">
                <a:solidFill>
                  <a:srgbClr val="E1D3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Ääntäminen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5500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60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Toteutus 3-6 </a:t>
            </a:r>
            <a:r>
              <a:rPr lang="fi-FI" sz="60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lk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Kirjassa on 12 kappaletta</a:t>
            </a:r>
          </a:p>
          <a:p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 on jaettu neljään jaksoon</a:t>
            </a:r>
          </a:p>
          <a:p>
            <a:pPr lvl="1"/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Kolmen kappaleen jälkeen koe</a:t>
            </a:r>
            <a:endParaRPr lang="fi-FI" dirty="0">
              <a:solidFill>
                <a:srgbClr val="31398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Kokeita on erilaisia</a:t>
            </a:r>
          </a:p>
        </p:txBody>
      </p:sp>
    </p:spTree>
    <p:extLst>
      <p:ext uri="{BB962C8B-B14F-4D97-AF65-F5344CB8AC3E}">
        <p14:creationId xmlns:p14="http://schemas.microsoft.com/office/powerpoint/2010/main" val="66190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6000" b="1" dirty="0" smtClean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Toteutus 3-6 </a:t>
            </a:r>
            <a:r>
              <a:rPr lang="fi-FI" sz="6000" b="1" dirty="0">
                <a:ln w="9525" cap="flat" cmpd="sng" algn="ctr">
                  <a:solidFill>
                    <a:srgbClr val="FFFFFF"/>
                  </a:solidFill>
                  <a:prstDash val="solid"/>
                  <a:round/>
                </a:ln>
                <a:solidFill>
                  <a:srgbClr val="EF7D00"/>
                </a:solidFill>
                <a:effectLst>
                  <a:outerShdw blurRad="12700" dist="38100" dir="2700000" algn="tl">
                    <a:prstClr val="white">
                      <a:lumMod val="50000"/>
                    </a:prstClr>
                  </a:outerShdw>
                </a:effectLst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lk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Yhden kappaleen käsittelyyn varattu 4 oppituntia</a:t>
            </a:r>
          </a:p>
          <a:p>
            <a:pPr marL="0" indent="0">
              <a:buNone/>
            </a:pPr>
            <a:endParaRPr lang="fi-FI" dirty="0">
              <a:solidFill>
                <a:srgbClr val="31398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Kuvasanasto ja siihen liittyvät fraasit</a:t>
            </a:r>
            <a:endParaRPr lang="fi-FI" dirty="0">
              <a:solidFill>
                <a:srgbClr val="31398E"/>
              </a:solidFill>
              <a:latin typeface="Arial Rounded MT Bold" panose="020F07040305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Uusi teksti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Tuttu teksti ja </a:t>
            </a:r>
            <a:r>
              <a:rPr lang="fi-FI" dirty="0" smtClean="0">
                <a:solidFill>
                  <a:srgbClr val="FF0000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sanakoe</a:t>
            </a:r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+ kulttuuria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 smtClean="0">
                <a:solidFill>
                  <a:srgbClr val="31398E"/>
                </a:solidFill>
                <a:latin typeface="Arial Rounded MT Bold" panose="020F07040305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kielioppia</a:t>
            </a:r>
          </a:p>
        </p:txBody>
      </p:sp>
    </p:spTree>
    <p:extLst>
      <p:ext uri="{BB962C8B-B14F-4D97-AF65-F5344CB8AC3E}">
        <p14:creationId xmlns:p14="http://schemas.microsoft.com/office/powerpoint/2010/main" val="322074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230</Words>
  <Application>Microsoft Office PowerPoint</Application>
  <PresentationFormat>Laajakuva</PresentationFormat>
  <Paragraphs>67</Paragraphs>
  <Slides>12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12</vt:i4>
      </vt:variant>
    </vt:vector>
  </HeadingPairs>
  <TitlesOfParts>
    <vt:vector size="17" baseType="lpstr">
      <vt:lpstr>Arial</vt:lpstr>
      <vt:lpstr>Arial Rounded MT Bold</vt:lpstr>
      <vt:lpstr>Calibri</vt:lpstr>
      <vt:lpstr>Calibri Light</vt:lpstr>
      <vt:lpstr>Office-teema</vt:lpstr>
      <vt:lpstr>PowerPoint-esitys</vt:lpstr>
      <vt:lpstr>Oppimisen tavoitteet 1-2 lk</vt:lpstr>
      <vt:lpstr>Toteutus 1-2 lk</vt:lpstr>
      <vt:lpstr>Oppimisen tavoitteet 3-6 lk</vt:lpstr>
      <vt:lpstr>Oppimisen tavoitteet 3-6 lk</vt:lpstr>
      <vt:lpstr>Oppimisen tavoitteet 3-6 lk</vt:lpstr>
      <vt:lpstr>Oppimisen tavoitteet 3-6 lk</vt:lpstr>
      <vt:lpstr>Toteutus 3-6 lk</vt:lpstr>
      <vt:lpstr>Toteutus 3-6 lk</vt:lpstr>
      <vt:lpstr>Toiveita kodeille</vt:lpstr>
      <vt:lpstr>Ruotsi</vt:lpstr>
      <vt:lpstr>Thank you!</vt:lpstr>
    </vt:vector>
  </TitlesOfParts>
  <Company>Tammelan kunta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Suvi Jussila</dc:creator>
  <cp:lastModifiedBy>Suvi Jussila</cp:lastModifiedBy>
  <cp:revision>6</cp:revision>
  <dcterms:created xsi:type="dcterms:W3CDTF">2026-09-01T12:20:50Z</dcterms:created>
  <dcterms:modified xsi:type="dcterms:W3CDTF">2026-09-01T15:45:10Z</dcterms:modified>
</cp:coreProperties>
</file>