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6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B1A91-153D-408F-9D83-16F8679FB754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07620E83-C5D8-432C-8043-8E6699C7B874}">
      <dgm:prSet custT="1"/>
      <dgm:spPr/>
      <dgm:t>
        <a:bodyPr/>
        <a:lstStyle/>
        <a:p>
          <a:r>
            <a:rPr lang="fi-FI" sz="3200" b="1" dirty="0">
              <a:solidFill>
                <a:schemeClr val="bg1"/>
              </a:solidFill>
            </a:rPr>
            <a:t>Kehräämö sai rinnalleen kutomon, lankavärjäämön ja kangaspainon. </a:t>
          </a:r>
        </a:p>
      </dgm:t>
    </dgm:pt>
    <dgm:pt modelId="{699A5C29-7511-4312-8046-36915DF690E9}" type="parTrans" cxnId="{7624948D-AFDD-4DC5-BF5C-AAC4865C646A}">
      <dgm:prSet/>
      <dgm:spPr/>
      <dgm:t>
        <a:bodyPr/>
        <a:lstStyle/>
        <a:p>
          <a:endParaRPr lang="fi-FI"/>
        </a:p>
      </dgm:t>
    </dgm:pt>
    <dgm:pt modelId="{2D6D5E6D-41B7-4CA9-8BA7-31E1A0D89E29}" type="sibTrans" cxnId="{7624948D-AFDD-4DC5-BF5C-AAC4865C646A}">
      <dgm:prSet/>
      <dgm:spPr/>
      <dgm:t>
        <a:bodyPr/>
        <a:lstStyle/>
        <a:p>
          <a:endParaRPr lang="fi-FI"/>
        </a:p>
      </dgm:t>
    </dgm:pt>
    <dgm:pt modelId="{E1FCB219-97BF-4D70-ACF0-1A4BE11C9682}">
      <dgm:prSet custT="1"/>
      <dgm:spPr/>
      <dgm:t>
        <a:bodyPr/>
        <a:lstStyle/>
        <a:p>
          <a:r>
            <a:rPr lang="fi-FI" sz="2800" b="1" dirty="0">
              <a:solidFill>
                <a:schemeClr val="tx1"/>
              </a:solidFill>
            </a:rPr>
            <a:t>1900-luvulle tultaessa Forssa oli Suomen johtavia teollisuuspaikkakuntia, jonka markkinavalttina oli </a:t>
          </a:r>
        </a:p>
        <a:p>
          <a:r>
            <a:rPr lang="fi-FI" sz="3600" b="1" i="0" u="sng" dirty="0">
              <a:solidFill>
                <a:schemeClr val="tx1"/>
              </a:solidFill>
            </a:rPr>
            <a:t>painettu puuvillakangas</a:t>
          </a:r>
          <a:r>
            <a:rPr lang="fi-FI" sz="3600" b="1" i="0" dirty="0">
              <a:solidFill>
                <a:schemeClr val="tx1"/>
              </a:solidFill>
            </a:rPr>
            <a:t>.</a:t>
          </a:r>
          <a:r>
            <a:rPr lang="fi-FI" sz="2800" dirty="0">
              <a:solidFill>
                <a:schemeClr val="tx1"/>
              </a:solidFill>
            </a:rPr>
            <a:t> </a:t>
          </a:r>
        </a:p>
      </dgm:t>
    </dgm:pt>
    <dgm:pt modelId="{7DFBDDE7-64E3-42FB-8476-B68A35BEA6E5}" type="parTrans" cxnId="{12BD99F0-30B9-449E-8017-8D65ACBD44EB}">
      <dgm:prSet/>
      <dgm:spPr/>
      <dgm:t>
        <a:bodyPr/>
        <a:lstStyle/>
        <a:p>
          <a:endParaRPr lang="fi-FI"/>
        </a:p>
      </dgm:t>
    </dgm:pt>
    <dgm:pt modelId="{FC15B7BF-9ADA-49E6-BF79-48B37EB0B0BF}" type="sibTrans" cxnId="{12BD99F0-30B9-449E-8017-8D65ACBD44EB}">
      <dgm:prSet/>
      <dgm:spPr/>
      <dgm:t>
        <a:bodyPr/>
        <a:lstStyle/>
        <a:p>
          <a:endParaRPr lang="fi-FI"/>
        </a:p>
      </dgm:t>
    </dgm:pt>
    <dgm:pt modelId="{274F51EE-7B17-42D0-B8D4-2263C0DD85AA}" type="pres">
      <dgm:prSet presAssocID="{372B1A91-153D-408F-9D83-16F8679FB754}" presName="linear" presStyleCnt="0">
        <dgm:presLayoutVars>
          <dgm:animLvl val="lvl"/>
          <dgm:resizeHandles val="exact"/>
        </dgm:presLayoutVars>
      </dgm:prSet>
      <dgm:spPr/>
    </dgm:pt>
    <dgm:pt modelId="{31DBDBA9-379B-4985-906A-479D06630B22}" type="pres">
      <dgm:prSet presAssocID="{07620E83-C5D8-432C-8043-8E6699C7B874}" presName="parentText" presStyleLbl="node1" presStyleIdx="0" presStyleCnt="2" custScaleY="121455">
        <dgm:presLayoutVars>
          <dgm:chMax val="0"/>
          <dgm:bulletEnabled val="1"/>
        </dgm:presLayoutVars>
      </dgm:prSet>
      <dgm:spPr/>
    </dgm:pt>
    <dgm:pt modelId="{5D84AD2D-6377-431D-A33D-99D334AAF87A}" type="pres">
      <dgm:prSet presAssocID="{2D6D5E6D-41B7-4CA9-8BA7-31E1A0D89E29}" presName="spacer" presStyleCnt="0"/>
      <dgm:spPr/>
    </dgm:pt>
    <dgm:pt modelId="{88E8D3F4-F77C-4105-BE39-CD69A92C1A06}" type="pres">
      <dgm:prSet presAssocID="{E1FCB219-97BF-4D70-ACF0-1A4BE11C9682}" presName="parentText" presStyleLbl="node1" presStyleIdx="1" presStyleCnt="2" custScaleY="101631">
        <dgm:presLayoutVars>
          <dgm:chMax val="0"/>
          <dgm:bulletEnabled val="1"/>
        </dgm:presLayoutVars>
      </dgm:prSet>
      <dgm:spPr/>
    </dgm:pt>
  </dgm:ptLst>
  <dgm:cxnLst>
    <dgm:cxn modelId="{0698661E-DDC0-47E1-9982-2D1F832549C7}" type="presOf" srcId="{07620E83-C5D8-432C-8043-8E6699C7B874}" destId="{31DBDBA9-379B-4985-906A-479D06630B22}" srcOrd="0" destOrd="0" presId="urn:microsoft.com/office/officeart/2005/8/layout/vList2"/>
    <dgm:cxn modelId="{3A76426A-FBBA-46D1-BAFB-41C033324148}" type="presOf" srcId="{372B1A91-153D-408F-9D83-16F8679FB754}" destId="{274F51EE-7B17-42D0-B8D4-2263C0DD85AA}" srcOrd="0" destOrd="0" presId="urn:microsoft.com/office/officeart/2005/8/layout/vList2"/>
    <dgm:cxn modelId="{7624948D-AFDD-4DC5-BF5C-AAC4865C646A}" srcId="{372B1A91-153D-408F-9D83-16F8679FB754}" destId="{07620E83-C5D8-432C-8043-8E6699C7B874}" srcOrd="0" destOrd="0" parTransId="{699A5C29-7511-4312-8046-36915DF690E9}" sibTransId="{2D6D5E6D-41B7-4CA9-8BA7-31E1A0D89E29}"/>
    <dgm:cxn modelId="{6324F5DA-8E2C-417C-824F-887CA58EDDA2}" type="presOf" srcId="{E1FCB219-97BF-4D70-ACF0-1A4BE11C9682}" destId="{88E8D3F4-F77C-4105-BE39-CD69A92C1A06}" srcOrd="0" destOrd="0" presId="urn:microsoft.com/office/officeart/2005/8/layout/vList2"/>
    <dgm:cxn modelId="{12BD99F0-30B9-449E-8017-8D65ACBD44EB}" srcId="{372B1A91-153D-408F-9D83-16F8679FB754}" destId="{E1FCB219-97BF-4D70-ACF0-1A4BE11C9682}" srcOrd="1" destOrd="0" parTransId="{7DFBDDE7-64E3-42FB-8476-B68A35BEA6E5}" sibTransId="{FC15B7BF-9ADA-49E6-BF79-48B37EB0B0BF}"/>
    <dgm:cxn modelId="{D7D1BF51-EE34-407A-B2A9-BB6F3DB0F76C}" type="presParOf" srcId="{274F51EE-7B17-42D0-B8D4-2263C0DD85AA}" destId="{31DBDBA9-379B-4985-906A-479D06630B22}" srcOrd="0" destOrd="0" presId="urn:microsoft.com/office/officeart/2005/8/layout/vList2"/>
    <dgm:cxn modelId="{58AB2214-C289-4D82-A326-2B517829CEF0}" type="presParOf" srcId="{274F51EE-7B17-42D0-B8D4-2263C0DD85AA}" destId="{5D84AD2D-6377-431D-A33D-99D334AAF87A}" srcOrd="1" destOrd="0" presId="urn:microsoft.com/office/officeart/2005/8/layout/vList2"/>
    <dgm:cxn modelId="{D15EA647-4597-4AE4-8C32-02D11A5FCCE7}" type="presParOf" srcId="{274F51EE-7B17-42D0-B8D4-2263C0DD85AA}" destId="{88E8D3F4-F77C-4105-BE39-CD69A92C1A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07016-1B71-4FE5-878F-14A2C0C4D0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C4C2E43-3B72-4030-B4B8-E4681BEF310F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Vuonna 1934 Forssa-yhtiö ja Finlayson yhtyivät. Silloin kutomon alue sai katoilleen komeat Finlayson-kyltit, ja Finlayson sai itselleen kangaspainon, jonka yhteydessä alettiin myös suunnitella kangasmalleja.</a:t>
          </a:r>
          <a:r>
            <a:rPr lang="fi-FI" b="1" dirty="0"/>
            <a:t> </a:t>
          </a:r>
          <a:endParaRPr lang="fi-FI" dirty="0"/>
        </a:p>
      </dgm:t>
    </dgm:pt>
    <dgm:pt modelId="{4D5ECC9B-F97E-4EF5-9CC5-0F7FB999340E}" type="parTrans" cxnId="{EE2EDACF-518E-4679-B0C6-CB51E161FA52}">
      <dgm:prSet/>
      <dgm:spPr/>
      <dgm:t>
        <a:bodyPr/>
        <a:lstStyle/>
        <a:p>
          <a:endParaRPr lang="fi-FI"/>
        </a:p>
      </dgm:t>
    </dgm:pt>
    <dgm:pt modelId="{B3EE95D9-3B00-4CA0-971A-1CD7FD448A0F}" type="sibTrans" cxnId="{EE2EDACF-518E-4679-B0C6-CB51E161FA52}">
      <dgm:prSet/>
      <dgm:spPr/>
      <dgm:t>
        <a:bodyPr/>
        <a:lstStyle/>
        <a:p>
          <a:endParaRPr lang="fi-FI"/>
        </a:p>
      </dgm:t>
    </dgm:pt>
    <dgm:pt modelId="{6E3293BD-FBDF-4419-B002-11EC4F9E4DF1}" type="pres">
      <dgm:prSet presAssocID="{BEA07016-1B71-4FE5-878F-14A2C0C4D0E1}" presName="linear" presStyleCnt="0">
        <dgm:presLayoutVars>
          <dgm:animLvl val="lvl"/>
          <dgm:resizeHandles val="exact"/>
        </dgm:presLayoutVars>
      </dgm:prSet>
      <dgm:spPr/>
    </dgm:pt>
    <dgm:pt modelId="{9F296AA1-FE95-45C4-B61A-B024C87722E8}" type="pres">
      <dgm:prSet presAssocID="{5C4C2E43-3B72-4030-B4B8-E4681BEF310F}" presName="parentText" presStyleLbl="node1" presStyleIdx="0" presStyleCnt="1" custScaleY="112001" custLinFactNeighborX="-573" custLinFactNeighborY="4583">
        <dgm:presLayoutVars>
          <dgm:chMax val="0"/>
          <dgm:bulletEnabled val="1"/>
        </dgm:presLayoutVars>
      </dgm:prSet>
      <dgm:spPr/>
    </dgm:pt>
  </dgm:ptLst>
  <dgm:cxnLst>
    <dgm:cxn modelId="{165F7278-267A-4E56-BB2A-3B617993A914}" type="presOf" srcId="{BEA07016-1B71-4FE5-878F-14A2C0C4D0E1}" destId="{6E3293BD-FBDF-4419-B002-11EC4F9E4DF1}" srcOrd="0" destOrd="0" presId="urn:microsoft.com/office/officeart/2005/8/layout/vList2"/>
    <dgm:cxn modelId="{8A43AE59-B5FF-4013-85E7-FA99BAF5F169}" type="presOf" srcId="{5C4C2E43-3B72-4030-B4B8-E4681BEF310F}" destId="{9F296AA1-FE95-45C4-B61A-B024C87722E8}" srcOrd="0" destOrd="0" presId="urn:microsoft.com/office/officeart/2005/8/layout/vList2"/>
    <dgm:cxn modelId="{EE2EDACF-518E-4679-B0C6-CB51E161FA52}" srcId="{BEA07016-1B71-4FE5-878F-14A2C0C4D0E1}" destId="{5C4C2E43-3B72-4030-B4B8-E4681BEF310F}" srcOrd="0" destOrd="0" parTransId="{4D5ECC9B-F97E-4EF5-9CC5-0F7FB999340E}" sibTransId="{B3EE95D9-3B00-4CA0-971A-1CD7FD448A0F}"/>
    <dgm:cxn modelId="{4628855B-53BC-41E2-B45B-CBA69EF3A768}" type="presParOf" srcId="{6E3293BD-FBDF-4419-B002-11EC4F9E4DF1}" destId="{9F296AA1-FE95-45C4-B61A-B024C87722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BDBA9-379B-4985-906A-479D06630B22}">
      <dsp:nvSpPr>
        <dsp:cNvPr id="0" name=""/>
        <dsp:cNvSpPr/>
      </dsp:nvSpPr>
      <dsp:spPr>
        <a:xfrm>
          <a:off x="0" y="45931"/>
          <a:ext cx="6280825" cy="301130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b="1" kern="1200" dirty="0">
              <a:solidFill>
                <a:schemeClr val="bg1"/>
              </a:solidFill>
            </a:rPr>
            <a:t>Kehräämö sai rinnalleen kutomon, lankavärjäämön ja kangaspainon. </a:t>
          </a:r>
        </a:p>
      </dsp:txBody>
      <dsp:txXfrm>
        <a:off x="147000" y="192931"/>
        <a:ext cx="5986825" cy="2717303"/>
      </dsp:txXfrm>
    </dsp:sp>
    <dsp:sp modelId="{88E8D3F4-F77C-4105-BE39-CD69A92C1A06}">
      <dsp:nvSpPr>
        <dsp:cNvPr id="0" name=""/>
        <dsp:cNvSpPr/>
      </dsp:nvSpPr>
      <dsp:spPr>
        <a:xfrm>
          <a:off x="0" y="3071592"/>
          <a:ext cx="6280825" cy="2519796"/>
        </a:xfrm>
        <a:prstGeom prst="roundRect">
          <a:avLst/>
        </a:prstGeom>
        <a:solidFill>
          <a:schemeClr val="accent1">
            <a:shade val="50000"/>
            <a:hueOff val="118781"/>
            <a:satOff val="12390"/>
            <a:lumOff val="351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>
              <a:solidFill>
                <a:schemeClr val="tx1"/>
              </a:solidFill>
            </a:rPr>
            <a:t>1900-luvulle tultaessa Forssa oli Suomen johtavia teollisuuspaikkakuntia, jonka markkinavalttina oli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i="0" u="sng" kern="1200" dirty="0">
              <a:solidFill>
                <a:schemeClr val="tx1"/>
              </a:solidFill>
            </a:rPr>
            <a:t>painettu puuvillakangas</a:t>
          </a:r>
          <a:r>
            <a:rPr lang="fi-FI" sz="3600" b="1" i="0" kern="1200" dirty="0">
              <a:solidFill>
                <a:schemeClr val="tx1"/>
              </a:solidFill>
            </a:rPr>
            <a:t>.</a:t>
          </a:r>
          <a:r>
            <a:rPr lang="fi-FI" sz="2800" kern="1200" dirty="0">
              <a:solidFill>
                <a:schemeClr val="tx1"/>
              </a:solidFill>
            </a:rPr>
            <a:t> </a:t>
          </a:r>
        </a:p>
      </dsp:txBody>
      <dsp:txXfrm>
        <a:off x="123006" y="3194598"/>
        <a:ext cx="6034813" cy="2273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96AA1-FE95-45C4-B61A-B024C87722E8}">
      <dsp:nvSpPr>
        <dsp:cNvPr id="0" name=""/>
        <dsp:cNvSpPr/>
      </dsp:nvSpPr>
      <dsp:spPr>
        <a:xfrm>
          <a:off x="0" y="462260"/>
          <a:ext cx="2312479" cy="4507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Vuonna 1934 Forssa-yhtiö ja Finlayson yhtyivät. Silloin kutomon alue sai katoilleen komeat Finlayson-kyltit, ja Finlayson sai itselleen kangaspainon, jonka yhteydessä alettiin myös suunnitella kangasmalleja.</a:t>
          </a:r>
          <a:r>
            <a:rPr lang="fi-FI" sz="2000" b="1" kern="1200" dirty="0"/>
            <a:t> </a:t>
          </a:r>
          <a:endParaRPr lang="fi-FI" sz="2000" kern="1200" dirty="0"/>
        </a:p>
      </dsp:txBody>
      <dsp:txXfrm>
        <a:off x="112886" y="575146"/>
        <a:ext cx="2086707" cy="4282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9/29/2018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B11A1B-F1D7-42BB-B105-E6984F743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002060"/>
                </a:solidFill>
                <a:latin typeface="Castellar" panose="020A0402060406010301" pitchFamily="18" charset="0"/>
              </a:rPr>
              <a:t>tekstiilitaide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82945B5-A4E1-4F41-819C-D1772CB81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095750"/>
            <a:ext cx="9070848" cy="1043513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002060"/>
                </a:solidFill>
                <a:latin typeface="Castellar" panose="020A0402060406010301" pitchFamily="18" charset="0"/>
              </a:rPr>
              <a:t>Forssa –kirjavan kankaan kaupunki</a:t>
            </a:r>
          </a:p>
        </p:txBody>
      </p:sp>
    </p:spTree>
    <p:extLst>
      <p:ext uri="{BB962C8B-B14F-4D97-AF65-F5344CB8AC3E}">
        <p14:creationId xmlns:p14="http://schemas.microsoft.com/office/powerpoint/2010/main" val="15705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475C3-2345-45C2-9F3C-76F9AC58A7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002060"/>
                </a:solidFill>
                <a:latin typeface="Castellar" panose="020A0402060406010301" pitchFamily="18" charset="0"/>
              </a:rPr>
              <a:t>Oletko</a:t>
            </a:r>
            <a:r>
              <a:rPr lang="fi-FI" sz="3200" b="1" dirty="0">
                <a:latin typeface="Castellar" panose="020A0402060406010301" pitchFamily="18" charset="0"/>
              </a:rPr>
              <a:t> kuullut nimen Axel </a:t>
            </a:r>
            <a:r>
              <a:rPr lang="fi-FI" sz="3200" b="1" dirty="0" err="1">
                <a:latin typeface="Castellar" panose="020A0402060406010301" pitchFamily="18" charset="0"/>
              </a:rPr>
              <a:t>Wahren</a:t>
            </a:r>
            <a:r>
              <a:rPr lang="fi-FI" sz="3200" b="1" dirty="0">
                <a:latin typeface="Castellar" panose="020A0402060406010301" pitchFamily="18" charset="0"/>
              </a:rPr>
              <a:t>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8D091E-319D-4973-9AFF-46CAA6099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915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>
                <a:latin typeface="Cooper Black" panose="0208090404030B020404" pitchFamily="18" charset="0"/>
              </a:rPr>
              <a:t>Hän perusti vuonna 1847 </a:t>
            </a:r>
            <a:r>
              <a:rPr lang="fi-FI" sz="2400" dirty="0" err="1">
                <a:latin typeface="Cooper Black" panose="0208090404030B020404" pitchFamily="18" charset="0"/>
              </a:rPr>
              <a:t>Kuhalankosken</a:t>
            </a:r>
            <a:r>
              <a:rPr lang="fi-FI" sz="2400" dirty="0">
                <a:latin typeface="Cooper Black" panose="0208090404030B020404" pitchFamily="18" charset="0"/>
              </a:rPr>
              <a:t> partaalle Kehräämön, joka sai nimekseen Forssa. </a:t>
            </a:r>
          </a:p>
          <a:p>
            <a:endParaRPr lang="fi-FI" sz="8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fi-FI" sz="2400" dirty="0">
                <a:latin typeface="Cooper Black" panose="0208090404030B020404" pitchFamily="18" charset="0"/>
              </a:rPr>
              <a:t>Kehräämön ympärille alkoi kasvaa tehdaskylä, josta tuli myöhemmin kaupunki. </a:t>
            </a:r>
          </a:p>
          <a:p>
            <a:pPr marL="0" indent="0">
              <a:buNone/>
            </a:pPr>
            <a:endParaRPr lang="fi-FI" sz="24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fi-FI" sz="2400" dirty="0">
                <a:latin typeface="Cooper Black" panose="0208090404030B020404" pitchFamily="18" charset="0"/>
              </a:rPr>
              <a:t> </a:t>
            </a:r>
            <a:r>
              <a:rPr lang="fi-FI" sz="2800" dirty="0">
                <a:latin typeface="Cooper Black" panose="0208090404030B020404" pitchFamily="18" charset="0"/>
              </a:rPr>
              <a:t>- se meille tuttu Forssa </a:t>
            </a:r>
            <a:r>
              <a:rPr lang="fi-FI" sz="2800" dirty="0">
                <a:latin typeface="Cooper Black" panose="0208090404030B020404" pitchFamily="18" charset="0"/>
                <a:sym typeface="Wingdings" panose="05000000000000000000" pitchFamily="2" charset="2"/>
              </a:rPr>
              <a:t></a:t>
            </a:r>
            <a:endParaRPr lang="fi-FI" sz="2800" dirty="0">
              <a:latin typeface="Cooper Black" panose="0208090404030B020404" pitchFamily="18" charset="0"/>
            </a:endParaRPr>
          </a:p>
          <a:p>
            <a:endParaRPr lang="fi-F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B599B8-DE34-48F2-B061-4B2214689B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63896" y="2263870"/>
            <a:ext cx="2395434" cy="3851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2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2050" name="Picture 2" descr="http://www.forssanmuseo.fi/client/forssanmuseo/userfiles/kkk-1111688311039.jpg">
            <a:extLst>
              <a:ext uri="{FF2B5EF4-FFF2-40B4-BE49-F238E27FC236}">
                <a16:creationId xmlns:a16="http://schemas.microsoft.com/office/drawing/2014/main" id="{CC7BF06A-31D0-40C8-91E1-BB0A8A70D7D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r="279" b="-2"/>
          <a:stretch/>
        </p:blipFill>
        <p:spPr bwMode="auto">
          <a:xfrm>
            <a:off x="199724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502BABF3-BE59-4CC0-A6C0-BF8A300DC9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2125945"/>
              </p:ext>
            </p:extLst>
          </p:nvPr>
        </p:nvGraphicFramePr>
        <p:xfrm>
          <a:off x="4965192" y="603682"/>
          <a:ext cx="6280826" cy="563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470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F8BBF0-8237-4D94-9386-980B7E5A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7099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ooper Black" panose="0208090404030B020404" pitchFamily="18" charset="0"/>
              </a:rPr>
              <a:t>Nimi</a:t>
            </a:r>
            <a:r>
              <a:rPr lang="en-US" sz="2400" dirty="0">
                <a:solidFill>
                  <a:srgbClr val="002060"/>
                </a:solidFill>
                <a:latin typeface="Cooper Black" panose="0208090404030B0204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ooper Black" panose="0208090404030B020404" pitchFamily="18" charset="0"/>
              </a:rPr>
              <a:t>vaihtuu</a:t>
            </a:r>
            <a:r>
              <a:rPr lang="en-US" sz="2400" dirty="0">
                <a:solidFill>
                  <a:srgbClr val="002060"/>
                </a:solidFill>
                <a:latin typeface="Cooper Black" panose="0208090404030B020404" pitchFamily="18" charset="0"/>
              </a:rPr>
              <a:t>…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5C51DC-2F4D-4EB2-97B2-A7D57D278A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98664" y="804389"/>
            <a:ext cx="7547037" cy="50313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458EF77-C74D-472A-946E-BE26711682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1698134"/>
              </p:ext>
            </p:extLst>
          </p:nvPr>
        </p:nvGraphicFramePr>
        <p:xfrm>
          <a:off x="9321801" y="1133094"/>
          <a:ext cx="2312479" cy="506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" name="Rectangle 80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CE05056D-7E41-4956-BCC4-6465335B7F6E}"/>
              </a:ext>
            </a:extLst>
          </p:cNvPr>
          <p:cNvSpPr/>
          <p:nvPr/>
        </p:nvSpPr>
        <p:spPr>
          <a:xfrm>
            <a:off x="3488923" y="2254927"/>
            <a:ext cx="2263807" cy="2068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latin typeface="Arial Narrow" panose="020B0606020202030204" pitchFamily="34" charset="0"/>
              </a:rPr>
              <a:t>Noin 50 vuotta vanhoja kangasmalleja</a:t>
            </a:r>
          </a:p>
        </p:txBody>
      </p:sp>
    </p:spTree>
    <p:extLst>
      <p:ext uri="{BB962C8B-B14F-4D97-AF65-F5344CB8AC3E}">
        <p14:creationId xmlns:p14="http://schemas.microsoft.com/office/powerpoint/2010/main" val="48438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2E787D-D9CF-4586-9C67-DDD29A22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latin typeface="Cooper Black" panose="0208090404030B020404" pitchFamily="18" charset="0"/>
              </a:rPr>
              <a:t>       Toiminta päättyi vuonna 2009. </a:t>
            </a:r>
            <a:br>
              <a:rPr lang="fi-FI" sz="4000" dirty="0">
                <a:latin typeface="Cooper Black" panose="0208090404030B020404" pitchFamily="18" charset="0"/>
              </a:rPr>
            </a:br>
            <a:r>
              <a:rPr lang="fi-FI" sz="4000" dirty="0">
                <a:latin typeface="Cooper Black" panose="0208090404030B020404" pitchFamily="18" charset="0"/>
              </a:rPr>
              <a:t>Tehdas toimi siis yhteensä 162 vuotta.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4CA9EDF-F58F-4CD9-9D4C-0D73CB17B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latin typeface="Cooper Black" panose="0208090404030B020404" pitchFamily="18" charset="0"/>
              </a:rPr>
              <a:t>Kuoseja eri vuosikymmeniltä…</a:t>
            </a:r>
          </a:p>
        </p:txBody>
      </p:sp>
      <p:pic>
        <p:nvPicPr>
          <p:cNvPr id="2050" name="Picture 2" descr="http://www.forssanmuseo.fi/client/forssanmuseo/userfiles/textile-1286297689.jpg">
            <a:extLst>
              <a:ext uri="{FF2B5EF4-FFF2-40B4-BE49-F238E27FC236}">
                <a16:creationId xmlns:a16="http://schemas.microsoft.com/office/drawing/2014/main" id="{BCA566FA-55A8-4C5C-8C42-FAAE3B99F6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752" y="2756581"/>
            <a:ext cx="2122932" cy="36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B72406A-0B1C-4418-BAB2-D155A79CC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latin typeface="Cooper Black" panose="0208090404030B020404" pitchFamily="18" charset="0"/>
              </a:rPr>
              <a:t>… ja eri suunnittelijoilta.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86C67C3-39E0-46C4-BE92-7AAD6E494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8500" y="2790736"/>
            <a:ext cx="2745050" cy="35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rssanmuseo.fi/client/forssanmuseo/userfiles/textile-1288866737.jpg">
            <a:extLst>
              <a:ext uri="{FF2B5EF4-FFF2-40B4-BE49-F238E27FC236}">
                <a16:creationId xmlns:a16="http://schemas.microsoft.com/office/drawing/2014/main" id="{B90F0760-F980-4C06-816E-D67D46788AE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8" y="2755900"/>
            <a:ext cx="2405848" cy="35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orssanmuseo.fi/client/forssanmuseo/userfiles/textile-1287038736.jpg">
            <a:extLst>
              <a:ext uri="{FF2B5EF4-FFF2-40B4-BE49-F238E27FC236}">
                <a16:creationId xmlns:a16="http://schemas.microsoft.com/office/drawing/2014/main" id="{7872809A-C2FF-4246-B9CD-16F7EEB46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16" y="2714414"/>
            <a:ext cx="2504302" cy="35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163BE6-ED17-48F3-838C-F8ECCECB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6610"/>
          </a:xfrm>
        </p:spPr>
        <p:txBody>
          <a:bodyPr/>
          <a:lstStyle/>
          <a:p>
            <a:r>
              <a:rPr lang="fi-FI" dirty="0">
                <a:solidFill>
                  <a:srgbClr val="002060"/>
                </a:solidFill>
                <a:latin typeface="Cooper Black" panose="0208090404030B020404" pitchFamily="18" charset="0"/>
              </a:rPr>
              <a:t>Näyttääkö tutulta?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DEE674-BDBD-453D-B4C6-89ABCCAB2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288" y="1509204"/>
            <a:ext cx="3062797" cy="640080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Kutomo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B550773-FAF5-4A7F-976F-3D35AEBDE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06827" y="1509204"/>
            <a:ext cx="3364638" cy="640080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5">
                    <a:lumMod val="50000"/>
                  </a:schemeClr>
                </a:solidFill>
                <a:latin typeface="Cooper Black" panose="0208090404030B020404" pitchFamily="18" charset="0"/>
              </a:rPr>
              <a:t>Kehräämö</a:t>
            </a:r>
          </a:p>
        </p:txBody>
      </p:sp>
      <p:pic>
        <p:nvPicPr>
          <p:cNvPr id="4098" name="Picture 2" descr=" Finlayson kutomo - kutomo aamuaurinko puuvilla puuvillatehdas kesÃ¤aamu kesÃ¤ aamu Finlayson Renor joki tekstiilitehdas kangastehdas tehdas Loimijoki Citymarket punatiilirakennus punatiili tiili Forssa maisema vanha rakennus voimalaitos koristeellinen ilmakuva ilmavalokuva">
            <a:extLst>
              <a:ext uri="{FF2B5EF4-FFF2-40B4-BE49-F238E27FC236}">
                <a16:creationId xmlns:a16="http://schemas.microsoft.com/office/drawing/2014/main" id="{039D3E1A-56E7-42E5-844A-66EAFEF8A3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91" y="2375814"/>
            <a:ext cx="4514237" cy="358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uvahaun tulos haulle kehrÃ¤Ã¤mÃ¶  forssa">
            <a:extLst>
              <a:ext uri="{FF2B5EF4-FFF2-40B4-BE49-F238E27FC236}">
                <a16:creationId xmlns:a16="http://schemas.microsoft.com/office/drawing/2014/main" id="{E5A5B2CF-9AD2-48CB-8FC8-3E4D6B725C5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0468"/>
            <a:ext cx="5032375" cy="3580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DEF8F3-311F-47DE-925E-087BEB6D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ooper Black" panose="0208090404030B020404" pitchFamily="18" charset="0"/>
              </a:rPr>
              <a:t>Kiinnostuitko? </a:t>
            </a:r>
            <a:br>
              <a:rPr lang="fi-FI" sz="3200" b="1" dirty="0">
                <a:latin typeface="Cooper Black" panose="0208090404030B020404" pitchFamily="18" charset="0"/>
              </a:rPr>
            </a:br>
            <a:r>
              <a:rPr lang="fi-FI" sz="3200" b="1" dirty="0">
                <a:latin typeface="Cooper Black" panose="0208090404030B020404" pitchFamily="18" charset="0"/>
              </a:rPr>
              <a:t>Tuletko painamaan omia kuvioita kankaalle?</a:t>
            </a:r>
          </a:p>
        </p:txBody>
      </p:sp>
      <p:pic>
        <p:nvPicPr>
          <p:cNvPr id="3074" name="Picture 2" descr="Kuvahaun tulos haulle kankaanpainanta ideoita">
            <a:extLst>
              <a:ext uri="{FF2B5EF4-FFF2-40B4-BE49-F238E27FC236}">
                <a16:creationId xmlns:a16="http://schemas.microsoft.com/office/drawing/2014/main" id="{5DEA109C-0DF6-410A-A899-B8A03E1E5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103438"/>
            <a:ext cx="5755216" cy="3932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6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56A3BC-2F15-4B03-9905-0AB0D923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Cooper Black" panose="0208090404030B020404" pitchFamily="18" charset="0"/>
              </a:rPr>
              <a:t>Vaihtoehtoina kaksi tekniikkaa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0E90D2-0E60-43BF-A677-7F5B637FB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666875"/>
            <a:ext cx="4754880" cy="1047539"/>
          </a:xfrm>
        </p:spPr>
        <p:txBody>
          <a:bodyPr>
            <a:normAutofit/>
          </a:bodyPr>
          <a:lstStyle/>
          <a:p>
            <a:r>
              <a:rPr lang="fi-FI" sz="2800" dirty="0" err="1">
                <a:latin typeface="Cooper Black" panose="0208090404030B020404" pitchFamily="18" charset="0"/>
              </a:rPr>
              <a:t>Sabluunapainanta</a:t>
            </a:r>
            <a:endParaRPr lang="fi-FI" sz="2800" dirty="0">
              <a:latin typeface="Cooper Black" panose="0208090404030B020404" pitchFamily="18" charset="0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0489B1B-C9F9-4193-9AB0-984E4294D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3368" y="1666875"/>
            <a:ext cx="4380357" cy="1047539"/>
          </a:xfrm>
        </p:spPr>
        <p:txBody>
          <a:bodyPr>
            <a:normAutofit/>
          </a:bodyPr>
          <a:lstStyle/>
          <a:p>
            <a:r>
              <a:rPr lang="fi-FI" sz="2800" dirty="0" err="1">
                <a:latin typeface="Cooper Black" panose="0208090404030B020404" pitchFamily="18" charset="0"/>
              </a:rPr>
              <a:t>Leimasinpainanta</a:t>
            </a:r>
            <a:endParaRPr lang="fi-FI" sz="2800" dirty="0">
              <a:latin typeface="Cooper Black" panose="0208090404030B020404" pitchFamily="18" charset="0"/>
            </a:endParaRPr>
          </a:p>
        </p:txBody>
      </p:sp>
      <p:pic>
        <p:nvPicPr>
          <p:cNvPr id="1026" name="Picture 2" descr="Kuvahaun tulos haulle kankaanpainanta sabluuna">
            <a:extLst>
              <a:ext uri="{FF2B5EF4-FFF2-40B4-BE49-F238E27FC236}">
                <a16:creationId xmlns:a16="http://schemas.microsoft.com/office/drawing/2014/main" id="{8D339B36-552E-4896-B765-9B3867CBB8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75" y="2755900"/>
            <a:ext cx="2656549" cy="3351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 how to potato print your own Christmas wrapping paper with Nick Morley aka Linocutboy in his Guardian article.">
            <a:extLst>
              <a:ext uri="{FF2B5EF4-FFF2-40B4-BE49-F238E27FC236}">
                <a16:creationId xmlns:a16="http://schemas.microsoft.com/office/drawing/2014/main" id="{03D20D55-2212-4A69-A38E-8407CB0C8F1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76" y="2774554"/>
            <a:ext cx="3105149" cy="3351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53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166062-CFCD-4308-93ED-C59C7742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latin typeface="Cooper Black" panose="0208090404030B020404" pitchFamily="18" charset="0"/>
              </a:rPr>
              <a:t>Tervetuloa kangasvärien maailmaan!</a:t>
            </a:r>
          </a:p>
        </p:txBody>
      </p:sp>
      <p:pic>
        <p:nvPicPr>
          <p:cNvPr id="2050" name="Picture 2" descr="Aiheeseen liittyvÃ¤ kuva">
            <a:extLst>
              <a:ext uri="{FF2B5EF4-FFF2-40B4-BE49-F238E27FC236}">
                <a16:creationId xmlns:a16="http://schemas.microsoft.com/office/drawing/2014/main" id="{C9DFC255-F1DE-4D06-A27D-7991C56259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34" y="2103438"/>
            <a:ext cx="5505131" cy="3932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7836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115</Words>
  <Application>Microsoft Office PowerPoint</Application>
  <PresentationFormat>Laajakuva</PresentationFormat>
  <Paragraphs>25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 Narrow</vt:lpstr>
      <vt:lpstr>Castellar</vt:lpstr>
      <vt:lpstr>Cooper Black</vt:lpstr>
      <vt:lpstr>Garamond</vt:lpstr>
      <vt:lpstr>Wingdings</vt:lpstr>
      <vt:lpstr>Savon</vt:lpstr>
      <vt:lpstr>tekstiilitaide</vt:lpstr>
      <vt:lpstr>Oletko kuullut nimen Axel Wahren?</vt:lpstr>
      <vt:lpstr>PowerPoint-esitys</vt:lpstr>
      <vt:lpstr>Nimi vaihtuu…</vt:lpstr>
      <vt:lpstr>       Toiminta päättyi vuonna 2009.  Tehdas toimi siis yhteensä 162 vuotta.</vt:lpstr>
      <vt:lpstr>Näyttääkö tutulta?</vt:lpstr>
      <vt:lpstr>Kiinnostuitko?  Tuletko painamaan omia kuvioita kankaalle?</vt:lpstr>
      <vt:lpstr>Vaihtoehtoina kaksi tekniikkaa</vt:lpstr>
      <vt:lpstr>Tervetuloa kangasvärien maailmaan!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tekstiilitaide</dc:title>
  <dc:creator>Saija Markula</dc:creator>
  <cp:lastModifiedBy>Saija Markula</cp:lastModifiedBy>
  <cp:revision>4</cp:revision>
  <dcterms:created xsi:type="dcterms:W3CDTF">2018-09-29T12:15:52Z</dcterms:created>
  <dcterms:modified xsi:type="dcterms:W3CDTF">2018-09-29T15:20:08Z</dcterms:modified>
</cp:coreProperties>
</file>