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21" r:id="rId2"/>
    <p:sldId id="322" r:id="rId3"/>
    <p:sldId id="323" r:id="rId4"/>
    <p:sldId id="325" r:id="rId5"/>
    <p:sldId id="324" r:id="rId6"/>
    <p:sldId id="340" r:id="rId7"/>
    <p:sldId id="341" r:id="rId8"/>
    <p:sldId id="342" r:id="rId9"/>
    <p:sldId id="343" r:id="rId10"/>
    <p:sldId id="349" r:id="rId11"/>
    <p:sldId id="350" r:id="rId12"/>
    <p:sldId id="351" r:id="rId13"/>
    <p:sldId id="352" r:id="rId14"/>
    <p:sldId id="353" r:id="rId15"/>
    <p:sldId id="319" r:id="rId16"/>
    <p:sldId id="354" r:id="rId17"/>
    <p:sldId id="355" r:id="rId18"/>
    <p:sldId id="356" r:id="rId19"/>
    <p:sldId id="357" r:id="rId20"/>
    <p:sldId id="358" r:id="rId21"/>
    <p:sldId id="359" r:id="rId22"/>
    <p:sldId id="360" r:id="rId23"/>
    <p:sldId id="317" r:id="rId24"/>
    <p:sldId id="347" r:id="rId25"/>
    <p:sldId id="305" r:id="rId26"/>
    <p:sldId id="344" r:id="rId27"/>
    <p:sldId id="345" r:id="rId28"/>
    <p:sldId id="348" r:id="rId29"/>
    <p:sldId id="346" r:id="rId30"/>
    <p:sldId id="361" r:id="rId31"/>
    <p:sldId id="362" r:id="rId32"/>
    <p:sldId id="363" r:id="rId33"/>
  </p:sldIdLst>
  <p:sldSz cx="9144000" cy="6858000" type="screen4x3"/>
  <p:notesSz cx="6834188" cy="9979025"/>
  <p:defaultTextStyle>
    <a:defPPr>
      <a:defRPr lang="fi-FI"/>
    </a:defPPr>
    <a:lvl1pPr algn="l" rtl="0" fontAlgn="base">
      <a:spcBef>
        <a:spcPct val="50000"/>
      </a:spcBef>
      <a:spcAft>
        <a:spcPct val="0"/>
      </a:spcAft>
      <a:defRPr sz="2800" b="1" kern="1200">
        <a:solidFill>
          <a:schemeClr val="tx1"/>
        </a:solidFill>
        <a:latin typeface="Arial" charset="0"/>
        <a:ea typeface="+mn-ea"/>
        <a:cs typeface="+mn-cs"/>
      </a:defRPr>
    </a:lvl1pPr>
    <a:lvl2pPr marL="457200" algn="l" rtl="0" fontAlgn="base">
      <a:spcBef>
        <a:spcPct val="50000"/>
      </a:spcBef>
      <a:spcAft>
        <a:spcPct val="0"/>
      </a:spcAft>
      <a:defRPr sz="2800" b="1" kern="1200">
        <a:solidFill>
          <a:schemeClr val="tx1"/>
        </a:solidFill>
        <a:latin typeface="Arial" charset="0"/>
        <a:ea typeface="+mn-ea"/>
        <a:cs typeface="+mn-cs"/>
      </a:defRPr>
    </a:lvl2pPr>
    <a:lvl3pPr marL="914400" algn="l" rtl="0" fontAlgn="base">
      <a:spcBef>
        <a:spcPct val="50000"/>
      </a:spcBef>
      <a:spcAft>
        <a:spcPct val="0"/>
      </a:spcAft>
      <a:defRPr sz="2800" b="1" kern="1200">
        <a:solidFill>
          <a:schemeClr val="tx1"/>
        </a:solidFill>
        <a:latin typeface="Arial" charset="0"/>
        <a:ea typeface="+mn-ea"/>
        <a:cs typeface="+mn-cs"/>
      </a:defRPr>
    </a:lvl3pPr>
    <a:lvl4pPr marL="1371600" algn="l" rtl="0" fontAlgn="base">
      <a:spcBef>
        <a:spcPct val="50000"/>
      </a:spcBef>
      <a:spcAft>
        <a:spcPct val="0"/>
      </a:spcAft>
      <a:defRPr sz="2800" b="1" kern="1200">
        <a:solidFill>
          <a:schemeClr val="tx1"/>
        </a:solidFill>
        <a:latin typeface="Arial" charset="0"/>
        <a:ea typeface="+mn-ea"/>
        <a:cs typeface="+mn-cs"/>
      </a:defRPr>
    </a:lvl4pPr>
    <a:lvl5pPr marL="1828800" algn="l" rtl="0" fontAlgn="base">
      <a:spcBef>
        <a:spcPct val="50000"/>
      </a:spcBef>
      <a:spcAft>
        <a:spcPct val="0"/>
      </a:spcAft>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ppo Sokk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FFFF"/>
    <a:srgbClr val="CC6600"/>
    <a:srgbClr val="CC3300"/>
    <a:srgbClr val="FFCC66"/>
    <a:srgbClr val="FF9900"/>
    <a:srgbClr val="00CCFF"/>
    <a:srgbClr val="6666FF"/>
    <a:srgbClr val="0066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2" autoAdjust="0"/>
    <p:restoredTop sz="96230" autoAdjust="0"/>
  </p:normalViewPr>
  <p:slideViewPr>
    <p:cSldViewPr>
      <p:cViewPr>
        <p:scale>
          <a:sx n="100" d="100"/>
          <a:sy n="100" d="100"/>
        </p:scale>
        <p:origin x="-1458" y="-2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788" y="-102"/>
      </p:cViewPr>
      <p:guideLst>
        <p:guide orient="horz" pos="3143"/>
        <p:guide pos="215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laskentataulukko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1"/>
    <c:plotArea>
      <c:layout/>
      <c:pieChart>
        <c:varyColors val="1"/>
        <c:ser>
          <c:idx val="0"/>
          <c:order val="0"/>
          <c:tx>
            <c:strRef>
              <c:f>Taul1!$B$1</c:f>
              <c:strCache>
                <c:ptCount val="1"/>
                <c:pt idx="0">
                  <c:v>Myynti</c:v>
                </c:pt>
              </c:strCache>
            </c:strRef>
          </c:tx>
          <c:dPt>
            <c:idx val="0"/>
            <c:bubble3D val="0"/>
            <c:spPr>
              <a:solidFill>
                <a:schemeClr val="accent6">
                  <a:lumMod val="60000"/>
                  <a:lumOff val="40000"/>
                </a:schemeClr>
              </a:solidFill>
            </c:spPr>
          </c:dPt>
          <c:dPt>
            <c:idx val="1"/>
            <c:bubble3D val="0"/>
            <c:spPr>
              <a:solidFill>
                <a:schemeClr val="accent6">
                  <a:lumMod val="40000"/>
                  <a:lumOff val="60000"/>
                </a:schemeClr>
              </a:solidFill>
            </c:spPr>
          </c:dPt>
          <c:dPt>
            <c:idx val="2"/>
            <c:bubble3D val="0"/>
            <c:spPr>
              <a:solidFill>
                <a:schemeClr val="accent6">
                  <a:lumMod val="60000"/>
                  <a:lumOff val="40000"/>
                </a:schemeClr>
              </a:solidFill>
            </c:spPr>
          </c:dPt>
          <c:dPt>
            <c:idx val="3"/>
            <c:bubble3D val="0"/>
            <c:spPr>
              <a:solidFill>
                <a:schemeClr val="accent6">
                  <a:lumMod val="60000"/>
                  <a:lumOff val="40000"/>
                </a:schemeClr>
              </a:solidFill>
            </c:spPr>
          </c:dPt>
          <c:dPt>
            <c:idx val="4"/>
            <c:bubble3D val="0"/>
            <c:spPr>
              <a:solidFill>
                <a:schemeClr val="accent6">
                  <a:lumMod val="40000"/>
                  <a:lumOff val="60000"/>
                </a:schemeClr>
              </a:solidFill>
            </c:spPr>
          </c:dPt>
          <c:dPt>
            <c:idx val="5"/>
            <c:bubble3D val="0"/>
            <c:spPr>
              <a:solidFill>
                <a:schemeClr val="accent6">
                  <a:lumMod val="40000"/>
                  <a:lumOff val="60000"/>
                </a:schemeClr>
              </a:solidFill>
            </c:spPr>
          </c:dPt>
          <c:dPt>
            <c:idx val="6"/>
            <c:bubble3D val="0"/>
            <c:spPr>
              <a:solidFill>
                <a:schemeClr val="accent6">
                  <a:lumMod val="40000"/>
                  <a:lumOff val="60000"/>
                </a:schemeClr>
              </a:solidFill>
            </c:spPr>
          </c:dPt>
          <c:dPt>
            <c:idx val="7"/>
            <c:bubble3D val="0"/>
            <c:spPr>
              <a:solidFill>
                <a:schemeClr val="accent6">
                  <a:lumMod val="40000"/>
                  <a:lumOff val="60000"/>
                </a:schemeClr>
              </a:solidFill>
            </c:spPr>
          </c:dPt>
          <c:dPt>
            <c:idx val="8"/>
            <c:bubble3D val="0"/>
            <c:spPr>
              <a:solidFill>
                <a:srgbClr val="FF9900"/>
              </a:solidFill>
            </c:spPr>
          </c:dPt>
          <c:dPt>
            <c:idx val="9"/>
            <c:bubble3D val="0"/>
            <c:spPr>
              <a:solidFill>
                <a:srgbClr val="FFCC66"/>
              </a:solidFill>
            </c:spPr>
          </c:dPt>
          <c:dPt>
            <c:idx val="10"/>
            <c:bubble3D val="0"/>
            <c:spPr>
              <a:solidFill>
                <a:srgbClr val="FFCC66"/>
              </a:solidFill>
            </c:spPr>
          </c:dPt>
          <c:dPt>
            <c:idx val="11"/>
            <c:bubble3D val="0"/>
            <c:spPr>
              <a:solidFill>
                <a:srgbClr val="FFCC66"/>
              </a:solidFill>
            </c:spPr>
          </c:dPt>
          <c:dLbls>
            <c:txPr>
              <a:bodyPr/>
              <a:lstStyle/>
              <a:p>
                <a:pPr>
                  <a:defRPr b="1">
                    <a:solidFill>
                      <a:schemeClr val="tx1"/>
                    </a:solidFill>
                  </a:defRPr>
                </a:pPr>
                <a:endParaRPr lang="fi-FI"/>
              </a:p>
            </c:txPr>
            <c:showLegendKey val="0"/>
            <c:showVal val="0"/>
            <c:showCatName val="1"/>
            <c:showSerName val="0"/>
            <c:showPercent val="0"/>
            <c:showBubbleSize val="0"/>
            <c:showLeaderLines val="0"/>
          </c:dLbls>
          <c:cat>
            <c:strRef>
              <c:f>Taul1!$A$2:$A$13</c:f>
              <c:strCache>
                <c:ptCount val="12"/>
                <c:pt idx="0">
                  <c:v>Tammi</c:v>
                </c:pt>
                <c:pt idx="1">
                  <c:v>Helmi</c:v>
                </c:pt>
                <c:pt idx="2">
                  <c:v>Maalis</c:v>
                </c:pt>
                <c:pt idx="3">
                  <c:v>Huhti</c:v>
                </c:pt>
                <c:pt idx="4">
                  <c:v>Touko</c:v>
                </c:pt>
                <c:pt idx="5">
                  <c:v>Kesä </c:v>
                </c:pt>
                <c:pt idx="6">
                  <c:v>Heinä</c:v>
                </c:pt>
                <c:pt idx="7">
                  <c:v>Elo</c:v>
                </c:pt>
                <c:pt idx="8">
                  <c:v>Syys</c:v>
                </c:pt>
                <c:pt idx="9">
                  <c:v>Loka</c:v>
                </c:pt>
                <c:pt idx="10">
                  <c:v>Marras</c:v>
                </c:pt>
                <c:pt idx="11">
                  <c:v>Joulu</c:v>
                </c:pt>
              </c:strCache>
            </c:strRef>
          </c:cat>
          <c:val>
            <c:numRef>
              <c:f>Taul1!$B$2:$B$13</c:f>
              <c:numCache>
                <c:formatCode>General</c:formatCode>
                <c:ptCount val="12"/>
                <c:pt idx="0">
                  <c:v>1</c:v>
                </c:pt>
                <c:pt idx="1">
                  <c:v>1</c:v>
                </c:pt>
                <c:pt idx="2">
                  <c:v>1</c:v>
                </c:pt>
                <c:pt idx="3">
                  <c:v>1</c:v>
                </c:pt>
                <c:pt idx="4">
                  <c:v>1</c:v>
                </c:pt>
                <c:pt idx="5">
                  <c:v>1</c:v>
                </c:pt>
                <c:pt idx="6">
                  <c:v>1</c:v>
                </c:pt>
                <c:pt idx="7">
                  <c:v>1</c:v>
                </c:pt>
                <c:pt idx="8">
                  <c:v>1</c:v>
                </c:pt>
                <c:pt idx="9">
                  <c:v>1</c:v>
                </c:pt>
                <c:pt idx="10">
                  <c:v>1</c:v>
                </c:pt>
                <c:pt idx="11">
                  <c:v>1</c:v>
                </c:pt>
              </c:numCache>
            </c:numRef>
          </c:val>
        </c:ser>
        <c:dLbls>
          <c:showLegendKey val="0"/>
          <c:showVal val="1"/>
          <c:showCatName val="0"/>
          <c:showSerName val="0"/>
          <c:showPercent val="0"/>
          <c:showBubbleSize val="0"/>
          <c:showLeaderLines val="0"/>
        </c:dLbls>
        <c:firstSliceAng val="0"/>
      </c:pieChart>
    </c:plotArea>
    <c:plotVisOnly val="1"/>
    <c:dispBlanksAs val="gap"/>
    <c:showDLblsOverMax val="0"/>
  </c:chart>
  <c:spPr>
    <a:noFill/>
  </c:spPr>
  <c:txPr>
    <a:bodyPr/>
    <a:lstStyle/>
    <a:p>
      <a:pPr>
        <a:defRPr sz="1800"/>
      </a:pPr>
      <a:endParaRPr lang="fi-FI"/>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766D2-CD78-4F54-B617-2FEE7B99A956}"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fi-FI"/>
        </a:p>
      </dgm:t>
    </dgm:pt>
    <dgm:pt modelId="{A5BE31A3-12E5-40DA-9929-15AE476B2846}">
      <dgm:prSet phldrT="[Teksti]"/>
      <dgm:spPr>
        <a:solidFill>
          <a:srgbClr val="C00000"/>
        </a:solidFill>
      </dgm:spPr>
      <dgm:t>
        <a:bodyPr/>
        <a:lstStyle/>
        <a:p>
          <a:r>
            <a:rPr lang="fi-FI" b="1" dirty="0" smtClean="0">
              <a:solidFill>
                <a:schemeClr val="bg1"/>
              </a:solidFill>
              <a:latin typeface="Arial Rounded MT Bold" panose="020F0704030504030204" pitchFamily="34" charset="0"/>
            </a:rPr>
            <a:t>Maisteri-ohjelmat</a:t>
          </a:r>
          <a:endParaRPr lang="fi-FI" b="1" dirty="0">
            <a:solidFill>
              <a:schemeClr val="bg1"/>
            </a:solidFill>
            <a:latin typeface="Arial Rounded MT Bold" panose="020F0704030504030204" pitchFamily="34" charset="0"/>
          </a:endParaRPr>
        </a:p>
      </dgm:t>
    </dgm:pt>
    <dgm:pt modelId="{180CE752-C522-402C-AA0C-6BA54D7F4EEE}" type="parTrans" cxnId="{C9F3ACA7-F945-48A7-9483-16C311A24B53}">
      <dgm:prSet/>
      <dgm:spPr/>
      <dgm:t>
        <a:bodyPr/>
        <a:lstStyle/>
        <a:p>
          <a:endParaRPr lang="fi-FI"/>
        </a:p>
      </dgm:t>
    </dgm:pt>
    <dgm:pt modelId="{7C71A6AC-803A-4F0E-8B29-15C2C134C880}" type="sibTrans" cxnId="{C9F3ACA7-F945-48A7-9483-16C311A24B53}">
      <dgm:prSet/>
      <dgm:spPr/>
      <dgm:t>
        <a:bodyPr/>
        <a:lstStyle/>
        <a:p>
          <a:endParaRPr lang="fi-FI"/>
        </a:p>
      </dgm:t>
    </dgm:pt>
    <dgm:pt modelId="{3BF21DFE-FC7F-4FB9-B706-715BF35C8ECD}">
      <dgm:prSet phldrT="[Teksti]"/>
      <dgm:spPr>
        <a:solidFill>
          <a:srgbClr val="00B0F0"/>
        </a:solidFill>
      </dgm:spPr>
      <dgm:t>
        <a:bodyPr/>
        <a:lstStyle/>
        <a:p>
          <a:r>
            <a:rPr lang="fi-FI" dirty="0" smtClean="0">
              <a:solidFill>
                <a:schemeClr val="tx1"/>
              </a:solidFill>
              <a:latin typeface="Arial Rounded MT Bold" panose="020F0704030504030204" pitchFamily="34" charset="0"/>
            </a:rPr>
            <a:t>Kesto</a:t>
          </a:r>
        </a:p>
        <a:p>
          <a:r>
            <a:rPr lang="fi-FI" dirty="0" smtClean="0">
              <a:solidFill>
                <a:schemeClr val="tx1"/>
              </a:solidFill>
              <a:latin typeface="Arial Rounded MT Bold" panose="020F0704030504030204" pitchFamily="34" charset="0"/>
            </a:rPr>
            <a:t>1,5-2 vuotta</a:t>
          </a:r>
          <a:endParaRPr lang="fi-FI" dirty="0">
            <a:solidFill>
              <a:schemeClr val="tx1"/>
            </a:solidFill>
            <a:latin typeface="Arial Rounded MT Bold" panose="020F0704030504030204" pitchFamily="34" charset="0"/>
          </a:endParaRPr>
        </a:p>
      </dgm:t>
    </dgm:pt>
    <dgm:pt modelId="{D4D3AE68-CEBB-468F-AEB8-F1AB078157C5}" type="parTrans" cxnId="{ECABE38D-1288-4ED6-963A-9AC58A72EB69}">
      <dgm:prSet/>
      <dgm:spPr>
        <a:solidFill>
          <a:srgbClr val="0070C0"/>
        </a:solidFill>
      </dgm:spPr>
      <dgm:t>
        <a:bodyPr/>
        <a:lstStyle/>
        <a:p>
          <a:endParaRPr lang="fi-FI"/>
        </a:p>
      </dgm:t>
    </dgm:pt>
    <dgm:pt modelId="{0596566E-50A3-41EE-A63D-F236442DBC7A}" type="sibTrans" cxnId="{ECABE38D-1288-4ED6-963A-9AC58A72EB69}">
      <dgm:prSet/>
      <dgm:spPr/>
      <dgm:t>
        <a:bodyPr/>
        <a:lstStyle/>
        <a:p>
          <a:endParaRPr lang="fi-FI"/>
        </a:p>
      </dgm:t>
    </dgm:pt>
    <dgm:pt modelId="{DFF09259-FF4E-4887-A101-070E6B2E4898}">
      <dgm:prSet phldrT="[Teksti]" custT="1"/>
      <dgm:spPr>
        <a:solidFill>
          <a:srgbClr val="00B0F0"/>
        </a:solidFill>
      </dgm:spPr>
      <dgm:t>
        <a:bodyPr/>
        <a:lstStyle/>
        <a:p>
          <a:r>
            <a:rPr lang="fi-FI" sz="1800" b="1" u="sng" dirty="0" smtClean="0">
              <a:solidFill>
                <a:srgbClr val="C00000"/>
              </a:solidFill>
              <a:latin typeface="Arial Rounded MT Bold" panose="020F0704030504030204" pitchFamily="34" charset="0"/>
            </a:rPr>
            <a:t>Erillinen haku ja valinta</a:t>
          </a:r>
          <a:endParaRPr lang="fi-FI" sz="1800" b="1" u="sng" dirty="0">
            <a:solidFill>
              <a:srgbClr val="C00000"/>
            </a:solidFill>
            <a:latin typeface="Arial Rounded MT Bold" panose="020F0704030504030204" pitchFamily="34" charset="0"/>
          </a:endParaRPr>
        </a:p>
      </dgm:t>
    </dgm:pt>
    <dgm:pt modelId="{CD59B960-6E7E-4874-8139-BF0EC6EA5BD8}" type="parTrans" cxnId="{1C60E33F-8637-433C-8682-920897E6D68A}">
      <dgm:prSet/>
      <dgm:spPr>
        <a:solidFill>
          <a:srgbClr val="0070C0"/>
        </a:solidFill>
      </dgm:spPr>
      <dgm:t>
        <a:bodyPr/>
        <a:lstStyle/>
        <a:p>
          <a:endParaRPr lang="fi-FI"/>
        </a:p>
      </dgm:t>
    </dgm:pt>
    <dgm:pt modelId="{E01183D0-5E96-43E1-BEBB-5827F1CD3525}" type="sibTrans" cxnId="{1C60E33F-8637-433C-8682-920897E6D68A}">
      <dgm:prSet/>
      <dgm:spPr/>
      <dgm:t>
        <a:bodyPr/>
        <a:lstStyle/>
        <a:p>
          <a:endParaRPr lang="fi-FI"/>
        </a:p>
      </dgm:t>
    </dgm:pt>
    <dgm:pt modelId="{4037A64B-B44D-45E0-9A25-3A2211E0814C}">
      <dgm:prSet phldrT="[Teksti]"/>
      <dgm:spPr>
        <a:solidFill>
          <a:srgbClr val="00B0F0"/>
        </a:solidFill>
      </dgm:spPr>
      <dgm:t>
        <a:bodyPr/>
        <a:lstStyle/>
        <a:p>
          <a:pPr>
            <a:spcAft>
              <a:spcPts val="0"/>
            </a:spcAft>
          </a:pPr>
          <a:r>
            <a:rPr lang="fi-FI" dirty="0" smtClean="0">
              <a:solidFill>
                <a:schemeClr val="tx1"/>
              </a:solidFill>
              <a:latin typeface="Arial Rounded MT Bold" panose="020F0704030504030204" pitchFamily="34" charset="0"/>
            </a:rPr>
            <a:t>Myös vieraskielisiä</a:t>
          </a:r>
        </a:p>
        <a:p>
          <a:pPr>
            <a:spcAft>
              <a:spcPts val="0"/>
            </a:spcAft>
          </a:pPr>
          <a:r>
            <a:rPr lang="fi-FI" dirty="0" smtClean="0">
              <a:solidFill>
                <a:schemeClr val="tx1"/>
              </a:solidFill>
              <a:latin typeface="Arial Rounded MT Bold" panose="020F0704030504030204" pitchFamily="34" charset="0"/>
            </a:rPr>
            <a:t>ohjelmia</a:t>
          </a:r>
          <a:endParaRPr lang="fi-FI" dirty="0">
            <a:solidFill>
              <a:schemeClr val="tx1"/>
            </a:solidFill>
            <a:latin typeface="Arial Rounded MT Bold" panose="020F0704030504030204" pitchFamily="34" charset="0"/>
          </a:endParaRPr>
        </a:p>
      </dgm:t>
    </dgm:pt>
    <dgm:pt modelId="{2D2963E8-9F45-4B40-8C0A-8BA18DB9F050}" type="parTrans" cxnId="{97CDFD8F-9B83-4AA0-848A-A7D5B2DF90E4}">
      <dgm:prSet/>
      <dgm:spPr>
        <a:solidFill>
          <a:srgbClr val="0070C0"/>
        </a:solidFill>
      </dgm:spPr>
      <dgm:t>
        <a:bodyPr/>
        <a:lstStyle/>
        <a:p>
          <a:endParaRPr lang="fi-FI"/>
        </a:p>
      </dgm:t>
    </dgm:pt>
    <dgm:pt modelId="{BEBCDB2D-9453-437D-94C1-247DB028585A}" type="sibTrans" cxnId="{97CDFD8F-9B83-4AA0-848A-A7D5B2DF90E4}">
      <dgm:prSet/>
      <dgm:spPr/>
      <dgm:t>
        <a:bodyPr/>
        <a:lstStyle/>
        <a:p>
          <a:endParaRPr lang="fi-FI"/>
        </a:p>
      </dgm:t>
    </dgm:pt>
    <dgm:pt modelId="{A3FBF2B1-49AE-4E26-BB0F-1DD1A43A6465}">
      <dgm:prSet/>
      <dgm:spPr>
        <a:solidFill>
          <a:srgbClr val="00B0F0"/>
        </a:solidFill>
      </dgm:spPr>
      <dgm:t>
        <a:bodyPr/>
        <a:lstStyle/>
        <a:p>
          <a:r>
            <a:rPr lang="fi-FI" dirty="0" smtClean="0">
              <a:solidFill>
                <a:schemeClr val="tx1"/>
              </a:solidFill>
              <a:latin typeface="Arial Rounded MT Bold" panose="020F0704030504030204" pitchFamily="34" charset="0"/>
            </a:rPr>
            <a:t>Sopii alan vaihtajille</a:t>
          </a:r>
          <a:endParaRPr lang="fi-FI" dirty="0">
            <a:solidFill>
              <a:schemeClr val="tx1"/>
            </a:solidFill>
            <a:latin typeface="Arial Rounded MT Bold" panose="020F0704030504030204" pitchFamily="34" charset="0"/>
          </a:endParaRPr>
        </a:p>
      </dgm:t>
    </dgm:pt>
    <dgm:pt modelId="{63EF9EB6-B9A9-4A0D-80F7-9FF7CFD3A75A}" type="parTrans" cxnId="{A84ECC1D-C677-4AC1-9E2A-376BC6620DD3}">
      <dgm:prSet/>
      <dgm:spPr>
        <a:solidFill>
          <a:srgbClr val="0070C0"/>
        </a:solidFill>
      </dgm:spPr>
      <dgm:t>
        <a:bodyPr/>
        <a:lstStyle/>
        <a:p>
          <a:endParaRPr lang="fi-FI"/>
        </a:p>
      </dgm:t>
    </dgm:pt>
    <dgm:pt modelId="{1B6E34F8-D13A-464A-BBC3-989FEC1FEE1E}" type="sibTrans" cxnId="{A84ECC1D-C677-4AC1-9E2A-376BC6620DD3}">
      <dgm:prSet/>
      <dgm:spPr/>
      <dgm:t>
        <a:bodyPr/>
        <a:lstStyle/>
        <a:p>
          <a:endParaRPr lang="fi-FI"/>
        </a:p>
      </dgm:t>
    </dgm:pt>
    <dgm:pt modelId="{4B2A2A08-ECB5-4520-BD0C-A7473218253B}" type="pres">
      <dgm:prSet presAssocID="{BCB766D2-CD78-4F54-B617-2FEE7B99A956}" presName="cycle" presStyleCnt="0">
        <dgm:presLayoutVars>
          <dgm:chMax val="1"/>
          <dgm:dir/>
          <dgm:animLvl val="ctr"/>
          <dgm:resizeHandles val="exact"/>
        </dgm:presLayoutVars>
      </dgm:prSet>
      <dgm:spPr/>
      <dgm:t>
        <a:bodyPr/>
        <a:lstStyle/>
        <a:p>
          <a:endParaRPr lang="fi-FI"/>
        </a:p>
      </dgm:t>
    </dgm:pt>
    <dgm:pt modelId="{1BF3ADEF-8BA1-4466-B53C-964F1F984F0C}" type="pres">
      <dgm:prSet presAssocID="{A5BE31A3-12E5-40DA-9929-15AE476B2846}" presName="centerShape" presStyleLbl="node0" presStyleIdx="0" presStyleCnt="1"/>
      <dgm:spPr/>
      <dgm:t>
        <a:bodyPr/>
        <a:lstStyle/>
        <a:p>
          <a:endParaRPr lang="fi-FI"/>
        </a:p>
      </dgm:t>
    </dgm:pt>
    <dgm:pt modelId="{5DBD77CA-5C91-4F5A-A45A-2A60E023B7DD}" type="pres">
      <dgm:prSet presAssocID="{D4D3AE68-CEBB-468F-AEB8-F1AB078157C5}" presName="parTrans" presStyleLbl="bgSibTrans2D1" presStyleIdx="0" presStyleCnt="4"/>
      <dgm:spPr/>
      <dgm:t>
        <a:bodyPr/>
        <a:lstStyle/>
        <a:p>
          <a:endParaRPr lang="fi-FI"/>
        </a:p>
      </dgm:t>
    </dgm:pt>
    <dgm:pt modelId="{D531334C-E1C4-48E6-8514-E45D704D7522}" type="pres">
      <dgm:prSet presAssocID="{3BF21DFE-FC7F-4FB9-B706-715BF35C8ECD}" presName="node" presStyleLbl="node1" presStyleIdx="0" presStyleCnt="4" custRadScaleRad="97839" custRadScaleInc="-13350">
        <dgm:presLayoutVars>
          <dgm:bulletEnabled val="1"/>
        </dgm:presLayoutVars>
      </dgm:prSet>
      <dgm:spPr/>
      <dgm:t>
        <a:bodyPr/>
        <a:lstStyle/>
        <a:p>
          <a:endParaRPr lang="fi-FI"/>
        </a:p>
      </dgm:t>
    </dgm:pt>
    <dgm:pt modelId="{FF3B46D8-6F06-4532-96E0-C71FEE6E25C4}" type="pres">
      <dgm:prSet presAssocID="{CD59B960-6E7E-4874-8139-BF0EC6EA5BD8}" presName="parTrans" presStyleLbl="bgSibTrans2D1" presStyleIdx="1" presStyleCnt="4"/>
      <dgm:spPr/>
      <dgm:t>
        <a:bodyPr/>
        <a:lstStyle/>
        <a:p>
          <a:endParaRPr lang="fi-FI"/>
        </a:p>
      </dgm:t>
    </dgm:pt>
    <dgm:pt modelId="{436081D4-1053-41ED-A870-A71738495F22}" type="pres">
      <dgm:prSet presAssocID="{DFF09259-FF4E-4887-A101-070E6B2E4898}" presName="node" presStyleLbl="node1" presStyleIdx="1" presStyleCnt="4">
        <dgm:presLayoutVars>
          <dgm:bulletEnabled val="1"/>
        </dgm:presLayoutVars>
      </dgm:prSet>
      <dgm:spPr/>
      <dgm:t>
        <a:bodyPr/>
        <a:lstStyle/>
        <a:p>
          <a:endParaRPr lang="fi-FI"/>
        </a:p>
      </dgm:t>
    </dgm:pt>
    <dgm:pt modelId="{D92B677C-41D0-47C2-AD9B-D12199E08D9E}" type="pres">
      <dgm:prSet presAssocID="{2D2963E8-9F45-4B40-8C0A-8BA18DB9F050}" presName="parTrans" presStyleLbl="bgSibTrans2D1" presStyleIdx="2" presStyleCnt="4"/>
      <dgm:spPr/>
      <dgm:t>
        <a:bodyPr/>
        <a:lstStyle/>
        <a:p>
          <a:endParaRPr lang="fi-FI"/>
        </a:p>
      </dgm:t>
    </dgm:pt>
    <dgm:pt modelId="{934F7BC8-C7FA-45CD-AA1D-16C7168F47D0}" type="pres">
      <dgm:prSet presAssocID="{4037A64B-B44D-45E0-9A25-3A2211E0814C}" presName="node" presStyleLbl="node1" presStyleIdx="2" presStyleCnt="4">
        <dgm:presLayoutVars>
          <dgm:bulletEnabled val="1"/>
        </dgm:presLayoutVars>
      </dgm:prSet>
      <dgm:spPr/>
      <dgm:t>
        <a:bodyPr/>
        <a:lstStyle/>
        <a:p>
          <a:endParaRPr lang="fi-FI"/>
        </a:p>
      </dgm:t>
    </dgm:pt>
    <dgm:pt modelId="{F12EEE82-8358-4568-97C4-6EDF77A4A0B2}" type="pres">
      <dgm:prSet presAssocID="{63EF9EB6-B9A9-4A0D-80F7-9FF7CFD3A75A}" presName="parTrans" presStyleLbl="bgSibTrans2D1" presStyleIdx="3" presStyleCnt="4"/>
      <dgm:spPr/>
      <dgm:t>
        <a:bodyPr/>
        <a:lstStyle/>
        <a:p>
          <a:endParaRPr lang="fi-FI"/>
        </a:p>
      </dgm:t>
    </dgm:pt>
    <dgm:pt modelId="{4B2CF8BE-6F64-4542-8384-D9C60BC7A337}" type="pres">
      <dgm:prSet presAssocID="{A3FBF2B1-49AE-4E26-BB0F-1DD1A43A6465}" presName="node" presStyleLbl="node1" presStyleIdx="3" presStyleCnt="4">
        <dgm:presLayoutVars>
          <dgm:bulletEnabled val="1"/>
        </dgm:presLayoutVars>
      </dgm:prSet>
      <dgm:spPr/>
      <dgm:t>
        <a:bodyPr/>
        <a:lstStyle/>
        <a:p>
          <a:endParaRPr lang="fi-FI"/>
        </a:p>
      </dgm:t>
    </dgm:pt>
  </dgm:ptLst>
  <dgm:cxnLst>
    <dgm:cxn modelId="{BD860D65-F600-4052-901C-F2B149DEECA6}" type="presOf" srcId="{63EF9EB6-B9A9-4A0D-80F7-9FF7CFD3A75A}" destId="{F12EEE82-8358-4568-97C4-6EDF77A4A0B2}" srcOrd="0" destOrd="0" presId="urn:microsoft.com/office/officeart/2005/8/layout/radial4"/>
    <dgm:cxn modelId="{7843028C-8889-4CE1-9F2C-809CFFE1E349}" type="presOf" srcId="{D4D3AE68-CEBB-468F-AEB8-F1AB078157C5}" destId="{5DBD77CA-5C91-4F5A-A45A-2A60E023B7DD}" srcOrd="0" destOrd="0" presId="urn:microsoft.com/office/officeart/2005/8/layout/radial4"/>
    <dgm:cxn modelId="{C9F3ACA7-F945-48A7-9483-16C311A24B53}" srcId="{BCB766D2-CD78-4F54-B617-2FEE7B99A956}" destId="{A5BE31A3-12E5-40DA-9929-15AE476B2846}" srcOrd="0" destOrd="0" parTransId="{180CE752-C522-402C-AA0C-6BA54D7F4EEE}" sibTransId="{7C71A6AC-803A-4F0E-8B29-15C2C134C880}"/>
    <dgm:cxn modelId="{A84ECC1D-C677-4AC1-9E2A-376BC6620DD3}" srcId="{A5BE31A3-12E5-40DA-9929-15AE476B2846}" destId="{A3FBF2B1-49AE-4E26-BB0F-1DD1A43A6465}" srcOrd="3" destOrd="0" parTransId="{63EF9EB6-B9A9-4A0D-80F7-9FF7CFD3A75A}" sibTransId="{1B6E34F8-D13A-464A-BBC3-989FEC1FEE1E}"/>
    <dgm:cxn modelId="{693EB136-DBFC-4F74-A1D1-F5CBB4D58242}" type="presOf" srcId="{A3FBF2B1-49AE-4E26-BB0F-1DD1A43A6465}" destId="{4B2CF8BE-6F64-4542-8384-D9C60BC7A337}" srcOrd="0" destOrd="0" presId="urn:microsoft.com/office/officeart/2005/8/layout/radial4"/>
    <dgm:cxn modelId="{678A6812-04AC-46AE-BB2F-9DA817B2B9AD}" type="presOf" srcId="{CD59B960-6E7E-4874-8139-BF0EC6EA5BD8}" destId="{FF3B46D8-6F06-4532-96E0-C71FEE6E25C4}" srcOrd="0" destOrd="0" presId="urn:microsoft.com/office/officeart/2005/8/layout/radial4"/>
    <dgm:cxn modelId="{4AC6D33F-90C7-4AB5-9757-F246900E3885}" type="presOf" srcId="{2D2963E8-9F45-4B40-8C0A-8BA18DB9F050}" destId="{D92B677C-41D0-47C2-AD9B-D12199E08D9E}" srcOrd="0" destOrd="0" presId="urn:microsoft.com/office/officeart/2005/8/layout/radial4"/>
    <dgm:cxn modelId="{97CDFD8F-9B83-4AA0-848A-A7D5B2DF90E4}" srcId="{A5BE31A3-12E5-40DA-9929-15AE476B2846}" destId="{4037A64B-B44D-45E0-9A25-3A2211E0814C}" srcOrd="2" destOrd="0" parTransId="{2D2963E8-9F45-4B40-8C0A-8BA18DB9F050}" sibTransId="{BEBCDB2D-9453-437D-94C1-247DB028585A}"/>
    <dgm:cxn modelId="{6CD307BC-4569-4394-8F14-DC55567B218E}" type="presOf" srcId="{4037A64B-B44D-45E0-9A25-3A2211E0814C}" destId="{934F7BC8-C7FA-45CD-AA1D-16C7168F47D0}" srcOrd="0" destOrd="0" presId="urn:microsoft.com/office/officeart/2005/8/layout/radial4"/>
    <dgm:cxn modelId="{708F4FFA-8420-491D-9FC1-B29608A2DF14}" type="presOf" srcId="{DFF09259-FF4E-4887-A101-070E6B2E4898}" destId="{436081D4-1053-41ED-A870-A71738495F22}" srcOrd="0" destOrd="0" presId="urn:microsoft.com/office/officeart/2005/8/layout/radial4"/>
    <dgm:cxn modelId="{1C60E33F-8637-433C-8682-920897E6D68A}" srcId="{A5BE31A3-12E5-40DA-9929-15AE476B2846}" destId="{DFF09259-FF4E-4887-A101-070E6B2E4898}" srcOrd="1" destOrd="0" parTransId="{CD59B960-6E7E-4874-8139-BF0EC6EA5BD8}" sibTransId="{E01183D0-5E96-43E1-BEBB-5827F1CD3525}"/>
    <dgm:cxn modelId="{E7CF13E4-125D-4CEC-AED6-90F451179069}" type="presOf" srcId="{3BF21DFE-FC7F-4FB9-B706-715BF35C8ECD}" destId="{D531334C-E1C4-48E6-8514-E45D704D7522}" srcOrd="0" destOrd="0" presId="urn:microsoft.com/office/officeart/2005/8/layout/radial4"/>
    <dgm:cxn modelId="{ECABE38D-1288-4ED6-963A-9AC58A72EB69}" srcId="{A5BE31A3-12E5-40DA-9929-15AE476B2846}" destId="{3BF21DFE-FC7F-4FB9-B706-715BF35C8ECD}" srcOrd="0" destOrd="0" parTransId="{D4D3AE68-CEBB-468F-AEB8-F1AB078157C5}" sibTransId="{0596566E-50A3-41EE-A63D-F236442DBC7A}"/>
    <dgm:cxn modelId="{2BC982DB-B516-443E-96C8-BA75E59E015B}" type="presOf" srcId="{BCB766D2-CD78-4F54-B617-2FEE7B99A956}" destId="{4B2A2A08-ECB5-4520-BD0C-A7473218253B}" srcOrd="0" destOrd="0" presId="urn:microsoft.com/office/officeart/2005/8/layout/radial4"/>
    <dgm:cxn modelId="{BFBD7DC3-61FE-495A-A018-23FD85FE86FB}" type="presOf" srcId="{A5BE31A3-12E5-40DA-9929-15AE476B2846}" destId="{1BF3ADEF-8BA1-4466-B53C-964F1F984F0C}" srcOrd="0" destOrd="0" presId="urn:microsoft.com/office/officeart/2005/8/layout/radial4"/>
    <dgm:cxn modelId="{76FFE569-8807-4A48-A43D-008A5439BB44}" type="presParOf" srcId="{4B2A2A08-ECB5-4520-BD0C-A7473218253B}" destId="{1BF3ADEF-8BA1-4466-B53C-964F1F984F0C}" srcOrd="0" destOrd="0" presId="urn:microsoft.com/office/officeart/2005/8/layout/radial4"/>
    <dgm:cxn modelId="{BD43294B-4C98-4463-808A-3B61D7B589AB}" type="presParOf" srcId="{4B2A2A08-ECB5-4520-BD0C-A7473218253B}" destId="{5DBD77CA-5C91-4F5A-A45A-2A60E023B7DD}" srcOrd="1" destOrd="0" presId="urn:microsoft.com/office/officeart/2005/8/layout/radial4"/>
    <dgm:cxn modelId="{5773830C-AB7A-4486-A3C3-CA47D3584CDD}" type="presParOf" srcId="{4B2A2A08-ECB5-4520-BD0C-A7473218253B}" destId="{D531334C-E1C4-48E6-8514-E45D704D7522}" srcOrd="2" destOrd="0" presId="urn:microsoft.com/office/officeart/2005/8/layout/radial4"/>
    <dgm:cxn modelId="{9939D296-0405-4A22-AAE3-D80B51C7565C}" type="presParOf" srcId="{4B2A2A08-ECB5-4520-BD0C-A7473218253B}" destId="{FF3B46D8-6F06-4532-96E0-C71FEE6E25C4}" srcOrd="3" destOrd="0" presId="urn:microsoft.com/office/officeart/2005/8/layout/radial4"/>
    <dgm:cxn modelId="{8BF0D19B-B81B-4443-AD23-8B6519D61C20}" type="presParOf" srcId="{4B2A2A08-ECB5-4520-BD0C-A7473218253B}" destId="{436081D4-1053-41ED-A870-A71738495F22}" srcOrd="4" destOrd="0" presId="urn:microsoft.com/office/officeart/2005/8/layout/radial4"/>
    <dgm:cxn modelId="{4E304FB0-7BBB-4E6F-9DE9-9B1F0C677080}" type="presParOf" srcId="{4B2A2A08-ECB5-4520-BD0C-A7473218253B}" destId="{D92B677C-41D0-47C2-AD9B-D12199E08D9E}" srcOrd="5" destOrd="0" presId="urn:microsoft.com/office/officeart/2005/8/layout/radial4"/>
    <dgm:cxn modelId="{334AF1CE-1E10-4097-AA0D-69380DB21469}" type="presParOf" srcId="{4B2A2A08-ECB5-4520-BD0C-A7473218253B}" destId="{934F7BC8-C7FA-45CD-AA1D-16C7168F47D0}" srcOrd="6" destOrd="0" presId="urn:microsoft.com/office/officeart/2005/8/layout/radial4"/>
    <dgm:cxn modelId="{82E81FF3-D76D-41C9-BDAF-E468999B7E9D}" type="presParOf" srcId="{4B2A2A08-ECB5-4520-BD0C-A7473218253B}" destId="{F12EEE82-8358-4568-97C4-6EDF77A4A0B2}" srcOrd="7" destOrd="0" presId="urn:microsoft.com/office/officeart/2005/8/layout/radial4"/>
    <dgm:cxn modelId="{3F8468F5-8460-4769-A1FA-20805C8976F4}" type="presParOf" srcId="{4B2A2A08-ECB5-4520-BD0C-A7473218253B}" destId="{4B2CF8BE-6F64-4542-8384-D9C60BC7A337}" srcOrd="8" destOrd="0" presId="urn:microsoft.com/office/officeart/2005/8/layout/radial4"/>
  </dgm:cxnLst>
  <dgm:bg/>
  <dgm:whole/>
  <dgm:extLst>
    <a:ext uri="http://schemas.microsoft.com/office/drawing/2008/diagram">
      <dsp:dataModelExt xmlns:dsp="http://schemas.microsoft.com/office/drawing/2008/diagram" relId="rId23"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CB766D2-CD78-4F54-B617-2FEE7B99A956}" type="doc">
      <dgm:prSet loTypeId="urn:microsoft.com/office/officeart/2005/8/layout/radial4" loCatId="relationship" qsTypeId="urn:microsoft.com/office/officeart/2005/8/quickstyle/simple5" qsCatId="simple" csTypeId="urn:microsoft.com/office/officeart/2005/8/colors/accent1_2" csCatId="accent1" phldr="1"/>
      <dgm:spPr/>
      <dgm:t>
        <a:bodyPr/>
        <a:lstStyle/>
        <a:p>
          <a:endParaRPr lang="fi-FI"/>
        </a:p>
      </dgm:t>
    </dgm:pt>
    <dgm:pt modelId="{A5BE31A3-12E5-40DA-9929-15AE476B2846}">
      <dgm:prSet phldrT="[Teksti]"/>
      <dgm:spPr>
        <a:solidFill>
          <a:srgbClr val="CC3300"/>
        </a:solidFill>
      </dgm:spPr>
      <dgm:t>
        <a:bodyPr/>
        <a:lstStyle/>
        <a:p>
          <a:r>
            <a:rPr lang="fi-FI" b="1" dirty="0" smtClean="0">
              <a:solidFill>
                <a:schemeClr val="bg1"/>
              </a:solidFill>
              <a:latin typeface="Arial Rounded MT Bold" panose="020F0704030504030204" pitchFamily="34" charset="0"/>
            </a:rPr>
            <a:t>Mitä hyötyä</a:t>
          </a:r>
          <a:endParaRPr lang="fi-FI" b="1" dirty="0">
            <a:solidFill>
              <a:schemeClr val="bg1"/>
            </a:solidFill>
            <a:latin typeface="Arial Rounded MT Bold" panose="020F0704030504030204" pitchFamily="34" charset="0"/>
          </a:endParaRPr>
        </a:p>
      </dgm:t>
    </dgm:pt>
    <dgm:pt modelId="{180CE752-C522-402C-AA0C-6BA54D7F4EEE}" type="parTrans" cxnId="{C9F3ACA7-F945-48A7-9483-16C311A24B53}">
      <dgm:prSet/>
      <dgm:spPr/>
      <dgm:t>
        <a:bodyPr/>
        <a:lstStyle/>
        <a:p>
          <a:endParaRPr lang="fi-FI"/>
        </a:p>
      </dgm:t>
    </dgm:pt>
    <dgm:pt modelId="{7C71A6AC-803A-4F0E-8B29-15C2C134C880}" type="sibTrans" cxnId="{C9F3ACA7-F945-48A7-9483-16C311A24B53}">
      <dgm:prSet/>
      <dgm:spPr/>
      <dgm:t>
        <a:bodyPr/>
        <a:lstStyle/>
        <a:p>
          <a:endParaRPr lang="fi-FI"/>
        </a:p>
      </dgm:t>
    </dgm:pt>
    <dgm:pt modelId="{3BF21DFE-FC7F-4FB9-B706-715BF35C8ECD}">
      <dgm:prSet phldrT="[Teksti]"/>
      <dgm:spPr>
        <a:solidFill>
          <a:srgbClr val="669900"/>
        </a:solidFill>
        <a:effectLst>
          <a:outerShdw blurRad="50800" dist="38100" dir="13500000" algn="br" rotWithShape="0">
            <a:prstClr val="black">
              <a:alpha val="40000"/>
            </a:prstClr>
          </a:outerShdw>
        </a:effectLst>
      </dgm:spPr>
      <dgm:t>
        <a:bodyPr/>
        <a:lstStyle/>
        <a:p>
          <a:r>
            <a:rPr lang="fi-FI" dirty="0" smtClean="0">
              <a:solidFill>
                <a:schemeClr val="tx1"/>
              </a:solidFill>
              <a:latin typeface="Arial Rounded MT Bold" panose="020F0704030504030204" pitchFamily="34" charset="0"/>
            </a:rPr>
            <a:t>Voit tutustua ja etsiä omaa alaasi</a:t>
          </a:r>
          <a:endParaRPr lang="fi-FI" dirty="0">
            <a:solidFill>
              <a:schemeClr val="tx1"/>
            </a:solidFill>
            <a:latin typeface="Arial Rounded MT Bold" panose="020F0704030504030204" pitchFamily="34" charset="0"/>
          </a:endParaRPr>
        </a:p>
      </dgm:t>
    </dgm:pt>
    <dgm:pt modelId="{D4D3AE68-CEBB-468F-AEB8-F1AB078157C5}" type="parTrans" cxnId="{ECABE38D-1288-4ED6-963A-9AC58A72EB69}">
      <dgm:prSet/>
      <dgm:spPr>
        <a:solidFill>
          <a:srgbClr val="92D050"/>
        </a:solidFill>
      </dgm:spPr>
      <dgm:t>
        <a:bodyPr/>
        <a:lstStyle/>
        <a:p>
          <a:endParaRPr lang="fi-FI"/>
        </a:p>
      </dgm:t>
    </dgm:pt>
    <dgm:pt modelId="{0596566E-50A3-41EE-A63D-F236442DBC7A}" type="sibTrans" cxnId="{ECABE38D-1288-4ED6-963A-9AC58A72EB69}">
      <dgm:prSet/>
      <dgm:spPr/>
      <dgm:t>
        <a:bodyPr/>
        <a:lstStyle/>
        <a:p>
          <a:endParaRPr lang="fi-FI"/>
        </a:p>
      </dgm:t>
    </dgm:pt>
    <dgm:pt modelId="{DFF09259-FF4E-4887-A101-070E6B2E4898}">
      <dgm:prSet phldrT="[Teksti]"/>
      <dgm:spPr>
        <a:solidFill>
          <a:srgbClr val="669900"/>
        </a:solidFill>
        <a:effectLst>
          <a:outerShdw blurRad="50800" dist="38100" dir="13500000" algn="br" rotWithShape="0">
            <a:prstClr val="black">
              <a:alpha val="40000"/>
            </a:prstClr>
          </a:outerShdw>
        </a:effectLst>
      </dgm:spPr>
      <dgm:t>
        <a:bodyPr/>
        <a:lstStyle/>
        <a:p>
          <a:r>
            <a:rPr lang="fi-FI" dirty="0" smtClean="0">
              <a:solidFill>
                <a:schemeClr val="tx1"/>
              </a:solidFill>
              <a:latin typeface="Arial Rounded MT Bold" panose="020F0704030504030204" pitchFamily="34" charset="0"/>
            </a:rPr>
            <a:t>Opinnot voit liittää tutkintoosi</a:t>
          </a:r>
          <a:endParaRPr lang="fi-FI" dirty="0">
            <a:solidFill>
              <a:schemeClr val="tx1"/>
            </a:solidFill>
            <a:latin typeface="Arial Rounded MT Bold" panose="020F0704030504030204" pitchFamily="34" charset="0"/>
          </a:endParaRPr>
        </a:p>
      </dgm:t>
    </dgm:pt>
    <dgm:pt modelId="{CD59B960-6E7E-4874-8139-BF0EC6EA5BD8}" type="parTrans" cxnId="{1C60E33F-8637-433C-8682-920897E6D68A}">
      <dgm:prSet/>
      <dgm:spPr>
        <a:solidFill>
          <a:srgbClr val="92D050"/>
        </a:solidFill>
      </dgm:spPr>
      <dgm:t>
        <a:bodyPr/>
        <a:lstStyle/>
        <a:p>
          <a:endParaRPr lang="fi-FI"/>
        </a:p>
      </dgm:t>
    </dgm:pt>
    <dgm:pt modelId="{E01183D0-5E96-43E1-BEBB-5827F1CD3525}" type="sibTrans" cxnId="{1C60E33F-8637-433C-8682-920897E6D68A}">
      <dgm:prSet/>
      <dgm:spPr/>
      <dgm:t>
        <a:bodyPr/>
        <a:lstStyle/>
        <a:p>
          <a:endParaRPr lang="fi-FI"/>
        </a:p>
      </dgm:t>
    </dgm:pt>
    <dgm:pt modelId="{4037A64B-B44D-45E0-9A25-3A2211E0814C}">
      <dgm:prSet phldrT="[Teksti]"/>
      <dgm:spPr>
        <a:solidFill>
          <a:srgbClr val="669900"/>
        </a:solidFill>
        <a:effectLst>
          <a:outerShdw blurRad="50800" dist="38100" dir="13500000" algn="br" rotWithShape="0">
            <a:prstClr val="black">
              <a:alpha val="40000"/>
            </a:prstClr>
          </a:outerShdw>
        </a:effectLst>
      </dgm:spPr>
      <dgm:t>
        <a:bodyPr/>
        <a:lstStyle/>
        <a:p>
          <a:r>
            <a:rPr lang="fi-FI" dirty="0" smtClean="0">
              <a:solidFill>
                <a:schemeClr val="tx1"/>
              </a:solidFill>
              <a:latin typeface="Arial Rounded MT Bold" panose="020F0704030504030204" pitchFamily="34" charset="0"/>
            </a:rPr>
            <a:t>Voit  sovittaa omaan aikatauluusi</a:t>
          </a:r>
          <a:endParaRPr lang="fi-FI" dirty="0">
            <a:solidFill>
              <a:schemeClr val="tx1"/>
            </a:solidFill>
            <a:latin typeface="Arial Rounded MT Bold" panose="020F0704030504030204" pitchFamily="34" charset="0"/>
          </a:endParaRPr>
        </a:p>
      </dgm:t>
    </dgm:pt>
    <dgm:pt modelId="{2D2963E8-9F45-4B40-8C0A-8BA18DB9F050}" type="parTrans" cxnId="{97CDFD8F-9B83-4AA0-848A-A7D5B2DF90E4}">
      <dgm:prSet/>
      <dgm:spPr>
        <a:solidFill>
          <a:srgbClr val="92D050"/>
        </a:solidFill>
      </dgm:spPr>
      <dgm:t>
        <a:bodyPr/>
        <a:lstStyle/>
        <a:p>
          <a:endParaRPr lang="fi-FI"/>
        </a:p>
      </dgm:t>
    </dgm:pt>
    <dgm:pt modelId="{BEBCDB2D-9453-437D-94C1-247DB028585A}" type="sibTrans" cxnId="{97CDFD8F-9B83-4AA0-848A-A7D5B2DF90E4}">
      <dgm:prSet/>
      <dgm:spPr/>
      <dgm:t>
        <a:bodyPr/>
        <a:lstStyle/>
        <a:p>
          <a:endParaRPr lang="fi-FI"/>
        </a:p>
      </dgm:t>
    </dgm:pt>
    <dgm:pt modelId="{A3FBF2B1-49AE-4E26-BB0F-1DD1A43A6465}">
      <dgm:prSet/>
      <dgm:spPr>
        <a:solidFill>
          <a:srgbClr val="669900"/>
        </a:solidFill>
        <a:effectLst>
          <a:outerShdw blurRad="50800" dist="38100" dir="13500000" algn="br" rotWithShape="0">
            <a:prstClr val="black">
              <a:alpha val="40000"/>
            </a:prstClr>
          </a:outerShdw>
        </a:effectLst>
      </dgm:spPr>
      <dgm:t>
        <a:bodyPr/>
        <a:lstStyle/>
        <a:p>
          <a:r>
            <a:rPr lang="fi-FI" dirty="0" smtClean="0">
              <a:solidFill>
                <a:schemeClr val="tx1"/>
              </a:solidFill>
              <a:latin typeface="Arial Rounded MT Bold" panose="020F0704030504030204" pitchFamily="34" charset="0"/>
            </a:rPr>
            <a:t>Kehität ammattitaitoasi</a:t>
          </a:r>
          <a:endParaRPr lang="fi-FI" dirty="0">
            <a:solidFill>
              <a:schemeClr val="tx1"/>
            </a:solidFill>
            <a:latin typeface="Arial Rounded MT Bold" panose="020F0704030504030204" pitchFamily="34" charset="0"/>
          </a:endParaRPr>
        </a:p>
      </dgm:t>
    </dgm:pt>
    <dgm:pt modelId="{63EF9EB6-B9A9-4A0D-80F7-9FF7CFD3A75A}" type="parTrans" cxnId="{A84ECC1D-C677-4AC1-9E2A-376BC6620DD3}">
      <dgm:prSet/>
      <dgm:spPr>
        <a:solidFill>
          <a:srgbClr val="92D050"/>
        </a:solidFill>
      </dgm:spPr>
      <dgm:t>
        <a:bodyPr/>
        <a:lstStyle/>
        <a:p>
          <a:endParaRPr lang="fi-FI"/>
        </a:p>
      </dgm:t>
    </dgm:pt>
    <dgm:pt modelId="{1B6E34F8-D13A-464A-BBC3-989FEC1FEE1E}" type="sibTrans" cxnId="{A84ECC1D-C677-4AC1-9E2A-376BC6620DD3}">
      <dgm:prSet/>
      <dgm:spPr/>
      <dgm:t>
        <a:bodyPr/>
        <a:lstStyle/>
        <a:p>
          <a:endParaRPr lang="fi-FI"/>
        </a:p>
      </dgm:t>
    </dgm:pt>
    <dgm:pt modelId="{E41AFA4A-2518-454B-B3FC-A135AD18E637}">
      <dgm:prSet/>
      <dgm:spPr>
        <a:solidFill>
          <a:srgbClr val="669900"/>
        </a:solidFill>
        <a:effectLst>
          <a:outerShdw blurRad="50800" dist="38100" dir="13500000" algn="br" rotWithShape="0">
            <a:prstClr val="black">
              <a:alpha val="40000"/>
            </a:prstClr>
          </a:outerShdw>
        </a:effectLst>
      </dgm:spPr>
      <dgm:t>
        <a:bodyPr/>
        <a:lstStyle/>
        <a:p>
          <a:r>
            <a:rPr lang="fi-FI" dirty="0" smtClean="0">
              <a:solidFill>
                <a:schemeClr val="tx1"/>
              </a:solidFill>
              <a:latin typeface="Arial Rounded MT Bold" panose="020F0704030504030204" pitchFamily="34" charset="0"/>
            </a:rPr>
            <a:t>Lisäpisteitä pyrkiessäsi</a:t>
          </a:r>
          <a:endParaRPr lang="fi-FI" dirty="0">
            <a:solidFill>
              <a:schemeClr val="tx1"/>
            </a:solidFill>
            <a:latin typeface="Arial Rounded MT Bold" panose="020F0704030504030204" pitchFamily="34" charset="0"/>
          </a:endParaRPr>
        </a:p>
      </dgm:t>
    </dgm:pt>
    <dgm:pt modelId="{A3BA8AA7-D2B2-4587-B6FB-BBA6F2A76800}" type="parTrans" cxnId="{D1BED5FE-10B7-4754-8D7C-B1904FEBD4CF}">
      <dgm:prSet/>
      <dgm:spPr>
        <a:solidFill>
          <a:srgbClr val="92D050"/>
        </a:solidFill>
      </dgm:spPr>
      <dgm:t>
        <a:bodyPr/>
        <a:lstStyle/>
        <a:p>
          <a:endParaRPr lang="fi-FI"/>
        </a:p>
      </dgm:t>
    </dgm:pt>
    <dgm:pt modelId="{70E3124F-4627-4961-83C5-D69BE1996663}" type="sibTrans" cxnId="{D1BED5FE-10B7-4754-8D7C-B1904FEBD4CF}">
      <dgm:prSet/>
      <dgm:spPr/>
      <dgm:t>
        <a:bodyPr/>
        <a:lstStyle/>
        <a:p>
          <a:endParaRPr lang="fi-FI"/>
        </a:p>
      </dgm:t>
    </dgm:pt>
    <dgm:pt modelId="{4B2A2A08-ECB5-4520-BD0C-A7473218253B}" type="pres">
      <dgm:prSet presAssocID="{BCB766D2-CD78-4F54-B617-2FEE7B99A956}" presName="cycle" presStyleCnt="0">
        <dgm:presLayoutVars>
          <dgm:chMax val="1"/>
          <dgm:dir/>
          <dgm:animLvl val="ctr"/>
          <dgm:resizeHandles val="exact"/>
        </dgm:presLayoutVars>
      </dgm:prSet>
      <dgm:spPr/>
      <dgm:t>
        <a:bodyPr/>
        <a:lstStyle/>
        <a:p>
          <a:endParaRPr lang="fi-FI"/>
        </a:p>
      </dgm:t>
    </dgm:pt>
    <dgm:pt modelId="{1BF3ADEF-8BA1-4466-B53C-964F1F984F0C}" type="pres">
      <dgm:prSet presAssocID="{A5BE31A3-12E5-40DA-9929-15AE476B2846}" presName="centerShape" presStyleLbl="node0" presStyleIdx="0" presStyleCnt="1"/>
      <dgm:spPr/>
      <dgm:t>
        <a:bodyPr/>
        <a:lstStyle/>
        <a:p>
          <a:endParaRPr lang="fi-FI"/>
        </a:p>
      </dgm:t>
    </dgm:pt>
    <dgm:pt modelId="{5DBD77CA-5C91-4F5A-A45A-2A60E023B7DD}" type="pres">
      <dgm:prSet presAssocID="{D4D3AE68-CEBB-468F-AEB8-F1AB078157C5}" presName="parTrans" presStyleLbl="bgSibTrans2D1" presStyleIdx="0" presStyleCnt="5"/>
      <dgm:spPr/>
      <dgm:t>
        <a:bodyPr/>
        <a:lstStyle/>
        <a:p>
          <a:endParaRPr lang="fi-FI"/>
        </a:p>
      </dgm:t>
    </dgm:pt>
    <dgm:pt modelId="{D531334C-E1C4-48E6-8514-E45D704D7522}" type="pres">
      <dgm:prSet presAssocID="{3BF21DFE-FC7F-4FB9-B706-715BF35C8ECD}" presName="node" presStyleLbl="node1" presStyleIdx="0" presStyleCnt="5">
        <dgm:presLayoutVars>
          <dgm:bulletEnabled val="1"/>
        </dgm:presLayoutVars>
      </dgm:prSet>
      <dgm:spPr/>
      <dgm:t>
        <a:bodyPr/>
        <a:lstStyle/>
        <a:p>
          <a:endParaRPr lang="fi-FI"/>
        </a:p>
      </dgm:t>
    </dgm:pt>
    <dgm:pt modelId="{FF3B46D8-6F06-4532-96E0-C71FEE6E25C4}" type="pres">
      <dgm:prSet presAssocID="{CD59B960-6E7E-4874-8139-BF0EC6EA5BD8}" presName="parTrans" presStyleLbl="bgSibTrans2D1" presStyleIdx="1" presStyleCnt="5"/>
      <dgm:spPr/>
      <dgm:t>
        <a:bodyPr/>
        <a:lstStyle/>
        <a:p>
          <a:endParaRPr lang="fi-FI"/>
        </a:p>
      </dgm:t>
    </dgm:pt>
    <dgm:pt modelId="{436081D4-1053-41ED-A870-A71738495F22}" type="pres">
      <dgm:prSet presAssocID="{DFF09259-FF4E-4887-A101-070E6B2E4898}" presName="node" presStyleLbl="node1" presStyleIdx="1" presStyleCnt="5">
        <dgm:presLayoutVars>
          <dgm:bulletEnabled val="1"/>
        </dgm:presLayoutVars>
      </dgm:prSet>
      <dgm:spPr/>
      <dgm:t>
        <a:bodyPr/>
        <a:lstStyle/>
        <a:p>
          <a:endParaRPr lang="fi-FI"/>
        </a:p>
      </dgm:t>
    </dgm:pt>
    <dgm:pt modelId="{D92B677C-41D0-47C2-AD9B-D12199E08D9E}" type="pres">
      <dgm:prSet presAssocID="{2D2963E8-9F45-4B40-8C0A-8BA18DB9F050}" presName="parTrans" presStyleLbl="bgSibTrans2D1" presStyleIdx="2" presStyleCnt="5"/>
      <dgm:spPr/>
      <dgm:t>
        <a:bodyPr/>
        <a:lstStyle/>
        <a:p>
          <a:endParaRPr lang="fi-FI"/>
        </a:p>
      </dgm:t>
    </dgm:pt>
    <dgm:pt modelId="{934F7BC8-C7FA-45CD-AA1D-16C7168F47D0}" type="pres">
      <dgm:prSet presAssocID="{4037A64B-B44D-45E0-9A25-3A2211E0814C}" presName="node" presStyleLbl="node1" presStyleIdx="2" presStyleCnt="5">
        <dgm:presLayoutVars>
          <dgm:bulletEnabled val="1"/>
        </dgm:presLayoutVars>
      </dgm:prSet>
      <dgm:spPr/>
      <dgm:t>
        <a:bodyPr/>
        <a:lstStyle/>
        <a:p>
          <a:endParaRPr lang="fi-FI"/>
        </a:p>
      </dgm:t>
    </dgm:pt>
    <dgm:pt modelId="{F12EEE82-8358-4568-97C4-6EDF77A4A0B2}" type="pres">
      <dgm:prSet presAssocID="{63EF9EB6-B9A9-4A0D-80F7-9FF7CFD3A75A}" presName="parTrans" presStyleLbl="bgSibTrans2D1" presStyleIdx="3" presStyleCnt="5"/>
      <dgm:spPr/>
      <dgm:t>
        <a:bodyPr/>
        <a:lstStyle/>
        <a:p>
          <a:endParaRPr lang="fi-FI"/>
        </a:p>
      </dgm:t>
    </dgm:pt>
    <dgm:pt modelId="{4B2CF8BE-6F64-4542-8384-D9C60BC7A337}" type="pres">
      <dgm:prSet presAssocID="{A3FBF2B1-49AE-4E26-BB0F-1DD1A43A6465}" presName="node" presStyleLbl="node1" presStyleIdx="3" presStyleCnt="5">
        <dgm:presLayoutVars>
          <dgm:bulletEnabled val="1"/>
        </dgm:presLayoutVars>
      </dgm:prSet>
      <dgm:spPr/>
      <dgm:t>
        <a:bodyPr/>
        <a:lstStyle/>
        <a:p>
          <a:endParaRPr lang="fi-FI"/>
        </a:p>
      </dgm:t>
    </dgm:pt>
    <dgm:pt modelId="{20DF3C82-5A1A-4A1E-9048-33CC475BE670}" type="pres">
      <dgm:prSet presAssocID="{A3BA8AA7-D2B2-4587-B6FB-BBA6F2A76800}" presName="parTrans" presStyleLbl="bgSibTrans2D1" presStyleIdx="4" presStyleCnt="5"/>
      <dgm:spPr/>
      <dgm:t>
        <a:bodyPr/>
        <a:lstStyle/>
        <a:p>
          <a:endParaRPr lang="fi-FI"/>
        </a:p>
      </dgm:t>
    </dgm:pt>
    <dgm:pt modelId="{01B33651-6A85-4717-9D35-F764735B726F}" type="pres">
      <dgm:prSet presAssocID="{E41AFA4A-2518-454B-B3FC-A135AD18E637}" presName="node" presStyleLbl="node1" presStyleIdx="4" presStyleCnt="5">
        <dgm:presLayoutVars>
          <dgm:bulletEnabled val="1"/>
        </dgm:presLayoutVars>
      </dgm:prSet>
      <dgm:spPr/>
      <dgm:t>
        <a:bodyPr/>
        <a:lstStyle/>
        <a:p>
          <a:endParaRPr lang="fi-FI"/>
        </a:p>
      </dgm:t>
    </dgm:pt>
  </dgm:ptLst>
  <dgm:cxnLst>
    <dgm:cxn modelId="{F1BBA0AA-777B-4399-B5BF-E6269C6568F1}" type="presOf" srcId="{CD59B960-6E7E-4874-8139-BF0EC6EA5BD8}" destId="{FF3B46D8-6F06-4532-96E0-C71FEE6E25C4}" srcOrd="0" destOrd="0" presId="urn:microsoft.com/office/officeart/2005/8/layout/radial4"/>
    <dgm:cxn modelId="{C9F3ACA7-F945-48A7-9483-16C311A24B53}" srcId="{BCB766D2-CD78-4F54-B617-2FEE7B99A956}" destId="{A5BE31A3-12E5-40DA-9929-15AE476B2846}" srcOrd="0" destOrd="0" parTransId="{180CE752-C522-402C-AA0C-6BA54D7F4EEE}" sibTransId="{7C71A6AC-803A-4F0E-8B29-15C2C134C880}"/>
    <dgm:cxn modelId="{A84ECC1D-C677-4AC1-9E2A-376BC6620DD3}" srcId="{A5BE31A3-12E5-40DA-9929-15AE476B2846}" destId="{A3FBF2B1-49AE-4E26-BB0F-1DD1A43A6465}" srcOrd="3" destOrd="0" parTransId="{63EF9EB6-B9A9-4A0D-80F7-9FF7CFD3A75A}" sibTransId="{1B6E34F8-D13A-464A-BBC3-989FEC1FEE1E}"/>
    <dgm:cxn modelId="{97CDFD8F-9B83-4AA0-848A-A7D5B2DF90E4}" srcId="{A5BE31A3-12E5-40DA-9929-15AE476B2846}" destId="{4037A64B-B44D-45E0-9A25-3A2211E0814C}" srcOrd="2" destOrd="0" parTransId="{2D2963E8-9F45-4B40-8C0A-8BA18DB9F050}" sibTransId="{BEBCDB2D-9453-437D-94C1-247DB028585A}"/>
    <dgm:cxn modelId="{EAD1DE54-58C7-42D5-A5EF-30BCFF878ADA}" type="presOf" srcId="{A3BA8AA7-D2B2-4587-B6FB-BBA6F2A76800}" destId="{20DF3C82-5A1A-4A1E-9048-33CC475BE670}" srcOrd="0" destOrd="0" presId="urn:microsoft.com/office/officeart/2005/8/layout/radial4"/>
    <dgm:cxn modelId="{7E424D6A-40D3-47A9-B79F-14E78E3DA4F0}" type="presOf" srcId="{BCB766D2-CD78-4F54-B617-2FEE7B99A956}" destId="{4B2A2A08-ECB5-4520-BD0C-A7473218253B}" srcOrd="0" destOrd="0" presId="urn:microsoft.com/office/officeart/2005/8/layout/radial4"/>
    <dgm:cxn modelId="{1C60E33F-8637-433C-8682-920897E6D68A}" srcId="{A5BE31A3-12E5-40DA-9929-15AE476B2846}" destId="{DFF09259-FF4E-4887-A101-070E6B2E4898}" srcOrd="1" destOrd="0" parTransId="{CD59B960-6E7E-4874-8139-BF0EC6EA5BD8}" sibTransId="{E01183D0-5E96-43E1-BEBB-5827F1CD3525}"/>
    <dgm:cxn modelId="{ECABE38D-1288-4ED6-963A-9AC58A72EB69}" srcId="{A5BE31A3-12E5-40DA-9929-15AE476B2846}" destId="{3BF21DFE-FC7F-4FB9-B706-715BF35C8ECD}" srcOrd="0" destOrd="0" parTransId="{D4D3AE68-CEBB-468F-AEB8-F1AB078157C5}" sibTransId="{0596566E-50A3-41EE-A63D-F236442DBC7A}"/>
    <dgm:cxn modelId="{91B761E1-6C35-4157-A936-FE1DDDB0E6EA}" type="presOf" srcId="{2D2963E8-9F45-4B40-8C0A-8BA18DB9F050}" destId="{D92B677C-41D0-47C2-AD9B-D12199E08D9E}" srcOrd="0" destOrd="0" presId="urn:microsoft.com/office/officeart/2005/8/layout/radial4"/>
    <dgm:cxn modelId="{D1BED5FE-10B7-4754-8D7C-B1904FEBD4CF}" srcId="{A5BE31A3-12E5-40DA-9929-15AE476B2846}" destId="{E41AFA4A-2518-454B-B3FC-A135AD18E637}" srcOrd="4" destOrd="0" parTransId="{A3BA8AA7-D2B2-4587-B6FB-BBA6F2A76800}" sibTransId="{70E3124F-4627-4961-83C5-D69BE1996663}"/>
    <dgm:cxn modelId="{48117FC4-479E-4D1C-935B-7F41D8278CF1}" type="presOf" srcId="{63EF9EB6-B9A9-4A0D-80F7-9FF7CFD3A75A}" destId="{F12EEE82-8358-4568-97C4-6EDF77A4A0B2}" srcOrd="0" destOrd="0" presId="urn:microsoft.com/office/officeart/2005/8/layout/radial4"/>
    <dgm:cxn modelId="{BFF9E322-35D5-499F-B1F4-C54A7AD31899}" type="presOf" srcId="{DFF09259-FF4E-4887-A101-070E6B2E4898}" destId="{436081D4-1053-41ED-A870-A71738495F22}" srcOrd="0" destOrd="0" presId="urn:microsoft.com/office/officeart/2005/8/layout/radial4"/>
    <dgm:cxn modelId="{9EF69131-36B5-4A3C-85A7-15BFBFC37AEC}" type="presOf" srcId="{E41AFA4A-2518-454B-B3FC-A135AD18E637}" destId="{01B33651-6A85-4717-9D35-F764735B726F}" srcOrd="0" destOrd="0" presId="urn:microsoft.com/office/officeart/2005/8/layout/radial4"/>
    <dgm:cxn modelId="{CB5E5F0F-3CD5-4A19-BE38-EBA99DA3992F}" type="presOf" srcId="{A5BE31A3-12E5-40DA-9929-15AE476B2846}" destId="{1BF3ADEF-8BA1-4466-B53C-964F1F984F0C}" srcOrd="0" destOrd="0" presId="urn:microsoft.com/office/officeart/2005/8/layout/radial4"/>
    <dgm:cxn modelId="{B6CE4146-2295-468E-B35B-7B86BEE19EA6}" type="presOf" srcId="{A3FBF2B1-49AE-4E26-BB0F-1DD1A43A6465}" destId="{4B2CF8BE-6F64-4542-8384-D9C60BC7A337}" srcOrd="0" destOrd="0" presId="urn:microsoft.com/office/officeart/2005/8/layout/radial4"/>
    <dgm:cxn modelId="{A462B64C-E064-47BC-8716-B30BF54C726B}" type="presOf" srcId="{D4D3AE68-CEBB-468F-AEB8-F1AB078157C5}" destId="{5DBD77CA-5C91-4F5A-A45A-2A60E023B7DD}" srcOrd="0" destOrd="0" presId="urn:microsoft.com/office/officeart/2005/8/layout/radial4"/>
    <dgm:cxn modelId="{0CE6E8F0-FFF9-47D9-AF6C-09718C18AE07}" type="presOf" srcId="{4037A64B-B44D-45E0-9A25-3A2211E0814C}" destId="{934F7BC8-C7FA-45CD-AA1D-16C7168F47D0}" srcOrd="0" destOrd="0" presId="urn:microsoft.com/office/officeart/2005/8/layout/radial4"/>
    <dgm:cxn modelId="{18BD865A-D105-429F-9D60-8B8F4F736070}" type="presOf" srcId="{3BF21DFE-FC7F-4FB9-B706-715BF35C8ECD}" destId="{D531334C-E1C4-48E6-8514-E45D704D7522}" srcOrd="0" destOrd="0" presId="urn:microsoft.com/office/officeart/2005/8/layout/radial4"/>
    <dgm:cxn modelId="{54E9D335-25C6-4984-A53B-8E3360198B91}" type="presParOf" srcId="{4B2A2A08-ECB5-4520-BD0C-A7473218253B}" destId="{1BF3ADEF-8BA1-4466-B53C-964F1F984F0C}" srcOrd="0" destOrd="0" presId="urn:microsoft.com/office/officeart/2005/8/layout/radial4"/>
    <dgm:cxn modelId="{40282F6F-64FF-49D5-B9A1-A745ED86A76D}" type="presParOf" srcId="{4B2A2A08-ECB5-4520-BD0C-A7473218253B}" destId="{5DBD77CA-5C91-4F5A-A45A-2A60E023B7DD}" srcOrd="1" destOrd="0" presId="urn:microsoft.com/office/officeart/2005/8/layout/radial4"/>
    <dgm:cxn modelId="{0062EDAB-0796-4A66-9974-69FE56E1125E}" type="presParOf" srcId="{4B2A2A08-ECB5-4520-BD0C-A7473218253B}" destId="{D531334C-E1C4-48E6-8514-E45D704D7522}" srcOrd="2" destOrd="0" presId="urn:microsoft.com/office/officeart/2005/8/layout/radial4"/>
    <dgm:cxn modelId="{0D6E183B-6C06-417B-9B34-54618CAB09E7}" type="presParOf" srcId="{4B2A2A08-ECB5-4520-BD0C-A7473218253B}" destId="{FF3B46D8-6F06-4532-96E0-C71FEE6E25C4}" srcOrd="3" destOrd="0" presId="urn:microsoft.com/office/officeart/2005/8/layout/radial4"/>
    <dgm:cxn modelId="{38A2959B-ADDE-4E6E-B740-E63319204ED8}" type="presParOf" srcId="{4B2A2A08-ECB5-4520-BD0C-A7473218253B}" destId="{436081D4-1053-41ED-A870-A71738495F22}" srcOrd="4" destOrd="0" presId="urn:microsoft.com/office/officeart/2005/8/layout/radial4"/>
    <dgm:cxn modelId="{249DE019-79BC-40FE-B3C4-44CE8549F8D9}" type="presParOf" srcId="{4B2A2A08-ECB5-4520-BD0C-A7473218253B}" destId="{D92B677C-41D0-47C2-AD9B-D12199E08D9E}" srcOrd="5" destOrd="0" presId="urn:microsoft.com/office/officeart/2005/8/layout/radial4"/>
    <dgm:cxn modelId="{7C2863FD-CB00-482B-BFE5-00CF1CF06514}" type="presParOf" srcId="{4B2A2A08-ECB5-4520-BD0C-A7473218253B}" destId="{934F7BC8-C7FA-45CD-AA1D-16C7168F47D0}" srcOrd="6" destOrd="0" presId="urn:microsoft.com/office/officeart/2005/8/layout/radial4"/>
    <dgm:cxn modelId="{819CB83C-EF10-4DF6-8E8F-21629DD6774F}" type="presParOf" srcId="{4B2A2A08-ECB5-4520-BD0C-A7473218253B}" destId="{F12EEE82-8358-4568-97C4-6EDF77A4A0B2}" srcOrd="7" destOrd="0" presId="urn:microsoft.com/office/officeart/2005/8/layout/radial4"/>
    <dgm:cxn modelId="{3C48761B-8662-4F29-9C2E-9F23821FF5A0}" type="presParOf" srcId="{4B2A2A08-ECB5-4520-BD0C-A7473218253B}" destId="{4B2CF8BE-6F64-4542-8384-D9C60BC7A337}" srcOrd="8" destOrd="0" presId="urn:microsoft.com/office/officeart/2005/8/layout/radial4"/>
    <dgm:cxn modelId="{AE10814D-FE64-4065-993F-5FFDC4580C43}" type="presParOf" srcId="{4B2A2A08-ECB5-4520-BD0C-A7473218253B}" destId="{20DF3C82-5A1A-4A1E-9048-33CC475BE670}" srcOrd="9" destOrd="0" presId="urn:microsoft.com/office/officeart/2005/8/layout/radial4"/>
    <dgm:cxn modelId="{A74EFFB3-FA24-40CD-ADF3-0B98CEDE6EDA}" type="presParOf" srcId="{4B2A2A08-ECB5-4520-BD0C-A7473218253B}" destId="{01B33651-6A85-4717-9D35-F764735B726F}"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62275"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b="0"/>
            </a:lvl1pPr>
          </a:lstStyle>
          <a:p>
            <a:endParaRPr lang="fi-FI"/>
          </a:p>
        </p:txBody>
      </p:sp>
      <p:sp>
        <p:nvSpPr>
          <p:cNvPr id="41987" name="Rectangle 3"/>
          <p:cNvSpPr>
            <a:spLocks noGrp="1" noChangeArrowheads="1"/>
          </p:cNvSpPr>
          <p:nvPr>
            <p:ph type="dt" idx="1"/>
          </p:nvPr>
        </p:nvSpPr>
        <p:spPr bwMode="auto">
          <a:xfrm>
            <a:off x="3871913" y="0"/>
            <a:ext cx="2960687"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0"/>
            </a:lvl1pPr>
          </a:lstStyle>
          <a:p>
            <a:endParaRPr lang="fi-FI"/>
          </a:p>
        </p:txBody>
      </p:sp>
      <p:sp>
        <p:nvSpPr>
          <p:cNvPr id="41988" name="Rectangle 4"/>
          <p:cNvSpPr>
            <a:spLocks noGrp="1" noRot="1" noChangeAspect="1" noChangeArrowheads="1" noTextEdit="1"/>
          </p:cNvSpPr>
          <p:nvPr>
            <p:ph type="sldImg" idx="2"/>
          </p:nvPr>
        </p:nvSpPr>
        <p:spPr bwMode="auto">
          <a:xfrm>
            <a:off x="922338" y="747713"/>
            <a:ext cx="4991100" cy="3743325"/>
          </a:xfrm>
          <a:prstGeom prst="rect">
            <a:avLst/>
          </a:prstGeom>
          <a:noFill/>
          <a:ln w="9525">
            <a:solidFill>
              <a:srgbClr val="000000"/>
            </a:solidFill>
            <a:miter lim="800000"/>
            <a:headEnd/>
            <a:tailEnd/>
          </a:ln>
          <a:effectLst/>
        </p:spPr>
      </p:sp>
      <p:sp>
        <p:nvSpPr>
          <p:cNvPr id="41989" name="Rectangle 5"/>
          <p:cNvSpPr>
            <a:spLocks noGrp="1" noChangeArrowheads="1"/>
          </p:cNvSpPr>
          <p:nvPr>
            <p:ph type="body" sz="quarter" idx="3"/>
          </p:nvPr>
        </p:nvSpPr>
        <p:spPr bwMode="auto">
          <a:xfrm>
            <a:off x="684213" y="4740275"/>
            <a:ext cx="5467350" cy="44910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41990" name="Rectangle 6"/>
          <p:cNvSpPr>
            <a:spLocks noGrp="1" noChangeArrowheads="1"/>
          </p:cNvSpPr>
          <p:nvPr>
            <p:ph type="ftr" sz="quarter" idx="4"/>
          </p:nvPr>
        </p:nvSpPr>
        <p:spPr bwMode="auto">
          <a:xfrm>
            <a:off x="0" y="9478963"/>
            <a:ext cx="2962275"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b="0"/>
            </a:lvl1pPr>
          </a:lstStyle>
          <a:p>
            <a:endParaRPr lang="fi-FI"/>
          </a:p>
        </p:txBody>
      </p:sp>
      <p:sp>
        <p:nvSpPr>
          <p:cNvPr id="41991" name="Rectangle 7"/>
          <p:cNvSpPr>
            <a:spLocks noGrp="1" noChangeArrowheads="1"/>
          </p:cNvSpPr>
          <p:nvPr>
            <p:ph type="sldNum" sz="quarter" idx="5"/>
          </p:nvPr>
        </p:nvSpPr>
        <p:spPr bwMode="auto">
          <a:xfrm>
            <a:off x="3871913" y="9478963"/>
            <a:ext cx="2960687"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b="0"/>
            </a:lvl1pPr>
          </a:lstStyle>
          <a:p>
            <a:fld id="{547EF1C3-69D0-4F9C-89D9-893A20D78D80}" type="slidenum">
              <a:rPr lang="fi-FI"/>
              <a:pPr/>
              <a:t>‹#›</a:t>
            </a:fld>
            <a:endParaRPr lang="fi-FI"/>
          </a:p>
        </p:txBody>
      </p:sp>
    </p:spTree>
    <p:extLst>
      <p:ext uri="{BB962C8B-B14F-4D97-AF65-F5344CB8AC3E}">
        <p14:creationId xmlns:p14="http://schemas.microsoft.com/office/powerpoint/2010/main" val="3344712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B4EA94-8EBF-43BE-BB4D-0B93BBB2E9D4}" type="slidenum">
              <a:rPr lang="fi-FI"/>
              <a:pPr/>
              <a:t>1</a:t>
            </a:fld>
            <a:endParaRPr lang="fi-FI"/>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10</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11</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12</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13</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14</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15</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16</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17</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18</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19</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20</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21</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22</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23</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30</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3</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4</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5</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6</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7</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8</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0F0D-617D-40FD-BC71-FAB2A478B176}" type="slidenum">
              <a:rPr lang="fi-FI"/>
              <a:pPr/>
              <a:t>9</a:t>
            </a:fld>
            <a:endParaRPr lang="fi-FI"/>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a:prstGeom prst="rect">
            <a:avLst/>
          </a:prstGeo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1600200"/>
            <a:ext cx="8229600" cy="4525963"/>
          </a:xfrm>
          <a:prstGeom prst="rect">
            <a:avLst/>
          </a:prstGeo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a:prstGeom prst="rect">
            <a:avLst/>
          </a:prstGeo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a:prstGeom prst="rect">
            <a:avLst/>
          </a:prstGeo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Otsikko ja kaavio">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smtClean="0"/>
              <a:t>Muokkaa perustyyl. napsautt.</a:t>
            </a:r>
            <a:endParaRPr lang="fi-FI"/>
          </a:p>
        </p:txBody>
      </p:sp>
      <p:sp>
        <p:nvSpPr>
          <p:cNvPr id="3" name="Kaavion paikkamerkki 2"/>
          <p:cNvSpPr>
            <a:spLocks noGrp="1"/>
          </p:cNvSpPr>
          <p:nvPr>
            <p:ph type="chart" idx="1"/>
          </p:nvPr>
        </p:nvSpPr>
        <p:spPr>
          <a:xfrm>
            <a:off x="457200" y="1600200"/>
            <a:ext cx="8229600" cy="4525963"/>
          </a:xfrm>
          <a:prstGeom prst="rect">
            <a:avLst/>
          </a:prstGeom>
        </p:spPr>
        <p:txBody>
          <a:bodyPr/>
          <a:lstStyle/>
          <a:p>
            <a:endParaRPr lang="fi-F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457200" y="1600200"/>
            <a:ext cx="4038600" cy="4525963"/>
          </a:xfrm>
          <a:prstGeom prst="rect">
            <a:avLst/>
          </a:prstGeo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a:prstGeom prst="rect">
            <a:avLst/>
          </a:prstGeo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Otsikko, sisältö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a:prstGeom prst="rect">
            <a:avLst/>
          </a:prstGeo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4648200" y="1600200"/>
            <a:ext cx="4038600" cy="2185988"/>
          </a:xfrm>
          <a:prstGeom prst="rect">
            <a:avLst/>
          </a:prstGeo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4648200" y="3938588"/>
            <a:ext cx="4038600" cy="2187575"/>
          </a:xfrm>
          <a:prstGeom prst="rect">
            <a:avLst/>
          </a:prstGeo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smtClean="0"/>
              <a:t>Muokkaa perustyyl. napsautt.</a:t>
            </a:r>
            <a:endParaRPr lang="fi-FI"/>
          </a:p>
        </p:txBody>
      </p:sp>
      <p:sp>
        <p:nvSpPr>
          <p:cNvPr id="3" name="Sisällön paikkamerkki 2"/>
          <p:cNvSpPr>
            <a:spLocks noGrp="1"/>
          </p:cNvSpPr>
          <p:nvPr>
            <p:ph idx="1"/>
          </p:nvPr>
        </p:nvSpPr>
        <p:spPr>
          <a:xfrm>
            <a:off x="457200" y="1600200"/>
            <a:ext cx="8229600" cy="4525963"/>
          </a:xfrm>
          <a:prstGeom prst="rect">
            <a:avLst/>
          </a:prstGeo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smtClean="0"/>
              <a:t>Muokkaa perustyyl. napsautt.</a:t>
            </a:r>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a:prstGeom prst="rect">
            <a:avLst/>
          </a:prstGeo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3" name="Text Box 19"/>
          <p:cNvSpPr txBox="1">
            <a:spLocks noChangeArrowheads="1"/>
          </p:cNvSpPr>
          <p:nvPr/>
        </p:nvSpPr>
        <p:spPr bwMode="auto">
          <a:xfrm>
            <a:off x="-36512" y="6700718"/>
            <a:ext cx="1008820" cy="184666"/>
          </a:xfrm>
          <a:prstGeom prst="rect">
            <a:avLst/>
          </a:prstGeom>
          <a:noFill/>
          <a:ln w="76200" cmpd="tri" algn="ctr">
            <a:noFill/>
            <a:miter lim="800000"/>
            <a:headEnd/>
            <a:tailEnd/>
          </a:ln>
          <a:effectLst/>
        </p:spPr>
        <p:txBody>
          <a:bodyPr wrap="square">
            <a:spAutoFit/>
          </a:bodyPr>
          <a:lstStyle/>
          <a:p>
            <a:pPr>
              <a:buClr>
                <a:schemeClr val="tx1"/>
              </a:buClr>
              <a:buSzPct val="130000"/>
              <a:buFont typeface="Arial" charset="0"/>
              <a:buChar char="©"/>
            </a:pPr>
            <a:r>
              <a:rPr lang="fi-FI" sz="600" b="0" i="1" dirty="0"/>
              <a:t> </a:t>
            </a:r>
            <a:r>
              <a:rPr lang="fi-FI" sz="600" b="0" i="1" dirty="0" err="1"/>
              <a:t>Present-äSSä</a:t>
            </a:r>
            <a:r>
              <a:rPr lang="fi-FI" sz="600" b="0" i="1" dirty="0"/>
              <a:t> </a:t>
            </a:r>
            <a:r>
              <a:rPr lang="fi-FI" sz="600" b="0" i="1" dirty="0" smtClean="0"/>
              <a:t>2014</a:t>
            </a:r>
            <a:endParaRPr lang="fi-FI" sz="600" b="0" i="1" dirty="0"/>
          </a:p>
        </p:txBody>
      </p:sp>
      <p:sp>
        <p:nvSpPr>
          <p:cNvPr id="2" name="Suorakulmio 1"/>
          <p:cNvSpPr/>
          <p:nvPr userDrawn="1"/>
        </p:nvSpPr>
        <p:spPr bwMode="auto">
          <a:xfrm>
            <a:off x="1331640" y="120450"/>
            <a:ext cx="5832648" cy="428229"/>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smtClean="0">
              <a:ln>
                <a:noFill/>
              </a:ln>
              <a:solidFill>
                <a:schemeClr val="tx1"/>
              </a:solidFill>
              <a:effectLst/>
              <a:latin typeface="Arial" charset="0"/>
            </a:endParaRPr>
          </a:p>
        </p:txBody>
      </p:sp>
      <p:sp>
        <p:nvSpPr>
          <p:cNvPr id="3" name="Tekstiruutu 2"/>
          <p:cNvSpPr txBox="1"/>
          <p:nvPr userDrawn="1"/>
        </p:nvSpPr>
        <p:spPr>
          <a:xfrm>
            <a:off x="2411760" y="120451"/>
            <a:ext cx="2880320" cy="307777"/>
          </a:xfrm>
          <a:prstGeom prst="rect">
            <a:avLst/>
          </a:prstGeom>
          <a:noFill/>
        </p:spPr>
        <p:txBody>
          <a:bodyPr wrap="square" rtlCol="0">
            <a:spAutoFit/>
          </a:bodyPr>
          <a:lstStyle/>
          <a:p>
            <a:r>
              <a:rPr lang="fi-FI" sz="1400" dirty="0" smtClean="0">
                <a:solidFill>
                  <a:srgbClr val="FF0000"/>
                </a:solidFill>
              </a:rPr>
              <a:t>Älä muuta </a:t>
            </a:r>
            <a:r>
              <a:rPr lang="fi-FI" sz="1400" dirty="0" err="1" smtClean="0">
                <a:solidFill>
                  <a:srgbClr val="FF0000"/>
                </a:solidFill>
              </a:rPr>
              <a:t>perustyylidiaa</a:t>
            </a:r>
            <a:endParaRPr lang="fi-FI" sz="1400" dirty="0">
              <a:solidFill>
                <a:srgbClr val="FF0000"/>
              </a:solidFill>
            </a:endParaRPr>
          </a:p>
        </p:txBody>
      </p:sp>
      <p:pic>
        <p:nvPicPr>
          <p:cNvPr id="1026"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68275" y="-171400"/>
            <a:ext cx="948055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22.xml"/><Relationship Id="rId18" Type="http://schemas.openxmlformats.org/officeDocument/2006/relationships/slide" Target="slide17.xml"/><Relationship Id="rId3" Type="http://schemas.openxmlformats.org/officeDocument/2006/relationships/slide" Target="slide5.xml"/><Relationship Id="rId21" Type="http://schemas.openxmlformats.org/officeDocument/2006/relationships/slide" Target="slide21.xml"/><Relationship Id="rId7" Type="http://schemas.openxmlformats.org/officeDocument/2006/relationships/slide" Target="slide2.xml"/><Relationship Id="rId12" Type="http://schemas.openxmlformats.org/officeDocument/2006/relationships/slide" Target="slide9.xml"/><Relationship Id="rId17" Type="http://schemas.openxmlformats.org/officeDocument/2006/relationships/slide" Target="slide16.xml"/><Relationship Id="rId2" Type="http://schemas.openxmlformats.org/officeDocument/2006/relationships/notesSlide" Target="../notesSlides/notesSlide1.xml"/><Relationship Id="rId16" Type="http://schemas.openxmlformats.org/officeDocument/2006/relationships/slide" Target="slide14.xml"/><Relationship Id="rId20" Type="http://schemas.openxmlformats.org/officeDocument/2006/relationships/slide" Target="slide18.xml"/><Relationship Id="rId1" Type="http://schemas.openxmlformats.org/officeDocument/2006/relationships/slideLayout" Target="../slideLayouts/slideLayout6.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3.xml"/><Relationship Id="rId5" Type="http://schemas.openxmlformats.org/officeDocument/2006/relationships/slide" Target="slide10.xml"/><Relationship Id="rId15" Type="http://schemas.openxmlformats.org/officeDocument/2006/relationships/slide" Target="slide13.xml"/><Relationship Id="rId23" Type="http://schemas.openxmlformats.org/officeDocument/2006/relationships/slide" Target="slide15.xml"/><Relationship Id="rId10" Type="http://schemas.openxmlformats.org/officeDocument/2006/relationships/slide" Target="slide7.xml"/><Relationship Id="rId19" Type="http://schemas.openxmlformats.org/officeDocument/2006/relationships/slide" Target="slide19.xml"/><Relationship Id="rId4" Type="http://schemas.openxmlformats.org/officeDocument/2006/relationships/slide" Target="slide11.xml"/><Relationship Id="rId9" Type="http://schemas.openxmlformats.org/officeDocument/2006/relationships/slide" Target="slide6.xml"/><Relationship Id="rId14" Type="http://schemas.openxmlformats.org/officeDocument/2006/relationships/slide" Target="slide12.xml"/><Relationship Id="rId22" Type="http://schemas.openxmlformats.org/officeDocument/2006/relationships/slide" Target="slide20.xml"/></Relationships>
</file>

<file path=ppt/slides/_rels/slide10.xml.rels><?xml version="1.0" encoding="UTF-8" standalone="yes"?>
<Relationships xmlns="http://schemas.openxmlformats.org/package/2006/relationships"><Relationship Id="rId8" Type="http://schemas.openxmlformats.org/officeDocument/2006/relationships/hyperlink" Target="http://www.helsinki.fi/ml/valinnat/index.html" TargetMode="External"/><Relationship Id="rId3" Type="http://schemas.openxmlformats.org/officeDocument/2006/relationships/hyperlink" Target="http://www.oulu.fi/lutk/haeopiskelijaksi" TargetMode="External"/><Relationship Id="rId7" Type="http://schemas.openxmlformats.org/officeDocument/2006/relationships/hyperlink" Target="http://www.utu.fi/fi/yksikot/sci/opiskelu/Sivut/home.aspx" TargetMode="External"/><Relationship Id="rId12"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www.uta.fi/sis/opiskelijaksi/index.html" TargetMode="External"/><Relationship Id="rId11" Type="http://schemas.openxmlformats.org/officeDocument/2006/relationships/hyperlink" Target="https://opintopolku.fi/app/#!/haku/luonnontieteiden%2520kandidaatti?page=6&amp;facetFilters=teachingLangCode_ffm:FI&amp;tab=los" TargetMode="External"/><Relationship Id="rId5" Type="http://schemas.openxmlformats.org/officeDocument/2006/relationships/hyperlink" Target="https://www.jyu.fi/science/opiskelijavalinta" TargetMode="External"/><Relationship Id="rId10" Type="http://schemas.openxmlformats.org/officeDocument/2006/relationships/image" Target="../media/image11.jpeg"/><Relationship Id="rId4" Type="http://schemas.openxmlformats.org/officeDocument/2006/relationships/hyperlink" Target="http://www.uef.fi/fi/lumet/" TargetMode="External"/><Relationship Id="rId9" Type="http://schemas.openxmlformats.org/officeDocument/2006/relationships/hyperlink" Target="http://www.abo.fi/fakultet/natvet"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oulu.fi/ltk/haeopiskelijaksi" TargetMode="External"/><Relationship Id="rId7" Type="http://schemas.openxmlformats.org/officeDocument/2006/relationships/hyperlink" Target="http://www.med.helsinki.fi/peruskoulutus/index.html"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www.utu.fi/fi/yksikot/med/opiskelu/Sivut/home.aspx" TargetMode="External"/><Relationship Id="rId5" Type="http://schemas.openxmlformats.org/officeDocument/2006/relationships/hyperlink" Target="http://www.uta.fi/med/opiskelijaksi.html" TargetMode="External"/><Relationship Id="rId10" Type="http://schemas.openxmlformats.org/officeDocument/2006/relationships/image" Target="../media/image3.png"/><Relationship Id="rId4" Type="http://schemas.openxmlformats.org/officeDocument/2006/relationships/hyperlink" Target="http://www.uef.fi/fi/laake/opiskelu" TargetMode="External"/><Relationship Id="rId9" Type="http://schemas.openxmlformats.org/officeDocument/2006/relationships/hyperlink" Target="https://opintopolku.fi/app/#!/haku/l%25C3%25A4%25C3%25A4ketieteen%2520lisensiaatti?page=1&amp;facetFilters=teachingLangCode_ffm:FI&amp;tab=lo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uef.fi/fi/metsa/opiskelu" TargetMode="External"/><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opintopolku.fi/app/#!/haku/maatalous-%2520ja%2520mets%25C3%25A4tieteiden%2520maisteri?page=2&amp;facetFilters=teachingLangCode_ffm:FI&amp;tab=los" TargetMode="External"/><Relationship Id="rId5" Type="http://schemas.openxmlformats.org/officeDocument/2006/relationships/image" Target="../media/image13.jpeg"/><Relationship Id="rId4" Type="http://schemas.openxmlformats.org/officeDocument/2006/relationships/hyperlink" Target="http://www.helsinki.fi/mmtdk/opiskelijaksi/index.html"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oulu.fi/ktk/muka" TargetMode="External"/><Relationship Id="rId7" Type="http://schemas.openxmlformats.org/officeDocument/2006/relationships/hyperlink" Target="http://www.helsinki.fi/fhkt/aineet/musiikkitiede.html"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www.siba.fi/studies" TargetMode="External"/><Relationship Id="rId5" Type="http://schemas.openxmlformats.org/officeDocument/2006/relationships/hyperlink" Target="http://www.utu.fi/fi/yksikot/hae/humanistinen/Sivut/home.aspx" TargetMode="External"/><Relationship Id="rId10" Type="http://schemas.openxmlformats.org/officeDocument/2006/relationships/image" Target="../media/image3.png"/><Relationship Id="rId4" Type="http://schemas.openxmlformats.org/officeDocument/2006/relationships/hyperlink" Target="https://www.jyu.fi/hum/laitokset/musiikki/opiskelu" TargetMode="External"/><Relationship Id="rId9" Type="http://schemas.openxmlformats.org/officeDocument/2006/relationships/hyperlink" Target="https://opintopolku.fi/app/#!/haku/musiikin%2520maisteri?page=1&amp;facetFilters=teachingLangCode_ffm:FI&amp;tab=los"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ulapland.fi/Suomeksi/Opiskelu/Opinnot-ja-opiskelu/Koulutusalat/Oikeustieteiden-tiedekunta" TargetMode="External"/><Relationship Id="rId7" Type="http://schemas.openxmlformats.org/officeDocument/2006/relationships/hyperlink" Target="http://www.abo.fi/fakultet/rattsvetenskap"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www.helsinki.fi/oikeustiede/opiskelijaksi/index.html" TargetMode="External"/><Relationship Id="rId5" Type="http://schemas.openxmlformats.org/officeDocument/2006/relationships/hyperlink" Target="http://www.utu.fi/fi/yksikot/law/opiskelu/Sivut/home.aspx" TargetMode="External"/><Relationship Id="rId10" Type="http://schemas.openxmlformats.org/officeDocument/2006/relationships/image" Target="../media/image3.png"/><Relationship Id="rId4" Type="http://schemas.openxmlformats.org/officeDocument/2006/relationships/hyperlink" Target="http://www.uef.fi/fi/oikeustieteet/hae" TargetMode="External"/><Relationship Id="rId9" Type="http://schemas.openxmlformats.org/officeDocument/2006/relationships/hyperlink" Target="https://opintopolku.fi/app/#!/haku/oikeustieteen%2520maisteri?page=1&amp;facetFilters=teachingLangCode_ffm:FI&amp;tab=lo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abo.fi/fakultet/ipl" TargetMode="External"/><Relationship Id="rId3" Type="http://schemas.openxmlformats.org/officeDocument/2006/relationships/hyperlink" Target="http://www.uef.fi/fi/yhteiskuntatieteet/sosiaalipsykologia" TargetMode="External"/><Relationship Id="rId7" Type="http://schemas.openxmlformats.org/officeDocument/2006/relationships/hyperlink" Target="http://www.helsinki.fi/behav/valinnat/index.htm"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hyperlink" Target="http://www.utu.fi/fi/yksikot/soc/opiskelu/Sivut/home.aspx" TargetMode="External"/><Relationship Id="rId11" Type="http://schemas.openxmlformats.org/officeDocument/2006/relationships/image" Target="../media/image3.png"/><Relationship Id="rId5" Type="http://schemas.openxmlformats.org/officeDocument/2006/relationships/hyperlink" Target="http://www.uta.fi/yky/opiskelijaksi/index.html" TargetMode="External"/><Relationship Id="rId10" Type="http://schemas.openxmlformats.org/officeDocument/2006/relationships/hyperlink" Target="https://opintopolku.fi/app/#!/haku/psykologian%2520maisteri?page=1&amp;facetFilters=teachingLangCode_ffm:FI&amp;tab=los" TargetMode="External"/><Relationship Id="rId4" Type="http://schemas.openxmlformats.org/officeDocument/2006/relationships/hyperlink" Target="https://www.jyu.fi/hae/oppiaineet/yhteiskuntatieteet/psykologia" TargetMode="External"/><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opintopolku.fi/app/#!/haku/sotatieteiden%2520kandidaatin%2520ja%2520maisterin%2520tutkinto?page=1&amp;facetFilters=teachingLangCode_ffm:FI&amp;tab=los" TargetMode="External"/><Relationship Id="rId4" Type="http://schemas.openxmlformats.org/officeDocument/2006/relationships/hyperlink" Target="http://www.puolustusvoimat.fi/portal/puolustusvoimat.fi/!ut/p/c5/vZPLjqpAFEW_xQ-4VhUUr2GJZYECxVOUiUGhFUG0GwTk669JJze5g3bU8ezhyjkr2ckBCXimTrvimLbFtU4rsAGJvGOCrBpLiDSGHBWaPHQF5i-gqkogBhuId8H5cTPHcvTPoyfYXzFsLa-3aTk4I4HhGAgBvaOQVpZ9XsFmTsQQDg5sNLReeJQQXpHYnjxvJf_Z-MqePW0WXCuWi3QGX3OIvrks0hV1GEbM1TE0g3mkhZEiskh-uc995ZvDH4ZAsAWJ8mMbngDCX2zjtQu9zyXjN7qkN7qUX3UtQVLsL9P-cJnCqYaxhCWoSqImKYr2_JP9oRloY_ZzGvqf0kzfp4-0HIhc-qfCWjR5rFonrT5eP_lJEO-DWKBWQBuTzfhDG_-wWKqiAC8pdtRZkHjuIaD1x-Dxe9mu6yz76LjjZ2R5z4pjtY-EptO3Feyuub_7WtDKUPNblLjRdmg7A2bM6lckx1Ev8W2Xu4ZjQKKvzwH3JhPgGNdLDm6X7kZ9Y9z8S07-AsAuEFc!/dl3/d3/L2dBISEvZ0FBIS9nQSEh/?pcid=325999804d7017a38fe9dfb218877aeb"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aalto.fi/fi/studies/admissions/arts/" TargetMode="External"/><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opintopolku.fi/app/#!/haku/taiteen%2520maisteri?page=1&amp;facetFilters=teachingLangCode_ffm:FI&amp;tab=los" TargetMode="External"/><Relationship Id="rId5" Type="http://schemas.openxmlformats.org/officeDocument/2006/relationships/hyperlink" Target="http://www.ulapland.fi/Suomeksi/Yksikot/Taiteiden-tiedekunta/Hae-opiskelijaksi" TargetMode="Externa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8" Type="http://schemas.openxmlformats.org/officeDocument/2006/relationships/hyperlink" Target="https://opintopolku.fi/app/#!/haku/teatteritaiteen%2520maisteri?page=1&amp;facetFilters=teachingLangCode_ffm:FI&amp;tab=los" TargetMode="External"/><Relationship Id="rId3" Type="http://schemas.openxmlformats.org/officeDocument/2006/relationships/hyperlink" Target="http://naty.uta.fi/page.php?uid=16" TargetMode="External"/><Relationship Id="rId7"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www.ulapland.fi/Suomeksi/Yksikot/Taiteiden-tiedekunta/Hae-opiskelijaksi" TargetMode="External"/><Relationship Id="rId5" Type="http://schemas.openxmlformats.org/officeDocument/2006/relationships/hyperlink" Target="http://www.teak.fi/Pyrkiminen" TargetMode="External"/><Relationship Id="rId4" Type="http://schemas.openxmlformats.org/officeDocument/2006/relationships/hyperlink" Target="http://arts.aalto.fi/fi/studies/" TargetMode="External"/><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hyperlink" Target="http://www.abo.fi/fakultet/" TargetMode="External"/><Relationship Id="rId3" Type="http://schemas.openxmlformats.org/officeDocument/2006/relationships/hyperlink" Target="http://www.oulu.fi/ttk/hae" TargetMode="External"/><Relationship Id="rId7" Type="http://schemas.openxmlformats.org/officeDocument/2006/relationships/image" Target="../media/image20.jpeg"/><Relationship Id="rId12"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www.utu.fi/fi/yksikot/sci/opiskelu/tutkinto/Sivut/home.aspx" TargetMode="External"/><Relationship Id="rId11" Type="http://schemas.openxmlformats.org/officeDocument/2006/relationships/hyperlink" Target="https://opintopolku.fi/app/#!/haku/diplomi-insin%25C3%25B6%25C3%25B6ri?page=1&amp;facetFilters=teachingLangCode_ffm:FI&amp;tab=los" TargetMode="External"/><Relationship Id="rId5" Type="http://schemas.openxmlformats.org/officeDocument/2006/relationships/hyperlink" Target="http://www.lut.fi/opiskelu;jsessionid=9AC880F3900458AEC16EDDF5DF401B81.wwwlut2" TargetMode="External"/><Relationship Id="rId10" Type="http://schemas.openxmlformats.org/officeDocument/2006/relationships/hyperlink" Target="http://www.tut.fi/fi/tule-opiskelemaan/hae-ttylle/index.htm" TargetMode="External"/><Relationship Id="rId4" Type="http://schemas.openxmlformats.org/officeDocument/2006/relationships/hyperlink" Target="http://www.uva.fi/fi/for/prospective/programmes/tech/" TargetMode="External"/><Relationship Id="rId9" Type="http://schemas.openxmlformats.org/officeDocument/2006/relationships/hyperlink" Target="http://eng.aalto.fi/fi/studie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vetmed.helsinki.fi/opiskelu/valinta/index.ht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opintopolku.fi/app/#!/haku/el%25C3%25A4inl%25C3%25A4%25C3%25A4ketiede?page=1&amp;facetFilters=teachingLangCode_ffm:FI&amp;tab=los"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uef.fi/fi/filtdk/hae-opiskelijaksi" TargetMode="External"/><Relationship Id="rId7" Type="http://schemas.openxmlformats.org/officeDocument/2006/relationships/hyperlink" Target="https://opintopolku.fi/app/#!/haku/teologian%2520maisteri?page=1&amp;facetFilters=teachingLangCode_ffm:FI&amp;tab=los"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hyperlink" Target="http://www.abo.fi/fakultet/tf" TargetMode="External"/><Relationship Id="rId4" Type="http://schemas.openxmlformats.org/officeDocument/2006/relationships/hyperlink" Target="http://www.helsinki.fi/teol/tdk/opiskelu/opiskelijaksi/"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abo.fi/fakultet/vardvetenskap" TargetMode="External"/><Relationship Id="rId3" Type="http://schemas.openxmlformats.org/officeDocument/2006/relationships/hyperlink" Target="http://www.oulu.fi/terveystieteet/node/4816" TargetMode="External"/><Relationship Id="rId7" Type="http://schemas.openxmlformats.org/officeDocument/2006/relationships/hyperlink" Target="http://www.utu.fi/fi/yksikot/med/yksikot/hoitotiede/opiskelu/Perusopiskelu/Sivut/home.aspx"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www.uta.fi/hes/opiskelijaksi/index.html" TargetMode="External"/><Relationship Id="rId11" Type="http://schemas.openxmlformats.org/officeDocument/2006/relationships/image" Target="../media/image3.png"/><Relationship Id="rId5" Type="http://schemas.openxmlformats.org/officeDocument/2006/relationships/hyperlink" Target="https://www.jyu.fi/sport/laitokset/terveys/" TargetMode="External"/><Relationship Id="rId10" Type="http://schemas.openxmlformats.org/officeDocument/2006/relationships/hyperlink" Target="https://opintopolku.fi/app/#!/haku/terveystieteiden%2520maisteri?page=1&amp;facetFilters=teachingLangCode_ffm:FI&amp;tab=los" TargetMode="External"/><Relationship Id="rId4" Type="http://schemas.openxmlformats.org/officeDocument/2006/relationships/hyperlink" Target="http://www.uef.fi/fi/hoitot/opiskelijavalinta" TargetMode="External"/><Relationship Id="rId9" Type="http://schemas.openxmlformats.org/officeDocument/2006/relationships/image" Target="../media/image22.jpeg"/></Relationships>
</file>

<file path=ppt/slides/_rels/slide22.xml.rels><?xml version="1.0" encoding="UTF-8" standalone="yes"?>
<Relationships xmlns="http://schemas.openxmlformats.org/package/2006/relationships"><Relationship Id="rId8" Type="http://schemas.openxmlformats.org/officeDocument/2006/relationships/hyperlink" Target="http://www.abo.fi/fakultet/statsvetenskaper" TargetMode="External"/><Relationship Id="rId13" Type="http://schemas.openxmlformats.org/officeDocument/2006/relationships/image" Target="../media/image3.png"/><Relationship Id="rId3" Type="http://schemas.openxmlformats.org/officeDocument/2006/relationships/hyperlink" Target="http://www.uva.fi/fi/for/prospective/programmes/tech/" TargetMode="External"/><Relationship Id="rId7" Type="http://schemas.openxmlformats.org/officeDocument/2006/relationships/hyperlink" Target="http://www.helsinki.fi/valtiotieteellinen/opiskelu/index.html" TargetMode="External"/><Relationship Id="rId12" Type="http://schemas.openxmlformats.org/officeDocument/2006/relationships/hyperlink" Target="https://opintopolku.fi/app/#!/haku/yhteiskuntatieteiden%2520maisteri?page=4&amp;facetFilters=teachingLangCode_ffm:FI&amp;tab=los"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http://www.utu.fi/fi/yksikot/soc/opiskelu/Sivut/home.aspx" TargetMode="External"/><Relationship Id="rId11" Type="http://schemas.openxmlformats.org/officeDocument/2006/relationships/hyperlink" Target="https://www.jyu.fi/ytk/opiskelijavalinta" TargetMode="External"/><Relationship Id="rId5" Type="http://schemas.openxmlformats.org/officeDocument/2006/relationships/hyperlink" Target="http://www.uta.fi/yky/opiskelijaksi/tutkinto-opiskelijat.html" TargetMode="External"/><Relationship Id="rId10" Type="http://schemas.openxmlformats.org/officeDocument/2006/relationships/hyperlink" Target="http://www.ulapland.fi/Suomeksi/Yksikot/Yhteiskuntatieteiden-tiedekunta/Opiskelu/Opiskelijavalinta" TargetMode="External"/><Relationship Id="rId4" Type="http://schemas.openxmlformats.org/officeDocument/2006/relationships/hyperlink" Target="http://www.uef.fi/fi/yhka" TargetMode="External"/><Relationship Id="rId9" Type="http://schemas.openxmlformats.org/officeDocument/2006/relationships/image" Target="../media/image23.wmf"/></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hyperlink" Target="http://www.uniarts.fi/fi/" TargetMode="External"/><Relationship Id="rId18" Type="http://schemas.openxmlformats.org/officeDocument/2006/relationships/image" Target="../media/image31.png"/><Relationship Id="rId26" Type="http://schemas.openxmlformats.org/officeDocument/2006/relationships/image" Target="../media/image35.png"/><Relationship Id="rId3" Type="http://schemas.openxmlformats.org/officeDocument/2006/relationships/hyperlink" Target="http://www.ulapland.fi/Suomeksi" TargetMode="External"/><Relationship Id="rId21" Type="http://schemas.openxmlformats.org/officeDocument/2006/relationships/hyperlink" Target="http://www.uta.fi/" TargetMode="External"/><Relationship Id="rId7" Type="http://schemas.openxmlformats.org/officeDocument/2006/relationships/hyperlink" Target="https://www.jyu.fi/" TargetMode="External"/><Relationship Id="rId12" Type="http://schemas.openxmlformats.org/officeDocument/2006/relationships/image" Target="../media/image28.png"/><Relationship Id="rId17" Type="http://schemas.openxmlformats.org/officeDocument/2006/relationships/hyperlink" Target="http://www.oulu.fi/yliopisto/" TargetMode="External"/><Relationship Id="rId25" Type="http://schemas.openxmlformats.org/officeDocument/2006/relationships/hyperlink" Target="http://www.utu.fi/fi/Sivut/home.aspx" TargetMode="External"/><Relationship Id="rId33" Type="http://schemas.openxmlformats.org/officeDocument/2006/relationships/image" Target="../media/image38.png"/><Relationship Id="rId2" Type="http://schemas.openxmlformats.org/officeDocument/2006/relationships/notesSlide" Target="../notesSlides/notesSlide23.xml"/><Relationship Id="rId16" Type="http://schemas.openxmlformats.org/officeDocument/2006/relationships/image" Target="../media/image30.png"/><Relationship Id="rId20" Type="http://schemas.openxmlformats.org/officeDocument/2006/relationships/image" Target="../media/image32.png"/><Relationship Id="rId29"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25.png"/><Relationship Id="rId11" Type="http://schemas.openxmlformats.org/officeDocument/2006/relationships/hyperlink" Target="http://www.puolustusvoimat.fi/fi/Maanpuolustuskorkeakoulu/Etusivu" TargetMode="External"/><Relationship Id="rId24" Type="http://schemas.openxmlformats.org/officeDocument/2006/relationships/image" Target="../media/image34.png"/><Relationship Id="rId32" Type="http://schemas.openxmlformats.org/officeDocument/2006/relationships/hyperlink" Target="http://www.helsinki.fi/yliopisto/" TargetMode="External"/><Relationship Id="rId5" Type="http://schemas.openxmlformats.org/officeDocument/2006/relationships/hyperlink" Target="http://www.uef.fi/fi/" TargetMode="External"/><Relationship Id="rId15" Type="http://schemas.openxmlformats.org/officeDocument/2006/relationships/hyperlink" Target="http://www.hanken.fi/public/utbildning" TargetMode="External"/><Relationship Id="rId23" Type="http://schemas.openxmlformats.org/officeDocument/2006/relationships/hyperlink" Target="http://www.tut.fi/fi/" TargetMode="External"/><Relationship Id="rId28" Type="http://schemas.openxmlformats.org/officeDocument/2006/relationships/hyperlink" Target="https://www.abo.fi/?lang=sv" TargetMode="External"/><Relationship Id="rId10" Type="http://schemas.openxmlformats.org/officeDocument/2006/relationships/image" Target="../media/image27.png"/><Relationship Id="rId19" Type="http://schemas.openxmlformats.org/officeDocument/2006/relationships/hyperlink" Target="http://www.uva.fi/fi/" TargetMode="External"/><Relationship Id="rId31" Type="http://schemas.openxmlformats.org/officeDocument/2006/relationships/image" Target="../media/image37.png"/><Relationship Id="rId4" Type="http://schemas.openxmlformats.org/officeDocument/2006/relationships/image" Target="../media/image24.png"/><Relationship Id="rId9" Type="http://schemas.openxmlformats.org/officeDocument/2006/relationships/hyperlink" Target="http://www.lut.fi/" TargetMode="External"/><Relationship Id="rId14" Type="http://schemas.openxmlformats.org/officeDocument/2006/relationships/image" Target="../media/image29.png"/><Relationship Id="rId22" Type="http://schemas.openxmlformats.org/officeDocument/2006/relationships/image" Target="../media/image33.png"/><Relationship Id="rId27" Type="http://schemas.openxmlformats.org/officeDocument/2006/relationships/hyperlink" Target="https://www.abo.fi/student/" TargetMode="External"/><Relationship Id="rId30" Type="http://schemas.openxmlformats.org/officeDocument/2006/relationships/hyperlink" Target="http://www.aalto.fi/fi/"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hyperlink" Target="https://opintopolku.fi/wp/fi/yliopisto/nain-haet-kevaan-yhteishaussa-yliopistoo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w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hyperlink" Target="https://opintopolku.fi/wp/fi/yliopisto/miten-opiskelijat-valitaan-yliopistoon/" TargetMode="External"/><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hyperlink" Target="http://www.kauppatieteet.fi/" TargetMode="External"/><Relationship Id="rId1" Type="http://schemas.openxmlformats.org/officeDocument/2006/relationships/slideLayout" Target="../slideLayouts/slideLayout6.xml"/><Relationship Id="rId6" Type="http://schemas.openxmlformats.org/officeDocument/2006/relationships/image" Target="../media/image46.gif"/><Relationship Id="rId5" Type="http://schemas.openxmlformats.org/officeDocument/2006/relationships/hyperlink" Target="http://dia.fi/" TargetMode="External"/><Relationship Id="rId4" Type="http://schemas.openxmlformats.org/officeDocument/2006/relationships/hyperlink" Target="http://www.helsinki.fi/vakava" TargetMode="Externa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uef.fi/fi/farmasian-laitos/opiskelu" TargetMode="External"/><Relationship Id="rId7" Type="http://schemas.openxmlformats.org/officeDocument/2006/relationships/hyperlink" Target="https://opintopolku.fi/app/#!/haku/farmasia%252C%2520farmaseutti%2520(180%2520op)%2520ja%2520proviisori%2520(120%2520op)?page=1&amp;facetFilters=teachingLangCode_ffm:FI&amp;tab=lo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hyperlink" Target="http://www.abo.fi/fakultet/farmacipresentation" TargetMode="External"/><Relationship Id="rId4" Type="http://schemas.openxmlformats.org/officeDocument/2006/relationships/hyperlink" Target="http://www.helsinki.fi/farmasia/opiskelu/opiskelijaksi/hakeminen.htm"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www.hanken.fi/public/utbildning" TargetMode="External"/><Relationship Id="rId13" Type="http://schemas.openxmlformats.org/officeDocument/2006/relationships/hyperlink" Target="http://www.uva.fi/fi/education/master/" TargetMode="External"/><Relationship Id="rId18" Type="http://schemas.openxmlformats.org/officeDocument/2006/relationships/hyperlink" Target="http://www.kuva.fi/fi/opiskelu/koulutusohjelmat/praxis-maisteriohjelma/" TargetMode="External"/><Relationship Id="rId3" Type="http://schemas.openxmlformats.org/officeDocument/2006/relationships/hyperlink" Target="http://www.lut.fi/opiskelu/maisteriohjelmat;jsessionid=6D6EB89D34CC4C12AB918F9FABB9C371.wwwlut2" TargetMode="External"/><Relationship Id="rId21" Type="http://schemas.openxmlformats.org/officeDocument/2006/relationships/diagramQuickStyle" Target="../diagrams/quickStyle1.xml"/><Relationship Id="rId7" Type="http://schemas.openxmlformats.org/officeDocument/2006/relationships/hyperlink" Target="http://www.aalto.fi/fi/studies/education/?pgm_filters=1&amp;level_master=1" TargetMode="External"/><Relationship Id="rId12" Type="http://schemas.openxmlformats.org/officeDocument/2006/relationships/hyperlink" Target="http://www.oulu.fi/koulutustarjonta/" TargetMode="External"/><Relationship Id="rId17" Type="http://schemas.openxmlformats.org/officeDocument/2006/relationships/hyperlink" Target="http://www.siba.fi/studies/degrees-and-programmes" TargetMode="External"/><Relationship Id="rId25" Type="http://schemas.openxmlformats.org/officeDocument/2006/relationships/image" Target="../media/image3.png"/><Relationship Id="rId2" Type="http://schemas.openxmlformats.org/officeDocument/2006/relationships/notesSlide" Target="../notesSlides/notesSlide24.xml"/><Relationship Id="rId16" Type="http://schemas.openxmlformats.org/officeDocument/2006/relationships/hyperlink" Target="http://www.teak.fi/Opiskelu/Koulutusohjelmat" TargetMode="External"/><Relationship Id="rId20" Type="http://schemas.openxmlformats.org/officeDocument/2006/relationships/diagramLayout" Target="../diagrams/layout1.xml"/><Relationship Id="rId1" Type="http://schemas.openxmlformats.org/officeDocument/2006/relationships/slideLayout" Target="../slideLayouts/slideLayout6.xml"/><Relationship Id="rId6" Type="http://schemas.openxmlformats.org/officeDocument/2006/relationships/hyperlink" Target="http://www.utu.fi/fi/Opiskelu/hakeminen/erillisvalinnat/Sivut/home.aspx" TargetMode="External"/><Relationship Id="rId11" Type="http://schemas.openxmlformats.org/officeDocument/2006/relationships/hyperlink" Target="http://hae.ulapland.fi/Opintotarjonta/Maisteriohjelmat-ja-muut-erillisvalinnat" TargetMode="External"/><Relationship Id="rId24" Type="http://schemas.openxmlformats.org/officeDocument/2006/relationships/hyperlink" Target="https://opintopolku.fi/wp/fi/yliopisto/yliopistojen-maisteriohjelmat/" TargetMode="External"/><Relationship Id="rId5" Type="http://schemas.openxmlformats.org/officeDocument/2006/relationships/hyperlink" Target="http://www.tut.fi/fi/tule-opiskelemaan/hae-ttylle/erillisvalinnat/index.htm" TargetMode="External"/><Relationship Id="rId15" Type="http://schemas.openxmlformats.org/officeDocument/2006/relationships/hyperlink" Target="https://www.jyu.fi/hae/tutkinnot/maisteriohjelmat" TargetMode="External"/><Relationship Id="rId23" Type="http://schemas.microsoft.com/office/2007/relationships/diagramDrawing" Target="../diagrams/drawing1.xml"/><Relationship Id="rId10" Type="http://schemas.openxmlformats.org/officeDocument/2006/relationships/hyperlink" Target="http://www.abo.fi/ansok/master" TargetMode="External"/><Relationship Id="rId19" Type="http://schemas.openxmlformats.org/officeDocument/2006/relationships/diagramData" Target="../diagrams/data1.xml"/><Relationship Id="rId4" Type="http://schemas.openxmlformats.org/officeDocument/2006/relationships/hyperlink" Target="http://www.uta.fi/opiskelijaksi/hakukohteet/maisteriohjelmat.html" TargetMode="External"/><Relationship Id="rId9" Type="http://schemas.openxmlformats.org/officeDocument/2006/relationships/hyperlink" Target="http://www.helsinki.fi/opiskelijaksi/maisteriohjelmat.html" TargetMode="External"/><Relationship Id="rId14" Type="http://schemas.openxmlformats.org/officeDocument/2006/relationships/hyperlink" Target="http://www.uef.fi/fi/opiskelu/maisteriohjelmat" TargetMode="External"/><Relationship Id="rId22" Type="http://schemas.openxmlformats.org/officeDocument/2006/relationships/diagramColors" Target="../diagrams/colors1.xml"/></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Layout" Target="../diagrams/layout2.xml"/><Relationship Id="rId7" Type="http://schemas.openxmlformats.org/officeDocument/2006/relationships/hyperlink" Target="http://www.avoinyliopisto.fi/" TargetMode="Externa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49.jpeg"/></Relationships>
</file>

<file path=ppt/slides/_rels/slide32.xml.rels><?xml version="1.0" encoding="UTF-8" standalone="yes"?>
<Relationships xmlns="http://schemas.openxmlformats.org/package/2006/relationships"><Relationship Id="rId3" Type="http://schemas.openxmlformats.org/officeDocument/2006/relationships/hyperlink" Target="http://www.kesayliopistot.fi/" TargetMode="External"/><Relationship Id="rId2" Type="http://schemas.openxmlformats.org/officeDocument/2006/relationships/hyperlink" Target="http://www.maailmalle.net/kohderyhmasivut/korkeakouluopiskelijat" TargetMode="External"/><Relationship Id="rId1" Type="http://schemas.openxmlformats.org/officeDocument/2006/relationships/slideLayout" Target="../slideLayouts/slideLayout2.xml"/><Relationship Id="rId6" Type="http://schemas.openxmlformats.org/officeDocument/2006/relationships/hyperlink" Target="http://amk.fi/sivukartta/95-tietoa-opiskelusta/264-avoin-amk.html" TargetMode="External"/><Relationship Id="rId5" Type="http://schemas.openxmlformats.org/officeDocument/2006/relationships/hyperlink" Target="http://www.kansanopistot.fi/" TargetMode="External"/><Relationship Id="rId4" Type="http://schemas.openxmlformats.org/officeDocument/2006/relationships/hyperlink" Target="http://www.kansalaisopistot.fi/"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opintopolku.fi/app/#!/haku/hammasl%25C3%25A4%25C3%25A4ketieteen%2520lisensiaatti?page=1&amp;facetFilters=teachingLangCode_ffm:FI&amp;tab=los" TargetMode="External"/><Relationship Id="rId3" Type="http://schemas.openxmlformats.org/officeDocument/2006/relationships/hyperlink" Target="http://www.oulu.fi/ltk/node/15611" TargetMode="External"/><Relationship Id="rId7"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www.helsinki.fi/hammas/opiskelu/index.html" TargetMode="External"/><Relationship Id="rId5" Type="http://schemas.openxmlformats.org/officeDocument/2006/relationships/hyperlink" Target="http://www.utu.fi/fi/yksikot/med/yksikot/hammaslaaketiede/opiskelu/Sivut/home.aspx" TargetMode="External"/><Relationship Id="rId4" Type="http://schemas.openxmlformats.org/officeDocument/2006/relationships/hyperlink" Target="http://www.uef.fi/fi/hammas" TargetMode="Externa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hyperlink" Target="http://www.utu.fi/fi/yksikot/hum/opiskelu/Sivut/home.aspx" TargetMode="External"/><Relationship Id="rId13" Type="http://schemas.openxmlformats.org/officeDocument/2006/relationships/image" Target="../media/image3.png"/><Relationship Id="rId3" Type="http://schemas.openxmlformats.org/officeDocument/2006/relationships/hyperlink" Target="http://www.oulu.fi/hutk/haeopiskelijaksi" TargetMode="External"/><Relationship Id="rId7" Type="http://schemas.openxmlformats.org/officeDocument/2006/relationships/hyperlink" Target="http://www.uta.fi/ltl/opiskelijaksi/index.html" TargetMode="External"/><Relationship Id="rId12" Type="http://schemas.openxmlformats.org/officeDocument/2006/relationships/hyperlink" Target="https://opintopolku.fi/app/#!/haku/humanististen%2520tieteiden%2520kandidaatti?page=2&amp;facetFilters=teachingLangCode_ffm:FI&amp;tab=lo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www.jyu.fi/hum/" TargetMode="External"/><Relationship Id="rId11" Type="http://schemas.openxmlformats.org/officeDocument/2006/relationships/image" Target="../media/image6.jpeg"/><Relationship Id="rId5" Type="http://schemas.openxmlformats.org/officeDocument/2006/relationships/hyperlink" Target="http://www.uef.fi/fi/filtdk/hum" TargetMode="External"/><Relationship Id="rId10" Type="http://schemas.openxmlformats.org/officeDocument/2006/relationships/hyperlink" Target="http://www.abo.fi/fakultet/hf" TargetMode="External"/><Relationship Id="rId4" Type="http://schemas.openxmlformats.org/officeDocument/2006/relationships/hyperlink" Target="http://www.uva.fi/fi/for/prospective/programmes/languages/" TargetMode="External"/><Relationship Id="rId9" Type="http://schemas.openxmlformats.org/officeDocument/2006/relationships/hyperlink" Target="http://www.helsinki.fi/hum/opiskelu/valinnat/index.ht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utu.fi/fi/yksikot/edu/opiskelu/Sivut/home.aspx" TargetMode="External"/><Relationship Id="rId13" Type="http://schemas.openxmlformats.org/officeDocument/2006/relationships/image" Target="../media/image3.png"/><Relationship Id="rId3" Type="http://schemas.openxmlformats.org/officeDocument/2006/relationships/hyperlink" Target="http://www.ulapland.fi/Suomeksi/Yksikot/Kasvatustieteiden-tiedekunta/Opiskelu" TargetMode="External"/><Relationship Id="rId7" Type="http://schemas.openxmlformats.org/officeDocument/2006/relationships/hyperlink" Target="http://www.uta.fi/edu/opiskelijaksi.html" TargetMode="External"/><Relationship Id="rId12" Type="http://schemas.openxmlformats.org/officeDocument/2006/relationships/hyperlink" Target="https://opintopolku.fi/app/#!/haku/kasvatustieteen%2520maisteri?page=1&amp;facetFilters=teachingLangCode_ffm:FI&amp;tab=lo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www.jyu.fi/edu/opiskelijavalinta" TargetMode="External"/><Relationship Id="rId11" Type="http://schemas.openxmlformats.org/officeDocument/2006/relationships/image" Target="../media/image7.jpeg"/><Relationship Id="rId5" Type="http://schemas.openxmlformats.org/officeDocument/2006/relationships/hyperlink" Target="http://www.uef.fi/fi/filtdk/kapsy" TargetMode="External"/><Relationship Id="rId10" Type="http://schemas.openxmlformats.org/officeDocument/2006/relationships/hyperlink" Target="http://www.abo.fi/fakultet/pf" TargetMode="External"/><Relationship Id="rId4" Type="http://schemas.openxmlformats.org/officeDocument/2006/relationships/hyperlink" Target="http://www.oulu.fi/ktk/opiskelijavalinta" TargetMode="External"/><Relationship Id="rId9" Type="http://schemas.openxmlformats.org/officeDocument/2006/relationships/hyperlink" Target="http://www.helsinki.fi/behav/valinnat/koulutukset.ht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uta.fi/jkk/" TargetMode="External"/><Relationship Id="rId13" Type="http://schemas.openxmlformats.org/officeDocument/2006/relationships/image" Target="../media/image8.jpeg"/><Relationship Id="rId3" Type="http://schemas.openxmlformats.org/officeDocument/2006/relationships/hyperlink" Target="http://www.oulu.fi/kauppakorkeakoulu/hae-opiskelijaksi" TargetMode="External"/><Relationship Id="rId7" Type="http://schemas.openxmlformats.org/officeDocument/2006/relationships/hyperlink" Target="http://www.lut.fi/opiskelu;jsessionid=C737B63C02904606AFF684BA5E91B695.wwwlut1" TargetMode="External"/><Relationship Id="rId12" Type="http://schemas.openxmlformats.org/officeDocument/2006/relationships/hyperlink" Target="http://www.abo.fi/fakultet/hhaa"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www.jyu.fi/jsbe/opiskelijavalinta/paavalinta/opas" TargetMode="External"/><Relationship Id="rId11" Type="http://schemas.openxmlformats.org/officeDocument/2006/relationships/hyperlink" Target="http://biz.aalto.fi/fi/studies/" TargetMode="External"/><Relationship Id="rId5" Type="http://schemas.openxmlformats.org/officeDocument/2006/relationships/hyperlink" Target="http://www.uef.fi/fi/kauppatieteet" TargetMode="External"/><Relationship Id="rId15" Type="http://schemas.openxmlformats.org/officeDocument/2006/relationships/image" Target="../media/image3.png"/><Relationship Id="rId10" Type="http://schemas.openxmlformats.org/officeDocument/2006/relationships/hyperlink" Target="http://www.hanken.fi/public/utbildning" TargetMode="External"/><Relationship Id="rId4" Type="http://schemas.openxmlformats.org/officeDocument/2006/relationships/hyperlink" Target="http://www.uva.fi/fi/for/prospective/programmes/business/" TargetMode="External"/><Relationship Id="rId9" Type="http://schemas.openxmlformats.org/officeDocument/2006/relationships/hyperlink" Target="http://www.utu.fi/fi/yksikot/tse/yksikot/taloustiede/opiskelu/Sivut/home.aspx" TargetMode="External"/><Relationship Id="rId14" Type="http://schemas.openxmlformats.org/officeDocument/2006/relationships/hyperlink" Target="https://opintopolku.fi/app/#!/haku/kauppatieteet%252C%2520kauppatieteiden%2520kandidaatti%2520ja%2520kauppatieteiden%2520maisteri?page=1&amp;facetFilters=teachingLangCode_ffm:FI&amp;tab=lo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kuva.fi/fi/opiskelu/haku-opiskelemaan"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opintopolku.fi/app/#!/haku/kuvataiteen%2520maisteri?page=1&amp;facetFilters=teachingLangCode_ffm:FI&amp;tab=los"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s://www.jyu.fi/sport/"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opintopolku.fi/app/#!/haku/liikuntatieteiden%2520maisteri?page=1&amp;facetFilters=teachingLangCode_ffm:FI&amp;tab=los"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p:cNvSpPr/>
          <p:nvPr/>
        </p:nvSpPr>
        <p:spPr bwMode="auto">
          <a:xfrm>
            <a:off x="2627784" y="1052737"/>
            <a:ext cx="3888432" cy="5688631"/>
          </a:xfrm>
          <a:prstGeom prst="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smtClean="0">
              <a:ln>
                <a:noFill/>
              </a:ln>
              <a:solidFill>
                <a:schemeClr val="tx1"/>
              </a:solidFill>
              <a:effectLst/>
              <a:latin typeface="Arial" charset="0"/>
            </a:endParaRPr>
          </a:p>
        </p:txBody>
      </p:sp>
      <p:sp>
        <p:nvSpPr>
          <p:cNvPr id="59447" name="Rectangle 55"/>
          <p:cNvSpPr>
            <a:spLocks noGrp="1" noChangeArrowheads="1"/>
          </p:cNvSpPr>
          <p:nvPr>
            <p:ph type="title"/>
          </p:nvPr>
        </p:nvSpPr>
        <p:spPr bwMode="auto">
          <a:xfrm>
            <a:off x="1763713" y="115888"/>
            <a:ext cx="5545137" cy="576262"/>
          </a:xfrm>
          <a:noFill/>
          <a:ln>
            <a:miter lim="800000"/>
            <a:headEnd/>
            <a:tailEnd/>
          </a:ln>
        </p:spPr>
        <p:txBody>
          <a:bodyPr vert="horz" wrap="square" lIns="91440" tIns="45720" rIns="91440" bIns="45720" numCol="1" anchor="t" anchorCtr="0" compatLnSpc="1">
            <a:prstTxWarp prst="textNoShape">
              <a:avLst/>
            </a:prstTxWarp>
          </a:bodyPr>
          <a:lstStyle/>
          <a:p>
            <a:r>
              <a:rPr lang="fi-FI" sz="2800" b="1" dirty="0">
                <a:latin typeface="Arial Rounded MT Bold" panose="020F0704030504030204" pitchFamily="34" charset="0"/>
              </a:rPr>
              <a:t>Koulutusalat</a:t>
            </a:r>
          </a:p>
        </p:txBody>
      </p:sp>
      <p:sp>
        <p:nvSpPr>
          <p:cNvPr id="2" name="Suorakulmio 1"/>
          <p:cNvSpPr/>
          <p:nvPr/>
        </p:nvSpPr>
        <p:spPr bwMode="auto">
          <a:xfrm>
            <a:off x="1186656" y="0"/>
            <a:ext cx="6769720" cy="62068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smtClean="0">
              <a:ln>
                <a:noFill/>
              </a:ln>
              <a:solidFill>
                <a:schemeClr val="tx1"/>
              </a:solidFill>
              <a:effectLst/>
              <a:latin typeface="Arial" charset="0"/>
            </a:endParaRPr>
          </a:p>
        </p:txBody>
      </p:sp>
      <p:sp>
        <p:nvSpPr>
          <p:cNvPr id="45" name="AutoShape 34">
            <a:hlinkClick r:id="rId3" action="ppaction://hlinksldjump"/>
          </p:cNvPr>
          <p:cNvSpPr>
            <a:spLocks noChangeArrowheads="1"/>
          </p:cNvSpPr>
          <p:nvPr/>
        </p:nvSpPr>
        <p:spPr bwMode="auto">
          <a:xfrm>
            <a:off x="107504" y="2780928"/>
            <a:ext cx="3384376" cy="504056"/>
          </a:xfrm>
          <a:prstGeom prst="flowChartOnlineStorage">
            <a:avLst/>
          </a:prstGeom>
          <a:solidFill>
            <a:schemeClr val="accent6">
              <a:lumMod val="40000"/>
              <a:lumOff val="60000"/>
            </a:schemeClr>
          </a:solidFill>
          <a:ln w="12700" algn="ctr">
            <a:solidFill>
              <a:schemeClr val="tx1"/>
            </a:solid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buClr>
                <a:srgbClr val="CC3300"/>
              </a:buClr>
              <a:buSzPct val="130000"/>
            </a:pPr>
            <a:endParaRPr lang="fi-FI" sz="1600" dirty="0"/>
          </a:p>
        </p:txBody>
      </p:sp>
      <p:sp>
        <p:nvSpPr>
          <p:cNvPr id="59" name="AutoShape 34">
            <a:hlinkClick r:id="rId4" action="ppaction://hlinksldjump"/>
          </p:cNvPr>
          <p:cNvSpPr>
            <a:spLocks noChangeArrowheads="1"/>
          </p:cNvSpPr>
          <p:nvPr/>
        </p:nvSpPr>
        <p:spPr bwMode="auto">
          <a:xfrm>
            <a:off x="107504" y="6237312"/>
            <a:ext cx="3384376" cy="504056"/>
          </a:xfrm>
          <a:prstGeom prst="flowChartOnlineStorage">
            <a:avLst/>
          </a:prstGeom>
          <a:solidFill>
            <a:schemeClr val="accent6">
              <a:lumMod val="40000"/>
              <a:lumOff val="60000"/>
            </a:schemeClr>
          </a:solidFill>
          <a:ln w="12700" algn="ctr">
            <a:solidFill>
              <a:schemeClr val="tx1"/>
            </a:solid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buClr>
                <a:srgbClr val="CC3300"/>
              </a:buClr>
              <a:buSzPct val="130000"/>
            </a:pPr>
            <a:endParaRPr lang="fi-FI" sz="1600" dirty="0"/>
          </a:p>
        </p:txBody>
      </p:sp>
      <p:sp>
        <p:nvSpPr>
          <p:cNvPr id="60" name="AutoShape 34">
            <a:hlinkClick r:id="rId5" action="ppaction://hlinksldjump"/>
          </p:cNvPr>
          <p:cNvSpPr>
            <a:spLocks noChangeArrowheads="1"/>
          </p:cNvSpPr>
          <p:nvPr/>
        </p:nvSpPr>
        <p:spPr bwMode="auto">
          <a:xfrm>
            <a:off x="107504" y="5661248"/>
            <a:ext cx="3384376" cy="504056"/>
          </a:xfrm>
          <a:prstGeom prst="flowChartOnlineStorage">
            <a:avLst/>
          </a:prstGeom>
          <a:solidFill>
            <a:schemeClr val="accent6">
              <a:lumMod val="40000"/>
              <a:lumOff val="60000"/>
            </a:schemeClr>
          </a:solidFill>
          <a:ln w="12700" algn="ctr">
            <a:solidFill>
              <a:schemeClr val="tx1"/>
            </a:solid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buClr>
                <a:srgbClr val="CC3300"/>
              </a:buClr>
              <a:buSzPct val="130000"/>
            </a:pPr>
            <a:endParaRPr lang="fi-FI" sz="1600" dirty="0"/>
          </a:p>
        </p:txBody>
      </p:sp>
      <p:grpSp>
        <p:nvGrpSpPr>
          <p:cNvPr id="9" name="Ryhmä 8"/>
          <p:cNvGrpSpPr/>
          <p:nvPr/>
        </p:nvGrpSpPr>
        <p:grpSpPr>
          <a:xfrm>
            <a:off x="107504" y="1628800"/>
            <a:ext cx="3384376" cy="504056"/>
            <a:chOff x="107504" y="1628800"/>
            <a:chExt cx="3384376" cy="504056"/>
          </a:xfrm>
        </p:grpSpPr>
        <p:sp>
          <p:nvSpPr>
            <p:cNvPr id="44" name="AutoShape 34">
              <a:hlinkClick r:id="rId6" action="ppaction://hlinksldjump"/>
            </p:cNvPr>
            <p:cNvSpPr>
              <a:spLocks noChangeArrowheads="1"/>
            </p:cNvSpPr>
            <p:nvPr/>
          </p:nvSpPr>
          <p:spPr bwMode="auto">
            <a:xfrm>
              <a:off x="107504" y="1628800"/>
              <a:ext cx="3384376" cy="504056"/>
            </a:xfrm>
            <a:prstGeom prst="flowChartOnlineStorage">
              <a:avLst/>
            </a:prstGeom>
            <a:solidFill>
              <a:schemeClr val="accent6">
                <a:lumMod val="40000"/>
                <a:lumOff val="60000"/>
              </a:schemeClr>
            </a:solidFill>
            <a:ln w="12700" algn="ctr">
              <a:solidFill>
                <a:schemeClr val="tx1"/>
              </a:solid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buClr>
                  <a:srgbClr val="CC3300"/>
                </a:buClr>
                <a:buSzPct val="130000"/>
              </a:pPr>
              <a:endParaRPr lang="fi-FI" sz="1600" dirty="0"/>
            </a:p>
          </p:txBody>
        </p:sp>
        <p:sp>
          <p:nvSpPr>
            <p:cNvPr id="3" name="Tekstiruutu 2">
              <a:hlinkClick r:id="rId6" action="ppaction://hlinksldjump"/>
            </p:cNvPr>
            <p:cNvSpPr txBox="1"/>
            <p:nvPr/>
          </p:nvSpPr>
          <p:spPr>
            <a:xfrm>
              <a:off x="323528" y="1671191"/>
              <a:ext cx="1798172" cy="400110"/>
            </a:xfrm>
            <a:prstGeom prst="rect">
              <a:avLst/>
            </a:prstGeom>
            <a:noFill/>
          </p:spPr>
          <p:txBody>
            <a:bodyPr wrap="square" rtlCol="0">
              <a:spAutoFit/>
            </a:bodyPr>
            <a:lstStyle/>
            <a:p>
              <a:r>
                <a:rPr lang="fi-FI" sz="2000" dirty="0" smtClean="0">
                  <a:latin typeface="Arial Rounded MT Bold" panose="020F0704030504030204" pitchFamily="34" charset="0"/>
                </a:rPr>
                <a:t>Farmasia</a:t>
              </a:r>
              <a:endParaRPr lang="fi-FI" sz="2000" dirty="0">
                <a:latin typeface="Arial Rounded MT Bold" panose="020F0704030504030204" pitchFamily="34" charset="0"/>
              </a:endParaRPr>
            </a:p>
          </p:txBody>
        </p:sp>
      </p:grpSp>
      <p:grpSp>
        <p:nvGrpSpPr>
          <p:cNvPr id="4" name="Ryhmä 3"/>
          <p:cNvGrpSpPr/>
          <p:nvPr/>
        </p:nvGrpSpPr>
        <p:grpSpPr>
          <a:xfrm>
            <a:off x="107504" y="1052737"/>
            <a:ext cx="3384376" cy="504056"/>
            <a:chOff x="107504" y="1052737"/>
            <a:chExt cx="3384376" cy="504056"/>
          </a:xfrm>
        </p:grpSpPr>
        <p:sp>
          <p:nvSpPr>
            <p:cNvPr id="59426" name="AutoShape 34">
              <a:hlinkClick r:id="rId7" action="ppaction://hlinksldjump"/>
            </p:cNvPr>
            <p:cNvSpPr>
              <a:spLocks noChangeArrowheads="1"/>
            </p:cNvSpPr>
            <p:nvPr/>
          </p:nvSpPr>
          <p:spPr bwMode="auto">
            <a:xfrm>
              <a:off x="107504" y="1052737"/>
              <a:ext cx="3384376" cy="504056"/>
            </a:xfrm>
            <a:prstGeom prst="flowChartOnlineStorage">
              <a:avLst/>
            </a:prstGeom>
            <a:solidFill>
              <a:schemeClr val="accent6">
                <a:lumMod val="40000"/>
                <a:lumOff val="60000"/>
              </a:schemeClr>
            </a:solidFill>
            <a:ln w="12700" algn="ctr">
              <a:solidFill>
                <a:schemeClr val="tx1"/>
              </a:solid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buClr>
                  <a:srgbClr val="CC3300"/>
                </a:buClr>
                <a:buSzPct val="130000"/>
              </a:pPr>
              <a:endParaRPr lang="fi-FI" sz="1600" dirty="0"/>
            </a:p>
          </p:txBody>
        </p:sp>
        <p:sp>
          <p:nvSpPr>
            <p:cNvPr id="64" name="Tekstiruutu 63">
              <a:hlinkClick r:id="rId7" action="ppaction://hlinksldjump"/>
            </p:cNvPr>
            <p:cNvSpPr txBox="1"/>
            <p:nvPr/>
          </p:nvSpPr>
          <p:spPr>
            <a:xfrm>
              <a:off x="323528" y="1124744"/>
              <a:ext cx="2807750" cy="400110"/>
            </a:xfrm>
            <a:prstGeom prst="rect">
              <a:avLst/>
            </a:prstGeom>
            <a:noFill/>
          </p:spPr>
          <p:txBody>
            <a:bodyPr wrap="square" rtlCol="0">
              <a:spAutoFit/>
            </a:bodyPr>
            <a:lstStyle/>
            <a:p>
              <a:r>
                <a:rPr lang="fi-FI" sz="2000" dirty="0" smtClean="0">
                  <a:latin typeface="Arial Rounded MT Bold" panose="020F0704030504030204" pitchFamily="34" charset="0"/>
                </a:rPr>
                <a:t>Eläinlääketiede</a:t>
              </a:r>
              <a:endParaRPr lang="fi-FI" sz="2000" dirty="0">
                <a:latin typeface="Arial Rounded MT Bold" panose="020F0704030504030204" pitchFamily="34" charset="0"/>
              </a:endParaRPr>
            </a:p>
          </p:txBody>
        </p:sp>
      </p:grpSp>
      <p:grpSp>
        <p:nvGrpSpPr>
          <p:cNvPr id="10" name="Ryhmä 9"/>
          <p:cNvGrpSpPr/>
          <p:nvPr/>
        </p:nvGrpSpPr>
        <p:grpSpPr>
          <a:xfrm>
            <a:off x="107504" y="2204864"/>
            <a:ext cx="3384376" cy="504056"/>
            <a:chOff x="107504" y="2204864"/>
            <a:chExt cx="3384376" cy="504056"/>
          </a:xfrm>
        </p:grpSpPr>
        <p:sp>
          <p:nvSpPr>
            <p:cNvPr id="46" name="AutoShape 34">
              <a:hlinkClick r:id="rId8" action="ppaction://hlinksldjump"/>
            </p:cNvPr>
            <p:cNvSpPr>
              <a:spLocks noChangeArrowheads="1"/>
            </p:cNvSpPr>
            <p:nvPr/>
          </p:nvSpPr>
          <p:spPr bwMode="auto">
            <a:xfrm>
              <a:off x="107504" y="2204864"/>
              <a:ext cx="3384376" cy="504056"/>
            </a:xfrm>
            <a:prstGeom prst="flowChartOnlineStorage">
              <a:avLst/>
            </a:prstGeom>
            <a:solidFill>
              <a:schemeClr val="accent6">
                <a:lumMod val="40000"/>
                <a:lumOff val="60000"/>
              </a:schemeClr>
            </a:solidFill>
            <a:ln w="12700" algn="ctr">
              <a:solidFill>
                <a:schemeClr val="tx1"/>
              </a:solid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buClr>
                  <a:srgbClr val="CC3300"/>
                </a:buClr>
                <a:buSzPct val="130000"/>
              </a:pPr>
              <a:endParaRPr lang="fi-FI" sz="1600" dirty="0"/>
            </a:p>
          </p:txBody>
        </p:sp>
        <p:sp>
          <p:nvSpPr>
            <p:cNvPr id="65" name="Tekstiruutu 64">
              <a:hlinkClick r:id="rId8" action="ppaction://hlinksldjump"/>
            </p:cNvPr>
            <p:cNvSpPr txBox="1"/>
            <p:nvPr/>
          </p:nvSpPr>
          <p:spPr>
            <a:xfrm>
              <a:off x="323528" y="2276872"/>
              <a:ext cx="2807750" cy="400110"/>
            </a:xfrm>
            <a:prstGeom prst="rect">
              <a:avLst/>
            </a:prstGeom>
            <a:noFill/>
          </p:spPr>
          <p:txBody>
            <a:bodyPr wrap="square" rtlCol="0">
              <a:spAutoFit/>
            </a:bodyPr>
            <a:lstStyle/>
            <a:p>
              <a:r>
                <a:rPr lang="fi-FI" sz="2000" dirty="0" smtClean="0">
                  <a:latin typeface="Arial Rounded MT Bold" panose="020F0704030504030204" pitchFamily="34" charset="0"/>
                </a:rPr>
                <a:t>Hammaslääketiede</a:t>
              </a:r>
              <a:endParaRPr lang="fi-FI" sz="2000" dirty="0">
                <a:latin typeface="Arial Rounded MT Bold" panose="020F0704030504030204" pitchFamily="34" charset="0"/>
              </a:endParaRPr>
            </a:p>
          </p:txBody>
        </p:sp>
      </p:grpSp>
      <p:sp>
        <p:nvSpPr>
          <p:cNvPr id="66" name="Tekstiruutu 65">
            <a:hlinkClick r:id="rId3" action="ppaction://hlinksldjump"/>
          </p:cNvPr>
          <p:cNvSpPr txBox="1"/>
          <p:nvPr/>
        </p:nvSpPr>
        <p:spPr>
          <a:xfrm>
            <a:off x="323528" y="2812866"/>
            <a:ext cx="2807750" cy="400110"/>
          </a:xfrm>
          <a:prstGeom prst="rect">
            <a:avLst/>
          </a:prstGeom>
          <a:noFill/>
        </p:spPr>
        <p:txBody>
          <a:bodyPr wrap="square" rtlCol="0">
            <a:spAutoFit/>
          </a:bodyPr>
          <a:lstStyle/>
          <a:p>
            <a:r>
              <a:rPr lang="fi-FI" sz="2000" dirty="0" smtClean="0">
                <a:latin typeface="Arial Rounded MT Bold" panose="020F0704030504030204" pitchFamily="34" charset="0"/>
              </a:rPr>
              <a:t>Humanistinen</a:t>
            </a:r>
            <a:endParaRPr lang="fi-FI" sz="2000" dirty="0">
              <a:latin typeface="Arial Rounded MT Bold" panose="020F0704030504030204" pitchFamily="34" charset="0"/>
            </a:endParaRPr>
          </a:p>
        </p:txBody>
      </p:sp>
      <p:grpSp>
        <p:nvGrpSpPr>
          <p:cNvPr id="11" name="Ryhmä 10"/>
          <p:cNvGrpSpPr/>
          <p:nvPr/>
        </p:nvGrpSpPr>
        <p:grpSpPr>
          <a:xfrm>
            <a:off x="107504" y="3356992"/>
            <a:ext cx="3384376" cy="504056"/>
            <a:chOff x="107504" y="3356992"/>
            <a:chExt cx="3384376" cy="504056"/>
          </a:xfrm>
        </p:grpSpPr>
        <p:sp>
          <p:nvSpPr>
            <p:cNvPr id="47" name="AutoShape 34">
              <a:hlinkClick r:id="rId9" action="ppaction://hlinksldjump"/>
            </p:cNvPr>
            <p:cNvSpPr>
              <a:spLocks noChangeArrowheads="1"/>
            </p:cNvSpPr>
            <p:nvPr/>
          </p:nvSpPr>
          <p:spPr bwMode="auto">
            <a:xfrm>
              <a:off x="107504" y="3356992"/>
              <a:ext cx="3384376" cy="504056"/>
            </a:xfrm>
            <a:prstGeom prst="flowChartOnlineStorage">
              <a:avLst/>
            </a:prstGeom>
            <a:solidFill>
              <a:schemeClr val="accent6">
                <a:lumMod val="40000"/>
                <a:lumOff val="60000"/>
              </a:schemeClr>
            </a:solidFill>
            <a:ln w="12700" algn="ctr">
              <a:solidFill>
                <a:schemeClr val="tx1"/>
              </a:solid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buClr>
                  <a:srgbClr val="CC3300"/>
                </a:buClr>
                <a:buSzPct val="130000"/>
              </a:pPr>
              <a:endParaRPr lang="fi-FI" sz="1600" dirty="0"/>
            </a:p>
          </p:txBody>
        </p:sp>
        <p:sp>
          <p:nvSpPr>
            <p:cNvPr id="67" name="Tekstiruutu 66">
              <a:hlinkClick r:id="rId9" action="ppaction://hlinksldjump"/>
            </p:cNvPr>
            <p:cNvSpPr txBox="1"/>
            <p:nvPr/>
          </p:nvSpPr>
          <p:spPr>
            <a:xfrm>
              <a:off x="323528" y="3388930"/>
              <a:ext cx="2807750" cy="400110"/>
            </a:xfrm>
            <a:prstGeom prst="rect">
              <a:avLst/>
            </a:prstGeom>
            <a:noFill/>
          </p:spPr>
          <p:txBody>
            <a:bodyPr wrap="square" rtlCol="0">
              <a:spAutoFit/>
            </a:bodyPr>
            <a:lstStyle/>
            <a:p>
              <a:r>
                <a:rPr lang="fi-FI" sz="2000" dirty="0" smtClean="0">
                  <a:latin typeface="Arial Rounded MT Bold" panose="020F0704030504030204" pitchFamily="34" charset="0"/>
                </a:rPr>
                <a:t>Kasvatustiede</a:t>
              </a:r>
              <a:endParaRPr lang="fi-FI" sz="2000" dirty="0">
                <a:latin typeface="Arial Rounded MT Bold" panose="020F0704030504030204" pitchFamily="34" charset="0"/>
              </a:endParaRPr>
            </a:p>
          </p:txBody>
        </p:sp>
      </p:grpSp>
      <p:grpSp>
        <p:nvGrpSpPr>
          <p:cNvPr id="12" name="Ryhmä 11"/>
          <p:cNvGrpSpPr/>
          <p:nvPr/>
        </p:nvGrpSpPr>
        <p:grpSpPr>
          <a:xfrm>
            <a:off x="107504" y="3933055"/>
            <a:ext cx="3384376" cy="504056"/>
            <a:chOff x="107504" y="3933055"/>
            <a:chExt cx="3384376" cy="504056"/>
          </a:xfrm>
        </p:grpSpPr>
        <p:sp>
          <p:nvSpPr>
            <p:cNvPr id="48" name="AutoShape 34">
              <a:hlinkClick r:id="rId10" action="ppaction://hlinksldjump"/>
            </p:cNvPr>
            <p:cNvSpPr>
              <a:spLocks noChangeArrowheads="1"/>
            </p:cNvSpPr>
            <p:nvPr/>
          </p:nvSpPr>
          <p:spPr bwMode="auto">
            <a:xfrm>
              <a:off x="107504" y="3933055"/>
              <a:ext cx="3384376" cy="504056"/>
            </a:xfrm>
            <a:prstGeom prst="flowChartOnlineStorage">
              <a:avLst/>
            </a:prstGeom>
            <a:solidFill>
              <a:schemeClr val="accent6">
                <a:lumMod val="40000"/>
                <a:lumOff val="60000"/>
              </a:schemeClr>
            </a:solidFill>
            <a:ln w="12700" algn="ctr">
              <a:solidFill>
                <a:schemeClr val="tx1"/>
              </a:solid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buClr>
                  <a:srgbClr val="CC3300"/>
                </a:buClr>
                <a:buSzPct val="130000"/>
              </a:pPr>
              <a:endParaRPr lang="fi-FI" sz="1600" dirty="0"/>
            </a:p>
          </p:txBody>
        </p:sp>
        <p:sp>
          <p:nvSpPr>
            <p:cNvPr id="68" name="Tekstiruutu 67">
              <a:hlinkClick r:id="rId10" action="ppaction://hlinksldjump"/>
            </p:cNvPr>
            <p:cNvSpPr txBox="1"/>
            <p:nvPr/>
          </p:nvSpPr>
          <p:spPr>
            <a:xfrm>
              <a:off x="323528" y="3964994"/>
              <a:ext cx="2807750" cy="400110"/>
            </a:xfrm>
            <a:prstGeom prst="rect">
              <a:avLst/>
            </a:prstGeom>
            <a:noFill/>
          </p:spPr>
          <p:txBody>
            <a:bodyPr wrap="square" rtlCol="0">
              <a:spAutoFit/>
            </a:bodyPr>
            <a:lstStyle/>
            <a:p>
              <a:r>
                <a:rPr lang="fi-FI" sz="2000" dirty="0" smtClean="0">
                  <a:latin typeface="Arial Rounded MT Bold" panose="020F0704030504030204" pitchFamily="34" charset="0"/>
                </a:rPr>
                <a:t>Kauppatieteet</a:t>
              </a:r>
              <a:endParaRPr lang="fi-FI" sz="2000" dirty="0">
                <a:latin typeface="Arial Rounded MT Bold" panose="020F0704030504030204" pitchFamily="34" charset="0"/>
              </a:endParaRPr>
            </a:p>
          </p:txBody>
        </p:sp>
      </p:grpSp>
      <p:grpSp>
        <p:nvGrpSpPr>
          <p:cNvPr id="13" name="Ryhmä 12"/>
          <p:cNvGrpSpPr/>
          <p:nvPr/>
        </p:nvGrpSpPr>
        <p:grpSpPr>
          <a:xfrm>
            <a:off x="107504" y="4509119"/>
            <a:ext cx="3384376" cy="504056"/>
            <a:chOff x="107504" y="4509119"/>
            <a:chExt cx="3384376" cy="504056"/>
          </a:xfrm>
        </p:grpSpPr>
        <p:sp>
          <p:nvSpPr>
            <p:cNvPr id="50" name="AutoShape 34">
              <a:hlinkClick r:id="rId11" action="ppaction://hlinksldjump"/>
            </p:cNvPr>
            <p:cNvSpPr>
              <a:spLocks noChangeArrowheads="1"/>
            </p:cNvSpPr>
            <p:nvPr/>
          </p:nvSpPr>
          <p:spPr bwMode="auto">
            <a:xfrm>
              <a:off x="107504" y="4509119"/>
              <a:ext cx="3384376" cy="504056"/>
            </a:xfrm>
            <a:prstGeom prst="flowChartOnlineStorage">
              <a:avLst/>
            </a:prstGeom>
            <a:solidFill>
              <a:schemeClr val="accent6">
                <a:lumMod val="40000"/>
                <a:lumOff val="60000"/>
              </a:schemeClr>
            </a:solidFill>
            <a:ln w="12700" algn="ctr">
              <a:solidFill>
                <a:schemeClr val="tx1"/>
              </a:solid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buClr>
                  <a:srgbClr val="CC3300"/>
                </a:buClr>
                <a:buSzPct val="130000"/>
              </a:pPr>
              <a:endParaRPr lang="fi-FI" sz="1600" dirty="0"/>
            </a:p>
          </p:txBody>
        </p:sp>
        <p:sp>
          <p:nvSpPr>
            <p:cNvPr id="69" name="Tekstiruutu 68">
              <a:hlinkClick r:id="rId11" action="ppaction://hlinksldjump"/>
            </p:cNvPr>
            <p:cNvSpPr txBox="1"/>
            <p:nvPr/>
          </p:nvSpPr>
          <p:spPr>
            <a:xfrm>
              <a:off x="323528" y="4541058"/>
              <a:ext cx="2807750" cy="400110"/>
            </a:xfrm>
            <a:prstGeom prst="rect">
              <a:avLst/>
            </a:prstGeom>
            <a:noFill/>
          </p:spPr>
          <p:txBody>
            <a:bodyPr wrap="square" rtlCol="0">
              <a:spAutoFit/>
            </a:bodyPr>
            <a:lstStyle/>
            <a:p>
              <a:r>
                <a:rPr lang="fi-FI" sz="2000" dirty="0" smtClean="0">
                  <a:latin typeface="Arial Rounded MT Bold" panose="020F0704030504030204" pitchFamily="34" charset="0"/>
                </a:rPr>
                <a:t>Kuvataide</a:t>
              </a:r>
              <a:endParaRPr lang="fi-FI" sz="2000" dirty="0">
                <a:latin typeface="Arial Rounded MT Bold" panose="020F0704030504030204" pitchFamily="34" charset="0"/>
              </a:endParaRPr>
            </a:p>
          </p:txBody>
        </p:sp>
      </p:grpSp>
      <p:grpSp>
        <p:nvGrpSpPr>
          <p:cNvPr id="14" name="Ryhmä 13"/>
          <p:cNvGrpSpPr/>
          <p:nvPr/>
        </p:nvGrpSpPr>
        <p:grpSpPr>
          <a:xfrm>
            <a:off x="107504" y="5085183"/>
            <a:ext cx="3384376" cy="504056"/>
            <a:chOff x="107504" y="5085183"/>
            <a:chExt cx="3384376" cy="504056"/>
          </a:xfrm>
        </p:grpSpPr>
        <p:sp>
          <p:nvSpPr>
            <p:cNvPr id="49" name="AutoShape 34">
              <a:hlinkClick r:id="rId12" action="ppaction://hlinksldjump"/>
            </p:cNvPr>
            <p:cNvSpPr>
              <a:spLocks noChangeArrowheads="1"/>
            </p:cNvSpPr>
            <p:nvPr/>
          </p:nvSpPr>
          <p:spPr bwMode="auto">
            <a:xfrm>
              <a:off x="107504" y="5085183"/>
              <a:ext cx="3384376" cy="504056"/>
            </a:xfrm>
            <a:prstGeom prst="flowChartOnlineStorage">
              <a:avLst/>
            </a:prstGeom>
            <a:solidFill>
              <a:schemeClr val="accent6">
                <a:lumMod val="40000"/>
                <a:lumOff val="60000"/>
              </a:schemeClr>
            </a:solidFill>
            <a:ln w="12700" algn="ctr">
              <a:solidFill>
                <a:schemeClr val="tx1"/>
              </a:solid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buClr>
                  <a:srgbClr val="CC3300"/>
                </a:buClr>
                <a:buSzPct val="130000"/>
              </a:pPr>
              <a:endParaRPr lang="fi-FI" sz="1600" dirty="0"/>
            </a:p>
          </p:txBody>
        </p:sp>
        <p:sp>
          <p:nvSpPr>
            <p:cNvPr id="70" name="Tekstiruutu 69">
              <a:hlinkClick r:id="rId12" action="ppaction://hlinksldjump"/>
            </p:cNvPr>
            <p:cNvSpPr txBox="1"/>
            <p:nvPr/>
          </p:nvSpPr>
          <p:spPr>
            <a:xfrm>
              <a:off x="323528" y="5117122"/>
              <a:ext cx="2807750" cy="400110"/>
            </a:xfrm>
            <a:prstGeom prst="rect">
              <a:avLst/>
            </a:prstGeom>
            <a:noFill/>
          </p:spPr>
          <p:txBody>
            <a:bodyPr wrap="square" rtlCol="0">
              <a:spAutoFit/>
            </a:bodyPr>
            <a:lstStyle/>
            <a:p>
              <a:r>
                <a:rPr lang="fi-FI" sz="2000" dirty="0" smtClean="0">
                  <a:latin typeface="Arial Rounded MT Bold" panose="020F0704030504030204" pitchFamily="34" charset="0"/>
                </a:rPr>
                <a:t>Liikuntatiede</a:t>
              </a:r>
              <a:endParaRPr lang="fi-FI" sz="2000" dirty="0">
                <a:latin typeface="Arial Rounded MT Bold" panose="020F0704030504030204" pitchFamily="34" charset="0"/>
              </a:endParaRPr>
            </a:p>
          </p:txBody>
        </p:sp>
      </p:grpSp>
      <p:sp>
        <p:nvSpPr>
          <p:cNvPr id="71" name="Tekstiruutu 70">
            <a:hlinkClick r:id="rId5" action="ppaction://hlinksldjump"/>
          </p:cNvPr>
          <p:cNvSpPr txBox="1"/>
          <p:nvPr/>
        </p:nvSpPr>
        <p:spPr>
          <a:xfrm>
            <a:off x="323528" y="5693186"/>
            <a:ext cx="2807750" cy="400110"/>
          </a:xfrm>
          <a:prstGeom prst="rect">
            <a:avLst/>
          </a:prstGeom>
          <a:noFill/>
        </p:spPr>
        <p:txBody>
          <a:bodyPr wrap="square" rtlCol="0">
            <a:spAutoFit/>
          </a:bodyPr>
          <a:lstStyle/>
          <a:p>
            <a:r>
              <a:rPr lang="fi-FI" sz="2000" dirty="0" smtClean="0">
                <a:latin typeface="Arial Rounded MT Bold" panose="020F0704030504030204" pitchFamily="34" charset="0"/>
              </a:rPr>
              <a:t>Luonnontieteet</a:t>
            </a:r>
            <a:endParaRPr lang="fi-FI" sz="2000" dirty="0">
              <a:latin typeface="Arial Rounded MT Bold" panose="020F0704030504030204" pitchFamily="34" charset="0"/>
            </a:endParaRPr>
          </a:p>
        </p:txBody>
      </p:sp>
      <p:sp>
        <p:nvSpPr>
          <p:cNvPr id="72" name="Tekstiruutu 71">
            <a:hlinkClick r:id="rId4" action="ppaction://hlinksldjump"/>
          </p:cNvPr>
          <p:cNvSpPr txBox="1"/>
          <p:nvPr/>
        </p:nvSpPr>
        <p:spPr>
          <a:xfrm>
            <a:off x="323528" y="6269250"/>
            <a:ext cx="2807750" cy="400110"/>
          </a:xfrm>
          <a:prstGeom prst="rect">
            <a:avLst/>
          </a:prstGeom>
          <a:noFill/>
        </p:spPr>
        <p:txBody>
          <a:bodyPr wrap="square" rtlCol="0">
            <a:spAutoFit/>
          </a:bodyPr>
          <a:lstStyle/>
          <a:p>
            <a:r>
              <a:rPr lang="fi-FI" sz="2000" dirty="0" smtClean="0">
                <a:latin typeface="Arial Rounded MT Bold" panose="020F0704030504030204" pitchFamily="34" charset="0"/>
              </a:rPr>
              <a:t>Lääketiede</a:t>
            </a:r>
            <a:endParaRPr lang="fi-FI" sz="2000" dirty="0">
              <a:latin typeface="Arial Rounded MT Bold" panose="020F0704030504030204" pitchFamily="34" charset="0"/>
            </a:endParaRPr>
          </a:p>
        </p:txBody>
      </p:sp>
      <p:grpSp>
        <p:nvGrpSpPr>
          <p:cNvPr id="19" name="Ryhmä 18"/>
          <p:cNvGrpSpPr/>
          <p:nvPr/>
        </p:nvGrpSpPr>
        <p:grpSpPr>
          <a:xfrm>
            <a:off x="3059832" y="1052736"/>
            <a:ext cx="6336704" cy="5688632"/>
            <a:chOff x="3059832" y="1052736"/>
            <a:chExt cx="6336704" cy="5688632"/>
          </a:xfrm>
        </p:grpSpPr>
        <p:grpSp>
          <p:nvGrpSpPr>
            <p:cNvPr id="18" name="Ryhmä 17"/>
            <p:cNvGrpSpPr/>
            <p:nvPr/>
          </p:nvGrpSpPr>
          <p:grpSpPr>
            <a:xfrm>
              <a:off x="3059832" y="1052736"/>
              <a:ext cx="6336704" cy="5688632"/>
              <a:chOff x="3059832" y="1052736"/>
              <a:chExt cx="6336704" cy="5688632"/>
            </a:xfrm>
          </p:grpSpPr>
          <p:grpSp>
            <p:nvGrpSpPr>
              <p:cNvPr id="17" name="Ryhmä 16"/>
              <p:cNvGrpSpPr/>
              <p:nvPr/>
            </p:nvGrpSpPr>
            <p:grpSpPr>
              <a:xfrm>
                <a:off x="3059832" y="1052736"/>
                <a:ext cx="6336704" cy="5688632"/>
                <a:chOff x="3059832" y="1052736"/>
                <a:chExt cx="6336704" cy="5688632"/>
              </a:xfrm>
            </p:grpSpPr>
            <p:sp>
              <p:nvSpPr>
                <p:cNvPr id="83" name="AutoShape 34">
                  <a:hlinkClick r:id="rId13" action="ppaction://hlinksldjump"/>
                </p:cNvPr>
                <p:cNvSpPr>
                  <a:spLocks noChangeArrowheads="1"/>
                </p:cNvSpPr>
                <p:nvPr/>
              </p:nvSpPr>
              <p:spPr bwMode="auto">
                <a:xfrm>
                  <a:off x="3059832" y="6237312"/>
                  <a:ext cx="3096344" cy="504056"/>
                </a:xfrm>
                <a:prstGeom prst="roundRect">
                  <a:avLst>
                    <a:gd name="adj" fmla="val 50000"/>
                  </a:avLst>
                </a:prstGeom>
                <a:solidFill>
                  <a:schemeClr val="accent6">
                    <a:lumMod val="40000"/>
                    <a:lumOff val="60000"/>
                  </a:schemeClr>
                </a:solidFill>
                <a:ln w="12700" algn="ctr">
                  <a:solidFill>
                    <a:schemeClr val="tx1"/>
                  </a:solid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buClr>
                      <a:srgbClr val="CC3300"/>
                    </a:buClr>
                    <a:buSzPct val="130000"/>
                  </a:pPr>
                  <a:endParaRPr lang="fi-FI" sz="1600" dirty="0"/>
                </a:p>
              </p:txBody>
            </p:sp>
            <p:grpSp>
              <p:nvGrpSpPr>
                <p:cNvPr id="16" name="Ryhmä 15"/>
                <p:cNvGrpSpPr/>
                <p:nvPr/>
              </p:nvGrpSpPr>
              <p:grpSpPr>
                <a:xfrm>
                  <a:off x="5724128" y="1052736"/>
                  <a:ext cx="3672408" cy="5688631"/>
                  <a:chOff x="5724128" y="1052736"/>
                  <a:chExt cx="3672408" cy="5688631"/>
                </a:xfrm>
              </p:grpSpPr>
              <p:sp>
                <p:nvSpPr>
                  <p:cNvPr id="51" name="AutoShape 34">
                    <a:hlinkClick r:id="rId14" action="ppaction://hlinksldjump"/>
                  </p:cNvPr>
                  <p:cNvSpPr>
                    <a:spLocks noChangeArrowheads="1"/>
                  </p:cNvSpPr>
                  <p:nvPr/>
                </p:nvSpPr>
                <p:spPr bwMode="auto">
                  <a:xfrm rot="10800000">
                    <a:off x="5724572" y="1052736"/>
                    <a:ext cx="3311924" cy="504056"/>
                  </a:xfrm>
                  <a:prstGeom prst="flowChartOnlineStorage">
                    <a:avLst/>
                  </a:prstGeom>
                  <a:solidFill>
                    <a:schemeClr val="accent6">
                      <a:lumMod val="40000"/>
                      <a:lumOff val="60000"/>
                    </a:schemeClr>
                  </a:solidFill>
                  <a:ln w="12700" algn="ctr">
                    <a:solidFill>
                      <a:schemeClr val="tx1"/>
                    </a:solid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buClr>
                        <a:srgbClr val="CC3300"/>
                      </a:buClr>
                      <a:buSzPct val="130000"/>
                    </a:pPr>
                    <a:endParaRPr lang="fi-FI" sz="1600" dirty="0"/>
                  </a:p>
                </p:txBody>
              </p:sp>
              <p:sp>
                <p:nvSpPr>
                  <p:cNvPr id="52" name="AutoShape 34">
                    <a:hlinkClick r:id="rId15" action="ppaction://hlinksldjump"/>
                  </p:cNvPr>
                  <p:cNvSpPr>
                    <a:spLocks noChangeArrowheads="1"/>
                  </p:cNvSpPr>
                  <p:nvPr/>
                </p:nvSpPr>
                <p:spPr bwMode="auto">
                  <a:xfrm rot="10800000">
                    <a:off x="5724572" y="1628799"/>
                    <a:ext cx="3311924" cy="504056"/>
                  </a:xfrm>
                  <a:prstGeom prst="flowChartOnlineStorage">
                    <a:avLst/>
                  </a:prstGeom>
                  <a:solidFill>
                    <a:schemeClr val="accent6">
                      <a:lumMod val="40000"/>
                      <a:lumOff val="60000"/>
                    </a:schemeClr>
                  </a:solidFill>
                  <a:ln w="12700" algn="ctr">
                    <a:solidFill>
                      <a:schemeClr val="tx1"/>
                    </a:solid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buClr>
                        <a:srgbClr val="CC3300"/>
                      </a:buClr>
                      <a:buSzPct val="130000"/>
                    </a:pPr>
                    <a:endParaRPr lang="fi-FI" sz="1600" dirty="0"/>
                  </a:p>
                </p:txBody>
              </p:sp>
              <p:sp>
                <p:nvSpPr>
                  <p:cNvPr id="54" name="AutoShape 34">
                    <a:hlinkClick r:id="rId16" action="ppaction://hlinksldjump"/>
                  </p:cNvPr>
                  <p:cNvSpPr>
                    <a:spLocks noChangeArrowheads="1"/>
                  </p:cNvSpPr>
                  <p:nvPr/>
                </p:nvSpPr>
                <p:spPr bwMode="auto">
                  <a:xfrm rot="10800000">
                    <a:off x="5724572" y="2204863"/>
                    <a:ext cx="3311924" cy="504056"/>
                  </a:xfrm>
                  <a:prstGeom prst="flowChartOnlineStorage">
                    <a:avLst/>
                  </a:prstGeom>
                  <a:solidFill>
                    <a:schemeClr val="accent6">
                      <a:lumMod val="40000"/>
                      <a:lumOff val="60000"/>
                    </a:schemeClr>
                  </a:solidFill>
                  <a:ln w="12700" algn="ctr">
                    <a:solidFill>
                      <a:schemeClr val="tx1"/>
                    </a:solid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buClr>
                        <a:srgbClr val="CC3300"/>
                      </a:buClr>
                      <a:buSzPct val="130000"/>
                    </a:pPr>
                    <a:endParaRPr lang="fi-FI" sz="1600" dirty="0"/>
                  </a:p>
                </p:txBody>
              </p:sp>
              <p:sp>
                <p:nvSpPr>
                  <p:cNvPr id="55" name="AutoShape 34">
                    <a:hlinkClick r:id="rId17" action="ppaction://hlinksldjump"/>
                  </p:cNvPr>
                  <p:cNvSpPr>
                    <a:spLocks noChangeArrowheads="1"/>
                  </p:cNvSpPr>
                  <p:nvPr/>
                </p:nvSpPr>
                <p:spPr bwMode="auto">
                  <a:xfrm rot="10800000">
                    <a:off x="5724128" y="3356992"/>
                    <a:ext cx="3311924" cy="504056"/>
                  </a:xfrm>
                  <a:prstGeom prst="flowChartOnlineStorage">
                    <a:avLst/>
                  </a:prstGeom>
                  <a:solidFill>
                    <a:schemeClr val="accent6">
                      <a:lumMod val="40000"/>
                      <a:lumOff val="60000"/>
                    </a:schemeClr>
                  </a:solidFill>
                  <a:ln w="12700" algn="ctr">
                    <a:solidFill>
                      <a:schemeClr val="tx1"/>
                    </a:solid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buClr>
                        <a:srgbClr val="CC3300"/>
                      </a:buClr>
                      <a:buSzPct val="130000"/>
                    </a:pPr>
                    <a:endParaRPr lang="fi-FI" sz="1600" dirty="0"/>
                  </a:p>
                </p:txBody>
              </p:sp>
              <p:sp>
                <p:nvSpPr>
                  <p:cNvPr id="56" name="AutoShape 34">
                    <a:hlinkClick r:id="rId18" action="ppaction://hlinksldjump"/>
                  </p:cNvPr>
                  <p:cNvSpPr>
                    <a:spLocks noChangeArrowheads="1"/>
                  </p:cNvSpPr>
                  <p:nvPr/>
                </p:nvSpPr>
                <p:spPr bwMode="auto">
                  <a:xfrm rot="10800000">
                    <a:off x="5724128" y="3933055"/>
                    <a:ext cx="3311924" cy="504056"/>
                  </a:xfrm>
                  <a:prstGeom prst="flowChartOnlineStorage">
                    <a:avLst/>
                  </a:prstGeom>
                  <a:solidFill>
                    <a:schemeClr val="accent6">
                      <a:lumMod val="40000"/>
                      <a:lumOff val="60000"/>
                    </a:schemeClr>
                  </a:solidFill>
                  <a:ln w="12700" algn="ctr">
                    <a:solidFill>
                      <a:schemeClr val="tx1"/>
                    </a:solid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buClr>
                        <a:srgbClr val="CC3300"/>
                      </a:buClr>
                      <a:buSzPct val="130000"/>
                    </a:pPr>
                    <a:endParaRPr lang="fi-FI" sz="1600" dirty="0"/>
                  </a:p>
                </p:txBody>
              </p:sp>
              <p:sp>
                <p:nvSpPr>
                  <p:cNvPr id="57" name="AutoShape 34">
                    <a:hlinkClick r:id="rId19" action="ppaction://hlinksldjump"/>
                  </p:cNvPr>
                  <p:cNvSpPr>
                    <a:spLocks noChangeArrowheads="1"/>
                  </p:cNvSpPr>
                  <p:nvPr/>
                </p:nvSpPr>
                <p:spPr bwMode="auto">
                  <a:xfrm rot="10800000">
                    <a:off x="5724128" y="5085183"/>
                    <a:ext cx="3311924" cy="504056"/>
                  </a:xfrm>
                  <a:prstGeom prst="flowChartOnlineStorage">
                    <a:avLst/>
                  </a:prstGeom>
                  <a:solidFill>
                    <a:schemeClr val="accent6">
                      <a:lumMod val="40000"/>
                      <a:lumOff val="60000"/>
                    </a:schemeClr>
                  </a:solidFill>
                  <a:ln w="12700" algn="ctr">
                    <a:solidFill>
                      <a:schemeClr val="tx1"/>
                    </a:solid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buClr>
                        <a:srgbClr val="CC3300"/>
                      </a:buClr>
                      <a:buSzPct val="130000"/>
                    </a:pPr>
                    <a:endParaRPr lang="fi-FI" sz="1600" dirty="0"/>
                  </a:p>
                </p:txBody>
              </p:sp>
              <p:sp>
                <p:nvSpPr>
                  <p:cNvPr id="58" name="AutoShape 34">
                    <a:hlinkClick r:id="rId20" action="ppaction://hlinksldjump"/>
                  </p:cNvPr>
                  <p:cNvSpPr>
                    <a:spLocks noChangeArrowheads="1"/>
                  </p:cNvSpPr>
                  <p:nvPr/>
                </p:nvSpPr>
                <p:spPr bwMode="auto">
                  <a:xfrm rot="10800000">
                    <a:off x="5724128" y="4509119"/>
                    <a:ext cx="3311924" cy="504056"/>
                  </a:xfrm>
                  <a:prstGeom prst="flowChartOnlineStorage">
                    <a:avLst/>
                  </a:prstGeom>
                  <a:solidFill>
                    <a:schemeClr val="accent6">
                      <a:lumMod val="40000"/>
                      <a:lumOff val="60000"/>
                    </a:schemeClr>
                  </a:solidFill>
                  <a:ln w="12700" algn="ctr">
                    <a:solidFill>
                      <a:schemeClr val="tx1"/>
                    </a:solid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buClr>
                        <a:srgbClr val="CC3300"/>
                      </a:buClr>
                      <a:buSzPct val="130000"/>
                    </a:pPr>
                    <a:endParaRPr lang="fi-FI" sz="1600" dirty="0"/>
                  </a:p>
                </p:txBody>
              </p:sp>
              <p:sp>
                <p:nvSpPr>
                  <p:cNvPr id="61" name="AutoShape 34">
                    <a:hlinkClick r:id="rId21" action="ppaction://hlinksldjump"/>
                  </p:cNvPr>
                  <p:cNvSpPr>
                    <a:spLocks noChangeArrowheads="1"/>
                  </p:cNvSpPr>
                  <p:nvPr/>
                </p:nvSpPr>
                <p:spPr bwMode="auto">
                  <a:xfrm rot="10800000">
                    <a:off x="5724129" y="6237311"/>
                    <a:ext cx="3311924" cy="504056"/>
                  </a:xfrm>
                  <a:prstGeom prst="flowChartOnlineStorage">
                    <a:avLst/>
                  </a:prstGeom>
                  <a:solidFill>
                    <a:schemeClr val="accent6">
                      <a:lumMod val="40000"/>
                      <a:lumOff val="60000"/>
                    </a:schemeClr>
                  </a:solidFill>
                  <a:ln w="12700" algn="ctr">
                    <a:solidFill>
                      <a:schemeClr val="tx1"/>
                    </a:solid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buClr>
                        <a:srgbClr val="CC3300"/>
                      </a:buClr>
                      <a:buSzPct val="130000"/>
                    </a:pPr>
                    <a:endParaRPr lang="fi-FI" sz="1600" dirty="0"/>
                  </a:p>
                </p:txBody>
              </p:sp>
              <p:sp>
                <p:nvSpPr>
                  <p:cNvPr id="62" name="AutoShape 34">
                    <a:hlinkClick r:id="rId22" action="ppaction://hlinksldjump"/>
                  </p:cNvPr>
                  <p:cNvSpPr>
                    <a:spLocks noChangeArrowheads="1"/>
                  </p:cNvSpPr>
                  <p:nvPr/>
                </p:nvSpPr>
                <p:spPr bwMode="auto">
                  <a:xfrm rot="10800000">
                    <a:off x="5724129" y="5661247"/>
                    <a:ext cx="3311924" cy="504056"/>
                  </a:xfrm>
                  <a:prstGeom prst="flowChartOnlineStorage">
                    <a:avLst/>
                  </a:prstGeom>
                  <a:solidFill>
                    <a:schemeClr val="accent6">
                      <a:lumMod val="40000"/>
                      <a:lumOff val="60000"/>
                    </a:schemeClr>
                  </a:solidFill>
                  <a:ln w="12700" algn="ctr">
                    <a:solidFill>
                      <a:schemeClr val="tx1"/>
                    </a:solid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buClr>
                        <a:srgbClr val="CC3300"/>
                      </a:buClr>
                      <a:buSzPct val="130000"/>
                    </a:pPr>
                    <a:endParaRPr lang="fi-FI" sz="1600" dirty="0"/>
                  </a:p>
                </p:txBody>
              </p:sp>
              <p:sp>
                <p:nvSpPr>
                  <p:cNvPr id="73" name="Tekstiruutu 72">
                    <a:hlinkClick r:id="rId14" action="ppaction://hlinksldjump"/>
                  </p:cNvPr>
                  <p:cNvSpPr txBox="1"/>
                  <p:nvPr/>
                </p:nvSpPr>
                <p:spPr>
                  <a:xfrm>
                    <a:off x="6372200" y="1124743"/>
                    <a:ext cx="3024336" cy="369332"/>
                  </a:xfrm>
                  <a:prstGeom prst="rect">
                    <a:avLst/>
                  </a:prstGeom>
                  <a:noFill/>
                </p:spPr>
                <p:txBody>
                  <a:bodyPr wrap="square" rtlCol="0">
                    <a:spAutoFit/>
                  </a:bodyPr>
                  <a:lstStyle/>
                  <a:p>
                    <a:r>
                      <a:rPr lang="fi-FI" sz="1800" dirty="0" smtClean="0">
                        <a:latin typeface="Arial Rounded MT Bold" panose="020F0704030504030204" pitchFamily="34" charset="0"/>
                      </a:rPr>
                      <a:t>Maatalous-metsätiede</a:t>
                    </a:r>
                    <a:endParaRPr lang="fi-FI" sz="1800" dirty="0">
                      <a:latin typeface="Arial Rounded MT Bold" panose="020F0704030504030204" pitchFamily="34" charset="0"/>
                    </a:endParaRPr>
                  </a:p>
                </p:txBody>
              </p:sp>
              <p:sp>
                <p:nvSpPr>
                  <p:cNvPr id="74" name="Tekstiruutu 73">
                    <a:hlinkClick r:id="rId15" action="ppaction://hlinksldjump"/>
                  </p:cNvPr>
                  <p:cNvSpPr txBox="1"/>
                  <p:nvPr/>
                </p:nvSpPr>
                <p:spPr>
                  <a:xfrm>
                    <a:off x="6372762" y="1700807"/>
                    <a:ext cx="2807750" cy="400110"/>
                  </a:xfrm>
                  <a:prstGeom prst="rect">
                    <a:avLst/>
                  </a:prstGeom>
                  <a:noFill/>
                </p:spPr>
                <p:txBody>
                  <a:bodyPr wrap="square" rtlCol="0">
                    <a:spAutoFit/>
                  </a:bodyPr>
                  <a:lstStyle/>
                  <a:p>
                    <a:r>
                      <a:rPr lang="fi-FI" sz="2000" dirty="0" smtClean="0">
                        <a:latin typeface="Arial Rounded MT Bold" panose="020F0704030504030204" pitchFamily="34" charset="0"/>
                      </a:rPr>
                      <a:t>Musiikki</a:t>
                    </a:r>
                    <a:endParaRPr lang="fi-FI" sz="2000" dirty="0">
                      <a:latin typeface="Arial Rounded MT Bold" panose="020F0704030504030204" pitchFamily="34" charset="0"/>
                    </a:endParaRPr>
                  </a:p>
                </p:txBody>
              </p:sp>
              <p:sp>
                <p:nvSpPr>
                  <p:cNvPr id="75" name="Tekstiruutu 74">
                    <a:hlinkClick r:id="rId16" action="ppaction://hlinksldjump"/>
                  </p:cNvPr>
                  <p:cNvSpPr txBox="1"/>
                  <p:nvPr/>
                </p:nvSpPr>
                <p:spPr>
                  <a:xfrm>
                    <a:off x="6372200" y="2236801"/>
                    <a:ext cx="2807750" cy="400110"/>
                  </a:xfrm>
                  <a:prstGeom prst="rect">
                    <a:avLst/>
                  </a:prstGeom>
                  <a:noFill/>
                </p:spPr>
                <p:txBody>
                  <a:bodyPr wrap="square" rtlCol="0">
                    <a:spAutoFit/>
                  </a:bodyPr>
                  <a:lstStyle/>
                  <a:p>
                    <a:r>
                      <a:rPr lang="fi-FI" sz="2000" dirty="0" smtClean="0">
                        <a:latin typeface="Arial Rounded MT Bold" panose="020F0704030504030204" pitchFamily="34" charset="0"/>
                      </a:rPr>
                      <a:t>Oikeustiede</a:t>
                    </a:r>
                    <a:endParaRPr lang="fi-FI" sz="2000" dirty="0">
                      <a:latin typeface="Arial Rounded MT Bold" panose="020F0704030504030204" pitchFamily="34" charset="0"/>
                    </a:endParaRPr>
                  </a:p>
                </p:txBody>
              </p:sp>
              <p:grpSp>
                <p:nvGrpSpPr>
                  <p:cNvPr id="5" name="Ryhmä 4"/>
                  <p:cNvGrpSpPr/>
                  <p:nvPr/>
                </p:nvGrpSpPr>
                <p:grpSpPr>
                  <a:xfrm>
                    <a:off x="5724572" y="2780927"/>
                    <a:ext cx="3455378" cy="504056"/>
                    <a:chOff x="5724572" y="2780927"/>
                    <a:chExt cx="3455378" cy="504056"/>
                  </a:xfrm>
                </p:grpSpPr>
                <p:sp>
                  <p:nvSpPr>
                    <p:cNvPr id="53" name="AutoShape 34">
                      <a:hlinkClick r:id="rId23" action="ppaction://hlinksldjump"/>
                    </p:cNvPr>
                    <p:cNvSpPr>
                      <a:spLocks noChangeArrowheads="1"/>
                    </p:cNvSpPr>
                    <p:nvPr/>
                  </p:nvSpPr>
                  <p:spPr bwMode="auto">
                    <a:xfrm rot="10800000">
                      <a:off x="5724572" y="2780927"/>
                      <a:ext cx="3311924" cy="504056"/>
                    </a:xfrm>
                    <a:prstGeom prst="flowChartOnlineStorage">
                      <a:avLst/>
                    </a:prstGeom>
                    <a:solidFill>
                      <a:schemeClr val="accent6">
                        <a:lumMod val="40000"/>
                        <a:lumOff val="60000"/>
                      </a:schemeClr>
                    </a:solidFill>
                    <a:ln w="12700" algn="ctr">
                      <a:solidFill>
                        <a:schemeClr val="tx1"/>
                      </a:solidFill>
                      <a:miter lim="800000"/>
                      <a:headEnd/>
                      <a:tailEn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p>
                      <a:pPr>
                        <a:buClr>
                          <a:srgbClr val="CC3300"/>
                        </a:buClr>
                        <a:buSzPct val="130000"/>
                      </a:pPr>
                      <a:endParaRPr lang="fi-FI" sz="1600" dirty="0"/>
                    </a:p>
                  </p:txBody>
                </p:sp>
                <p:sp>
                  <p:nvSpPr>
                    <p:cNvPr id="76" name="Tekstiruutu 75">
                      <a:hlinkClick r:id="rId23" action="ppaction://hlinksldjump"/>
                    </p:cNvPr>
                    <p:cNvSpPr txBox="1"/>
                    <p:nvPr/>
                  </p:nvSpPr>
                  <p:spPr>
                    <a:xfrm>
                      <a:off x="6372200" y="2852935"/>
                      <a:ext cx="2807750" cy="400110"/>
                    </a:xfrm>
                    <a:prstGeom prst="rect">
                      <a:avLst/>
                    </a:prstGeom>
                    <a:noFill/>
                  </p:spPr>
                  <p:txBody>
                    <a:bodyPr wrap="square" rtlCol="0">
                      <a:spAutoFit/>
                    </a:bodyPr>
                    <a:lstStyle/>
                    <a:p>
                      <a:r>
                        <a:rPr lang="fi-FI" sz="2000" dirty="0" smtClean="0">
                          <a:latin typeface="Arial Rounded MT Bold" panose="020F0704030504030204" pitchFamily="34" charset="0"/>
                        </a:rPr>
                        <a:t>Psykologia</a:t>
                      </a:r>
                      <a:endParaRPr lang="fi-FI" sz="2000" dirty="0">
                        <a:latin typeface="Arial Rounded MT Bold" panose="020F0704030504030204" pitchFamily="34" charset="0"/>
                      </a:endParaRPr>
                    </a:p>
                  </p:txBody>
                </p:sp>
              </p:grpSp>
              <p:sp>
                <p:nvSpPr>
                  <p:cNvPr id="77" name="Tekstiruutu 76">
                    <a:hlinkClick r:id="rId17" action="ppaction://hlinksldjump"/>
                  </p:cNvPr>
                  <p:cNvSpPr txBox="1"/>
                  <p:nvPr/>
                </p:nvSpPr>
                <p:spPr>
                  <a:xfrm>
                    <a:off x="6372200" y="3388929"/>
                    <a:ext cx="2807750" cy="400110"/>
                  </a:xfrm>
                  <a:prstGeom prst="rect">
                    <a:avLst/>
                  </a:prstGeom>
                  <a:noFill/>
                </p:spPr>
                <p:txBody>
                  <a:bodyPr wrap="square" rtlCol="0">
                    <a:spAutoFit/>
                  </a:bodyPr>
                  <a:lstStyle/>
                  <a:p>
                    <a:r>
                      <a:rPr lang="fi-FI" sz="2000" dirty="0" smtClean="0">
                        <a:latin typeface="Arial Rounded MT Bold" panose="020F0704030504030204" pitchFamily="34" charset="0"/>
                      </a:rPr>
                      <a:t>Sotilasala</a:t>
                    </a:r>
                    <a:endParaRPr lang="fi-FI" sz="2000" dirty="0">
                      <a:latin typeface="Arial Rounded MT Bold" panose="020F0704030504030204" pitchFamily="34" charset="0"/>
                    </a:endParaRPr>
                  </a:p>
                </p:txBody>
              </p:sp>
              <p:sp>
                <p:nvSpPr>
                  <p:cNvPr id="78" name="Tekstiruutu 77">
                    <a:hlinkClick r:id="rId18" action="ppaction://hlinksldjump"/>
                  </p:cNvPr>
                  <p:cNvSpPr txBox="1"/>
                  <p:nvPr/>
                </p:nvSpPr>
                <p:spPr>
                  <a:xfrm>
                    <a:off x="6372200" y="3964993"/>
                    <a:ext cx="2807750" cy="400110"/>
                  </a:xfrm>
                  <a:prstGeom prst="rect">
                    <a:avLst/>
                  </a:prstGeom>
                  <a:noFill/>
                </p:spPr>
                <p:txBody>
                  <a:bodyPr wrap="square" rtlCol="0">
                    <a:spAutoFit/>
                  </a:bodyPr>
                  <a:lstStyle/>
                  <a:p>
                    <a:r>
                      <a:rPr lang="fi-FI" sz="2000" dirty="0">
                        <a:latin typeface="Arial Rounded MT Bold" panose="020F0704030504030204" pitchFamily="34" charset="0"/>
                      </a:rPr>
                      <a:t>T</a:t>
                    </a:r>
                    <a:r>
                      <a:rPr lang="fi-FI" sz="2000" dirty="0" smtClean="0">
                        <a:latin typeface="Arial Rounded MT Bold" panose="020F0704030504030204" pitchFamily="34" charset="0"/>
                      </a:rPr>
                      <a:t>aideteollisuus</a:t>
                    </a:r>
                    <a:endParaRPr lang="fi-FI" sz="2000" dirty="0">
                      <a:latin typeface="Arial Rounded MT Bold" panose="020F0704030504030204" pitchFamily="34" charset="0"/>
                    </a:endParaRPr>
                  </a:p>
                </p:txBody>
              </p:sp>
              <p:sp>
                <p:nvSpPr>
                  <p:cNvPr id="79" name="Tekstiruutu 78">
                    <a:hlinkClick r:id="rId20" action="ppaction://hlinksldjump"/>
                  </p:cNvPr>
                  <p:cNvSpPr txBox="1"/>
                  <p:nvPr/>
                </p:nvSpPr>
                <p:spPr>
                  <a:xfrm>
                    <a:off x="6372200" y="4541057"/>
                    <a:ext cx="2807750" cy="400110"/>
                  </a:xfrm>
                  <a:prstGeom prst="rect">
                    <a:avLst/>
                  </a:prstGeom>
                  <a:noFill/>
                </p:spPr>
                <p:txBody>
                  <a:bodyPr wrap="square" rtlCol="0">
                    <a:spAutoFit/>
                  </a:bodyPr>
                  <a:lstStyle/>
                  <a:p>
                    <a:r>
                      <a:rPr lang="fi-FI" sz="2000" dirty="0" smtClean="0">
                        <a:latin typeface="Arial Rounded MT Bold" panose="020F0704030504030204" pitchFamily="34" charset="0"/>
                      </a:rPr>
                      <a:t>Teatteri ja tanssi</a:t>
                    </a:r>
                    <a:endParaRPr lang="fi-FI" sz="2000" dirty="0">
                      <a:latin typeface="Arial Rounded MT Bold" panose="020F0704030504030204" pitchFamily="34" charset="0"/>
                    </a:endParaRPr>
                  </a:p>
                </p:txBody>
              </p:sp>
              <p:sp>
                <p:nvSpPr>
                  <p:cNvPr id="80" name="Tekstiruutu 79">
                    <a:hlinkClick r:id="rId19" action="ppaction://hlinksldjump"/>
                  </p:cNvPr>
                  <p:cNvSpPr txBox="1"/>
                  <p:nvPr/>
                </p:nvSpPr>
                <p:spPr>
                  <a:xfrm>
                    <a:off x="6372200" y="5117121"/>
                    <a:ext cx="2807750" cy="400110"/>
                  </a:xfrm>
                  <a:prstGeom prst="rect">
                    <a:avLst/>
                  </a:prstGeom>
                  <a:noFill/>
                </p:spPr>
                <p:txBody>
                  <a:bodyPr wrap="square" rtlCol="0">
                    <a:spAutoFit/>
                  </a:bodyPr>
                  <a:lstStyle/>
                  <a:p>
                    <a:r>
                      <a:rPr lang="fi-FI" sz="2000" dirty="0" smtClean="0">
                        <a:latin typeface="Arial Rounded MT Bold" panose="020F0704030504030204" pitchFamily="34" charset="0"/>
                      </a:rPr>
                      <a:t>Tekniset tieteet</a:t>
                    </a:r>
                    <a:endParaRPr lang="fi-FI" sz="2000" dirty="0">
                      <a:latin typeface="Arial Rounded MT Bold" panose="020F0704030504030204" pitchFamily="34" charset="0"/>
                    </a:endParaRPr>
                  </a:p>
                </p:txBody>
              </p:sp>
              <p:sp>
                <p:nvSpPr>
                  <p:cNvPr id="81" name="Tekstiruutu 80">
                    <a:hlinkClick r:id="rId22" action="ppaction://hlinksldjump"/>
                  </p:cNvPr>
                  <p:cNvSpPr txBox="1"/>
                  <p:nvPr/>
                </p:nvSpPr>
                <p:spPr>
                  <a:xfrm>
                    <a:off x="6372200" y="5693185"/>
                    <a:ext cx="2807750" cy="400110"/>
                  </a:xfrm>
                  <a:prstGeom prst="rect">
                    <a:avLst/>
                  </a:prstGeom>
                  <a:noFill/>
                </p:spPr>
                <p:txBody>
                  <a:bodyPr wrap="square" rtlCol="0">
                    <a:spAutoFit/>
                  </a:bodyPr>
                  <a:lstStyle/>
                  <a:p>
                    <a:r>
                      <a:rPr lang="fi-FI" sz="2000" dirty="0" smtClean="0">
                        <a:latin typeface="Arial Rounded MT Bold" panose="020F0704030504030204" pitchFamily="34" charset="0"/>
                      </a:rPr>
                      <a:t>Teologia</a:t>
                    </a:r>
                    <a:endParaRPr lang="fi-FI" sz="2000" dirty="0">
                      <a:latin typeface="Arial Rounded MT Bold" panose="020F0704030504030204" pitchFamily="34" charset="0"/>
                    </a:endParaRPr>
                  </a:p>
                </p:txBody>
              </p:sp>
              <p:sp>
                <p:nvSpPr>
                  <p:cNvPr id="82" name="Tekstiruutu 81">
                    <a:hlinkClick r:id="rId21" action="ppaction://hlinksldjump"/>
                  </p:cNvPr>
                  <p:cNvSpPr txBox="1"/>
                  <p:nvPr/>
                </p:nvSpPr>
                <p:spPr>
                  <a:xfrm>
                    <a:off x="6372200" y="6269249"/>
                    <a:ext cx="2807750" cy="400110"/>
                  </a:xfrm>
                  <a:prstGeom prst="rect">
                    <a:avLst/>
                  </a:prstGeom>
                  <a:noFill/>
                </p:spPr>
                <p:txBody>
                  <a:bodyPr wrap="square" rtlCol="0">
                    <a:spAutoFit/>
                  </a:bodyPr>
                  <a:lstStyle/>
                  <a:p>
                    <a:r>
                      <a:rPr lang="fi-FI" sz="2000" dirty="0" smtClean="0">
                        <a:latin typeface="Arial Rounded MT Bold" panose="020F0704030504030204" pitchFamily="34" charset="0"/>
                      </a:rPr>
                      <a:t>Terveystieteet</a:t>
                    </a:r>
                    <a:endParaRPr lang="fi-FI" sz="2000" dirty="0">
                      <a:latin typeface="Arial Rounded MT Bold" panose="020F0704030504030204" pitchFamily="34" charset="0"/>
                    </a:endParaRPr>
                  </a:p>
                </p:txBody>
              </p:sp>
            </p:grpSp>
          </p:grpSp>
          <p:sp>
            <p:nvSpPr>
              <p:cNvPr id="84" name="Tekstiruutu 83">
                <a:hlinkClick r:id="rId13" action="ppaction://hlinksldjump"/>
              </p:cNvPr>
              <p:cNvSpPr txBox="1"/>
              <p:nvPr/>
            </p:nvSpPr>
            <p:spPr>
              <a:xfrm>
                <a:off x="3347864" y="6341258"/>
                <a:ext cx="2807750" cy="400110"/>
              </a:xfrm>
              <a:prstGeom prst="rect">
                <a:avLst/>
              </a:prstGeom>
              <a:noFill/>
            </p:spPr>
            <p:txBody>
              <a:bodyPr wrap="square" rtlCol="0">
                <a:spAutoFit/>
              </a:bodyPr>
              <a:lstStyle/>
              <a:p>
                <a:r>
                  <a:rPr lang="fi-FI" sz="2000" dirty="0" smtClean="0">
                    <a:latin typeface="Arial Rounded MT Bold" panose="020F0704030504030204" pitchFamily="34" charset="0"/>
                  </a:rPr>
                  <a:t>Yhteiskuntatieteet</a:t>
                </a:r>
                <a:endParaRPr lang="fi-FI" sz="2000" dirty="0">
                  <a:latin typeface="Arial Rounded MT Bold" panose="020F0704030504030204" pitchFamily="34" charset="0"/>
                </a:endParaRPr>
              </a:p>
            </p:txBody>
          </p:sp>
        </p:grpSp>
        <p:grpSp>
          <p:nvGrpSpPr>
            <p:cNvPr id="88" name="Ryhmä 87"/>
            <p:cNvGrpSpPr/>
            <p:nvPr/>
          </p:nvGrpSpPr>
          <p:grpSpPr>
            <a:xfrm>
              <a:off x="4067944" y="5524393"/>
              <a:ext cx="972592" cy="630458"/>
              <a:chOff x="8424912" y="6100457"/>
              <a:chExt cx="972592" cy="630458"/>
            </a:xfrm>
          </p:grpSpPr>
          <p:sp>
            <p:nvSpPr>
              <p:cNvPr id="89" name="Toimintopainike: Seuraava 88">
                <a:hlinkClick r:id="rId24" action="ppaction://hlinksldjump" highlightClick="1"/>
              </p:cNvPr>
              <p:cNvSpPr/>
              <p:nvPr/>
            </p:nvSpPr>
            <p:spPr>
              <a:xfrm>
                <a:off x="8595608" y="6100457"/>
                <a:ext cx="504056" cy="360040"/>
              </a:xfrm>
              <a:prstGeom prst="actionButtonForwardNex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0" name="Tekstiruutu 89"/>
              <p:cNvSpPr txBox="1"/>
              <p:nvPr/>
            </p:nvSpPr>
            <p:spPr>
              <a:xfrm>
                <a:off x="8424912" y="6453916"/>
                <a:ext cx="972592" cy="276999"/>
              </a:xfrm>
              <a:prstGeom prst="rect">
                <a:avLst/>
              </a:prstGeom>
              <a:noFill/>
            </p:spPr>
            <p:txBody>
              <a:bodyPr wrap="square" rtlCol="0">
                <a:spAutoFit/>
              </a:bodyPr>
              <a:lstStyle/>
              <a:p>
                <a:pPr>
                  <a:buNone/>
                </a:pPr>
                <a:r>
                  <a:rPr lang="fi-FI" sz="1200" dirty="0" smtClean="0">
                    <a:latin typeface="Calibri" panose="020F0502020204030204" pitchFamily="34" charset="0"/>
                    <a:cs typeface="Calibri" panose="020F0502020204030204" pitchFamily="34" charset="0"/>
                  </a:rPr>
                  <a:t>Ohita alat</a:t>
                </a:r>
                <a:endParaRPr lang="fi-FI" sz="1200" dirty="0">
                  <a:latin typeface="Calibri" panose="020F0502020204030204" pitchFamily="34" charset="0"/>
                  <a:cs typeface="Calibri" panose="020F0502020204030204" pitchFamily="34" charset="0"/>
                </a:endParaRPr>
              </a:p>
            </p:txBody>
          </p:sp>
        </p:grpSp>
      </p:grpSp>
      <p:grpSp>
        <p:nvGrpSpPr>
          <p:cNvPr id="15" name="Ryhmä 14"/>
          <p:cNvGrpSpPr/>
          <p:nvPr/>
        </p:nvGrpSpPr>
        <p:grpSpPr>
          <a:xfrm>
            <a:off x="3347865" y="2476927"/>
            <a:ext cx="2376262" cy="2264185"/>
            <a:chOff x="3347865" y="2476927"/>
            <a:chExt cx="2376262" cy="2264185"/>
          </a:xfrm>
        </p:grpSpPr>
        <p:sp>
          <p:nvSpPr>
            <p:cNvPr id="7" name="Aurinko 6"/>
            <p:cNvSpPr/>
            <p:nvPr/>
          </p:nvSpPr>
          <p:spPr bwMode="auto">
            <a:xfrm>
              <a:off x="3347865" y="2476927"/>
              <a:ext cx="2376262" cy="2264185"/>
            </a:xfrm>
            <a:prstGeom prst="sun">
              <a:avLst/>
            </a:prstGeom>
            <a:solidFill>
              <a:srgbClr val="99CC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smtClean="0">
                <a:ln>
                  <a:noFill/>
                </a:ln>
                <a:solidFill>
                  <a:schemeClr val="tx1"/>
                </a:solidFill>
                <a:effectLst/>
                <a:latin typeface="Arial" charset="0"/>
              </a:endParaRPr>
            </a:p>
          </p:txBody>
        </p:sp>
        <p:sp>
          <p:nvSpPr>
            <p:cNvPr id="8" name="Tekstiruutu 7"/>
            <p:cNvSpPr txBox="1"/>
            <p:nvPr/>
          </p:nvSpPr>
          <p:spPr>
            <a:xfrm>
              <a:off x="3995936" y="3358733"/>
              <a:ext cx="1152128" cy="646331"/>
            </a:xfrm>
            <a:prstGeom prst="rect">
              <a:avLst/>
            </a:prstGeom>
            <a:noFill/>
          </p:spPr>
          <p:txBody>
            <a:bodyPr wrap="square" rtlCol="0">
              <a:spAutoFit/>
            </a:bodyPr>
            <a:lstStyle/>
            <a:p>
              <a:pPr algn="ctr"/>
              <a:r>
                <a:rPr lang="fi-FI" sz="1200" dirty="0" smtClean="0"/>
                <a:t>Valitse sinua kiinnostava ala</a:t>
              </a:r>
              <a:endParaRPr lang="fi-FI" sz="1200" dirty="0"/>
            </a:p>
          </p:txBody>
        </p:sp>
      </p:grpSp>
    </p:spTree>
    <p:extLst>
      <p:ext uri="{BB962C8B-B14F-4D97-AF65-F5344CB8AC3E}">
        <p14:creationId xmlns:p14="http://schemas.microsoft.com/office/powerpoint/2010/main" val="161691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p:nvPr>
        </p:nvSpPr>
        <p:spPr bwMode="auto">
          <a:xfrm>
            <a:off x="1252897" y="115888"/>
            <a:ext cx="6140673" cy="576808"/>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smtClean="0">
                <a:solidFill>
                  <a:schemeClr val="tx1"/>
                </a:solidFill>
                <a:latin typeface="Arial Rounded MT Bold" panose="020F0704030504030204" pitchFamily="34" charset="0"/>
              </a:rPr>
              <a:t>Luonnontieteet</a:t>
            </a:r>
            <a:endParaRPr lang="fi-FI" sz="2800" b="1" dirty="0">
              <a:solidFill>
                <a:schemeClr val="tx1"/>
              </a:solidFill>
              <a:latin typeface="Arial Rounded MT Bold" panose="020F0704030504030204" pitchFamily="34" charset="0"/>
            </a:endParaRPr>
          </a:p>
        </p:txBody>
      </p:sp>
      <p:sp>
        <p:nvSpPr>
          <p:cNvPr id="3" name="Pyöristetty suorakulmio 2"/>
          <p:cNvSpPr/>
          <p:nvPr/>
        </p:nvSpPr>
        <p:spPr bwMode="auto">
          <a:xfrm>
            <a:off x="35496" y="106976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Lapin yliopisto</a:t>
            </a:r>
          </a:p>
        </p:txBody>
      </p:sp>
      <p:sp>
        <p:nvSpPr>
          <p:cNvPr id="56" name="Pyöristetty suorakulmio 55">
            <a:hlinkClick r:id="rId3" tooltip="Katso lisää"/>
          </p:cNvPr>
          <p:cNvSpPr/>
          <p:nvPr/>
        </p:nvSpPr>
        <p:spPr bwMode="auto">
          <a:xfrm>
            <a:off x="35496" y="1373411"/>
            <a:ext cx="1368152" cy="272415"/>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Vaasan yliopisto</a:t>
            </a:r>
          </a:p>
        </p:txBody>
      </p:sp>
      <p:sp>
        <p:nvSpPr>
          <p:cNvPr id="61" name="Pyöristetty suorakulmio 60">
            <a:hlinkClick r:id="rId4" tooltip="Katso lisää"/>
          </p:cNvPr>
          <p:cNvSpPr/>
          <p:nvPr/>
        </p:nvSpPr>
        <p:spPr bwMode="auto">
          <a:xfrm>
            <a:off x="35496" y="2093491"/>
            <a:ext cx="1368152" cy="255389"/>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Itä-Suomen yliopisto</a:t>
            </a:r>
          </a:p>
        </p:txBody>
      </p:sp>
      <p:sp>
        <p:nvSpPr>
          <p:cNvPr id="62" name="Pyöristetty suorakulmio 61">
            <a:hlinkClick r:id="rId5" tooltip="Katso lisää"/>
          </p:cNvPr>
          <p:cNvSpPr/>
          <p:nvPr/>
        </p:nvSpPr>
        <p:spPr bwMode="auto">
          <a:xfrm>
            <a:off x="35496" y="2420888"/>
            <a:ext cx="1368152" cy="255389"/>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Lappeenrannan teknillinen yliopisto</a:t>
            </a:r>
          </a:p>
        </p:txBody>
      </p:sp>
      <p:sp>
        <p:nvSpPr>
          <p:cNvPr id="64" name="Pyöristetty suorakulmio 63">
            <a:hlinkClick r:id="rId6" tooltip="Katso lisää"/>
          </p:cNvPr>
          <p:cNvSpPr/>
          <p:nvPr/>
        </p:nvSpPr>
        <p:spPr bwMode="auto">
          <a:xfrm>
            <a:off x="35496" y="3212976"/>
            <a:ext cx="1368152" cy="255389"/>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Tampereen yliopisto</a:t>
            </a:r>
          </a:p>
        </p:txBody>
      </p:sp>
      <p:sp>
        <p:nvSpPr>
          <p:cNvPr id="65" name="Pyöristetty suorakulmio 64"/>
          <p:cNvSpPr/>
          <p:nvPr/>
        </p:nvSpPr>
        <p:spPr bwMode="auto">
          <a:xfrm>
            <a:off x="35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T:reen teknillinen yliopisto</a:t>
            </a:r>
          </a:p>
        </p:txBody>
      </p:sp>
      <p:sp>
        <p:nvSpPr>
          <p:cNvPr id="66" name="Pyöristetty suorakulmio 65">
            <a:hlinkClick r:id="rId7" tooltip="Katso lisää"/>
          </p:cNvPr>
          <p:cNvSpPr/>
          <p:nvPr/>
        </p:nvSpPr>
        <p:spPr bwMode="auto">
          <a:xfrm>
            <a:off x="35496" y="4061455"/>
            <a:ext cx="1368152" cy="272415"/>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Turun yliopisto</a:t>
            </a:r>
          </a:p>
        </p:txBody>
      </p:sp>
      <p:sp>
        <p:nvSpPr>
          <p:cNvPr id="67" name="Pyöristetty suorakulmio 66"/>
          <p:cNvSpPr/>
          <p:nvPr/>
        </p:nvSpPr>
        <p:spPr bwMode="auto">
          <a:xfrm>
            <a:off x="35496" y="4693910"/>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Maanpuolustuskork.</a:t>
            </a:r>
          </a:p>
        </p:txBody>
      </p:sp>
      <p:sp>
        <p:nvSpPr>
          <p:cNvPr id="68" name="Pyöristetty suorakulmio 67"/>
          <p:cNvSpPr/>
          <p:nvPr/>
        </p:nvSpPr>
        <p:spPr bwMode="auto">
          <a:xfrm>
            <a:off x="35496" y="501317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Hanken</a:t>
            </a:r>
          </a:p>
        </p:txBody>
      </p:sp>
      <p:sp>
        <p:nvSpPr>
          <p:cNvPr id="69" name="Pyöristetty suorakulmio 68"/>
          <p:cNvSpPr/>
          <p:nvPr/>
        </p:nvSpPr>
        <p:spPr bwMode="auto">
          <a:xfrm>
            <a:off x="35496" y="534198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Aalto-yliopisto</a:t>
            </a:r>
          </a:p>
        </p:txBody>
      </p:sp>
      <p:sp>
        <p:nvSpPr>
          <p:cNvPr id="70" name="Pyöristetty suorakulmio 69"/>
          <p:cNvSpPr/>
          <p:nvPr/>
        </p:nvSpPr>
        <p:spPr bwMode="auto">
          <a:xfrm>
            <a:off x="35496" y="5661248"/>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Taideyliopisto</a:t>
            </a:r>
          </a:p>
        </p:txBody>
      </p:sp>
      <p:sp>
        <p:nvSpPr>
          <p:cNvPr id="71" name="Pyöristetty suorakulmio 70">
            <a:hlinkClick r:id="rId8" tooltip="Katso lisää"/>
          </p:cNvPr>
          <p:cNvSpPr/>
          <p:nvPr/>
        </p:nvSpPr>
        <p:spPr bwMode="auto">
          <a:xfrm>
            <a:off x="35496" y="5990054"/>
            <a:ext cx="1368152" cy="272415"/>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Helsingin yliopisto</a:t>
            </a:r>
          </a:p>
        </p:txBody>
      </p:sp>
      <p:sp>
        <p:nvSpPr>
          <p:cNvPr id="72" name="Pyöristetty suorakulmio 71">
            <a:hlinkClick r:id="rId9" tooltip="Katso lisää"/>
          </p:cNvPr>
          <p:cNvSpPr/>
          <p:nvPr/>
        </p:nvSpPr>
        <p:spPr bwMode="auto">
          <a:xfrm>
            <a:off x="35496" y="4388852"/>
            <a:ext cx="1368152" cy="272415"/>
          </a:xfrm>
          <a:prstGeom prst="roundRect">
            <a:avLst/>
          </a:prstGeom>
          <a:solidFill>
            <a:srgbClr val="00CCFF"/>
          </a:solidFill>
          <a:ln w="9525" cap="flat" cmpd="sng" algn="ctr">
            <a:noFill/>
            <a:prstDash val="solid"/>
            <a:round/>
            <a:headEnd type="none" w="med" len="med"/>
            <a:tailEnd type="none" w="med" len="med"/>
          </a:ln>
          <a:effectLst>
            <a:glow rad="101600">
              <a:srgbClr val="00CCFF">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Åbo Akademi</a:t>
            </a:r>
          </a:p>
        </p:txBody>
      </p:sp>
      <p:grpSp>
        <p:nvGrpSpPr>
          <p:cNvPr id="4" name="Ryhmä 3"/>
          <p:cNvGrpSpPr/>
          <p:nvPr/>
        </p:nvGrpSpPr>
        <p:grpSpPr>
          <a:xfrm>
            <a:off x="1582753" y="2132856"/>
            <a:ext cx="7037493" cy="2143919"/>
            <a:chOff x="1582753" y="4327339"/>
            <a:chExt cx="7037493" cy="2143919"/>
          </a:xfrm>
        </p:grpSpPr>
        <p:cxnSp>
          <p:nvCxnSpPr>
            <p:cNvPr id="74" name="Suora yhdysviiva 73"/>
            <p:cNvCxnSpPr/>
            <p:nvPr/>
          </p:nvCxnSpPr>
          <p:spPr bwMode="auto">
            <a:xfrm>
              <a:off x="1820845" y="5258155"/>
              <a:ext cx="6098612" cy="0"/>
            </a:xfrm>
            <a:prstGeom prst="line">
              <a:avLst/>
            </a:prstGeom>
            <a:noFill/>
            <a:ln w="76200" cap="flat" cmpd="sng" algn="ctr">
              <a:solidFill>
                <a:srgbClr val="0070C0"/>
              </a:solidFill>
              <a:prstDash val="solid"/>
              <a:round/>
              <a:headEnd type="none" w="med" len="med"/>
              <a:tailEnd type="none" w="med" len="med"/>
            </a:ln>
            <a:effectLst>
              <a:glow rad="228600">
                <a:srgbClr val="00CCFF">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3" y="4327339"/>
              <a:ext cx="2032023" cy="1661930"/>
            </a:xfrm>
            <a:prstGeom prst="ellipse">
              <a:avLst/>
            </a:prstGeom>
            <a:solidFill>
              <a:srgbClr val="00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33CC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00CC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5012514"/>
              <a:ext cx="1872208" cy="738664"/>
            </a:xfrm>
            <a:prstGeom prst="rect">
              <a:avLst/>
            </a:prstGeom>
            <a:noFill/>
          </p:spPr>
          <p:txBody>
            <a:bodyPr wrap="square" rtlCol="0">
              <a:spAutoFit/>
            </a:bodyPr>
            <a:lstStyle/>
            <a:p>
              <a:pPr algn="ctr">
                <a:buNone/>
              </a:pPr>
              <a:r>
                <a:rPr lang="fi-FI" sz="1400" dirty="0" smtClean="0">
                  <a:latin typeface="Arial Rounded MT Bold" panose="020F0704030504030204" pitchFamily="34" charset="0"/>
                </a:rPr>
                <a:t>Luonnontieteiden</a:t>
              </a:r>
            </a:p>
            <a:p>
              <a:pPr algn="ctr">
                <a:spcBef>
                  <a:spcPts val="0"/>
                </a:spcBef>
                <a:buNone/>
              </a:pPr>
              <a:r>
                <a:rPr lang="fi-FI" sz="1400" dirty="0" smtClean="0">
                  <a:latin typeface="Arial Rounded MT Bold" panose="020F0704030504030204" pitchFamily="34" charset="0"/>
                </a:rPr>
                <a:t> kandidaatti </a:t>
              </a:r>
            </a:p>
            <a:p>
              <a:pPr algn="ctr">
                <a:spcBef>
                  <a:spcPts val="0"/>
                </a:spcBef>
                <a:buNone/>
              </a:pPr>
              <a:r>
                <a:rPr lang="fi-FI" sz="1400" dirty="0" smtClean="0">
                  <a:latin typeface="Arial Rounded MT Bold" panose="020F0704030504030204" pitchFamily="34" charset="0"/>
                </a:rPr>
                <a:t>(LuK)</a:t>
              </a:r>
            </a:p>
          </p:txBody>
        </p:sp>
        <p:sp>
          <p:nvSpPr>
            <p:cNvPr id="81" name="Tekstiruutu 80"/>
            <p:cNvSpPr txBox="1"/>
            <p:nvPr/>
          </p:nvSpPr>
          <p:spPr>
            <a:xfrm>
              <a:off x="4139952" y="4956827"/>
              <a:ext cx="1661679" cy="738664"/>
            </a:xfrm>
            <a:prstGeom prst="rect">
              <a:avLst/>
            </a:prstGeom>
            <a:noFill/>
          </p:spPr>
          <p:txBody>
            <a:bodyPr wrap="square" rtlCol="0">
              <a:spAutoFit/>
            </a:bodyPr>
            <a:lstStyle/>
            <a:p>
              <a:pPr algn="ctr">
                <a:spcBef>
                  <a:spcPts val="0"/>
                </a:spcBef>
                <a:buNone/>
              </a:pPr>
              <a:r>
                <a:rPr lang="fi-FI" sz="1400" dirty="0" smtClean="0">
                  <a:latin typeface="Arial Rounded MT Bold" panose="020F0704030504030204" pitchFamily="34" charset="0"/>
                </a:rPr>
                <a:t>Filosofian</a:t>
              </a:r>
            </a:p>
            <a:p>
              <a:pPr algn="ctr">
                <a:spcBef>
                  <a:spcPts val="0"/>
                </a:spcBef>
                <a:buNone/>
              </a:pPr>
              <a:r>
                <a:rPr lang="fi-FI" sz="1400" dirty="0">
                  <a:latin typeface="Arial Rounded MT Bold" panose="020F0704030504030204" pitchFamily="34" charset="0"/>
                </a:rPr>
                <a:t>m</a:t>
              </a:r>
              <a:r>
                <a:rPr lang="fi-FI" sz="1400" dirty="0" smtClean="0">
                  <a:latin typeface="Arial Rounded MT Bold" panose="020F0704030504030204" pitchFamily="34" charset="0"/>
                </a:rPr>
                <a:t>aisteri</a:t>
              </a:r>
            </a:p>
            <a:p>
              <a:pPr algn="ctr">
                <a:spcBef>
                  <a:spcPts val="0"/>
                </a:spcBef>
                <a:buNone/>
              </a:pPr>
              <a:r>
                <a:rPr lang="fi-FI" sz="1400" dirty="0" smtClean="0">
                  <a:latin typeface="Arial Rounded MT Bold" panose="020F0704030504030204" pitchFamily="34" charset="0"/>
                </a:rPr>
                <a:t>(FM)</a:t>
              </a:r>
            </a:p>
          </p:txBody>
        </p:sp>
        <p:sp>
          <p:nvSpPr>
            <p:cNvPr id="82" name="Tekstiruutu 81"/>
            <p:cNvSpPr txBox="1"/>
            <p:nvPr/>
          </p:nvSpPr>
          <p:spPr>
            <a:xfrm>
              <a:off x="6602972" y="4383026"/>
              <a:ext cx="2017274" cy="1815882"/>
            </a:xfrm>
            <a:prstGeom prst="rect">
              <a:avLst/>
            </a:prstGeom>
            <a:noFill/>
          </p:spPr>
          <p:txBody>
            <a:bodyPr wrap="square" rtlCol="0">
              <a:spAutoFit/>
            </a:bodyPr>
            <a:lstStyle/>
            <a:p>
              <a:pPr algn="ctr">
                <a:spcBef>
                  <a:spcPts val="0"/>
                </a:spcBef>
                <a:buNone/>
              </a:pPr>
              <a:endParaRPr lang="fi-FI" sz="1400" dirty="0">
                <a:solidFill>
                  <a:schemeClr val="tx1">
                    <a:lumMod val="50000"/>
                  </a:schemeClr>
                </a:solidFill>
                <a:latin typeface="Arial Rounded MT Bold" panose="020F0704030504030204" pitchFamily="34" charset="0"/>
              </a:endParaRPr>
            </a:p>
            <a:p>
              <a:pPr algn="ctr">
                <a:spcBef>
                  <a:spcPts val="0"/>
                </a:spcBef>
                <a:buNone/>
              </a:pPr>
              <a:r>
                <a:rPr lang="fi-FI" sz="1400" dirty="0" smtClean="0">
                  <a:solidFill>
                    <a:schemeClr val="bg1"/>
                  </a:solidFill>
                  <a:latin typeface="Arial Rounded MT Bold" panose="020F0704030504030204" pitchFamily="34" charset="0"/>
                </a:rPr>
                <a:t>Filosofian</a:t>
              </a:r>
            </a:p>
            <a:p>
              <a:pPr algn="ctr">
                <a:spcBef>
                  <a:spcPts val="0"/>
                </a:spcBef>
                <a:buNone/>
              </a:pPr>
              <a:r>
                <a:rPr lang="fi-FI" sz="1400" dirty="0" smtClean="0">
                  <a:solidFill>
                    <a:schemeClr val="bg1"/>
                  </a:solidFill>
                  <a:latin typeface="Arial Rounded MT Bold" panose="020F0704030504030204" pitchFamily="34" charset="0"/>
                </a:rPr>
                <a:t>lisensiaatti (FL)</a:t>
              </a:r>
            </a:p>
            <a:p>
              <a:pPr algn="ctr">
                <a:spcBef>
                  <a:spcPts val="0"/>
                </a:spcBef>
                <a:buNone/>
              </a:pPr>
              <a:endParaRPr lang="fi-FI" sz="1400" dirty="0" smtClean="0">
                <a:solidFill>
                  <a:schemeClr val="bg1"/>
                </a:solidFill>
                <a:latin typeface="Arial Rounded MT Bold" panose="020F0704030504030204" pitchFamily="34" charset="0"/>
              </a:endParaRPr>
            </a:p>
            <a:p>
              <a:pPr algn="ctr">
                <a:spcBef>
                  <a:spcPts val="0"/>
                </a:spcBef>
                <a:buNone/>
              </a:pPr>
              <a:r>
                <a:rPr lang="fi-FI" sz="1400" dirty="0" smtClean="0">
                  <a:solidFill>
                    <a:schemeClr val="bg1"/>
                  </a:solidFill>
                  <a:latin typeface="Arial Rounded MT Bold" panose="020F0704030504030204" pitchFamily="34" charset="0"/>
                </a:rPr>
                <a:t>Filosofian</a:t>
              </a:r>
            </a:p>
            <a:p>
              <a:pPr algn="ctr">
                <a:spcBef>
                  <a:spcPts val="0"/>
                </a:spcBef>
                <a:buNone/>
              </a:pPr>
              <a:r>
                <a:rPr lang="fi-FI" sz="1400" dirty="0" smtClean="0">
                  <a:solidFill>
                    <a:schemeClr val="bg1"/>
                  </a:solidFill>
                  <a:latin typeface="Arial Rounded MT Bold" panose="020F0704030504030204" pitchFamily="34" charset="0"/>
                </a:rPr>
                <a:t>tohtori</a:t>
              </a:r>
            </a:p>
            <a:p>
              <a:pPr algn="ctr">
                <a:spcBef>
                  <a:spcPts val="0"/>
                </a:spcBef>
                <a:buNone/>
              </a:pPr>
              <a:r>
                <a:rPr lang="fi-FI" sz="1400" dirty="0" smtClean="0">
                  <a:solidFill>
                    <a:schemeClr val="bg1"/>
                  </a:solidFill>
                  <a:latin typeface="Arial Rounded MT Bold" panose="020F0704030504030204" pitchFamily="34" charset="0"/>
                </a:rPr>
                <a:t>(FT)</a:t>
              </a:r>
            </a:p>
            <a:p>
              <a:pPr algn="ctr">
                <a:spcBef>
                  <a:spcPts val="0"/>
                </a:spcBef>
                <a:buNone/>
              </a:pP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33CC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t>Alempi korkeakoulututkinto</a:t>
              </a:r>
              <a:endParaRPr lang="fi-FI" sz="1200" dirty="0"/>
            </a:p>
          </p:txBody>
        </p:sp>
        <p:sp>
          <p:nvSpPr>
            <p:cNvPr id="83" name="Tekstiruutu 82"/>
            <p:cNvSpPr txBox="1"/>
            <p:nvPr/>
          </p:nvSpPr>
          <p:spPr>
            <a:xfrm>
              <a:off x="4067944" y="6194259"/>
              <a:ext cx="2232248" cy="276999"/>
            </a:xfrm>
            <a:prstGeom prst="rect">
              <a:avLst/>
            </a:prstGeom>
            <a:solidFill>
              <a:srgbClr val="00CC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a:t>
              </a:r>
              <a:r>
                <a:rPr lang="fi-FI" sz="1200" dirty="0" smtClean="0"/>
                <a:t>lempi korkeakoulututkinto</a:t>
              </a:r>
              <a:endParaRPr lang="fi-FI" sz="1200" dirty="0"/>
            </a:p>
          </p:txBody>
        </p:sp>
        <p:sp>
          <p:nvSpPr>
            <p:cNvPr id="84" name="Tekstiruutu 83"/>
            <p:cNvSpPr txBox="1"/>
            <p:nvPr/>
          </p:nvSpPr>
          <p:spPr>
            <a:xfrm>
              <a:off x="6925100" y="6194259"/>
              <a:ext cx="1391316" cy="276999"/>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solidFill>
                    <a:schemeClr val="bg1"/>
                  </a:solidFill>
                </a:rPr>
                <a:t>Jatkotutkinnot</a:t>
              </a:r>
              <a:endParaRPr lang="fi-FI" sz="1200" dirty="0">
                <a:solidFill>
                  <a:schemeClr val="bg1"/>
                </a:solidFill>
              </a:endParaRPr>
            </a:p>
          </p:txBody>
        </p:sp>
      </p:grpSp>
      <p:sp>
        <p:nvSpPr>
          <p:cNvPr id="7" name="Suorakulmio 6"/>
          <p:cNvSpPr/>
          <p:nvPr/>
        </p:nvSpPr>
        <p:spPr>
          <a:xfrm>
            <a:off x="1763689" y="1124744"/>
            <a:ext cx="6552728" cy="954107"/>
          </a:xfrm>
          <a:prstGeom prst="rect">
            <a:avLst/>
          </a:prstGeom>
          <a:solidFill>
            <a:schemeClr val="bg2">
              <a:lumMod val="20000"/>
              <a:lumOff val="80000"/>
            </a:schemeClr>
          </a:solidFill>
          <a:effectLst>
            <a:glow rad="139700">
              <a:srgbClr val="0070C0">
                <a:alpha val="40000"/>
              </a:srgbClr>
            </a:glow>
          </a:effectLst>
        </p:spPr>
        <p:txBody>
          <a:bodyPr wrap="square">
            <a:spAutoFit/>
          </a:bodyPr>
          <a:lstStyle/>
          <a:p>
            <a:r>
              <a:rPr lang="fi-FI" sz="1400" dirty="0"/>
              <a:t>Luonnontieteellisen alan koulutus antaa pohjan tutkimus- ja tuotekehitystehtäviin teollisuudessa, yrityksissä ja tutkimuslaitoksissa. Se antaa valmiudet toimia myös opettajana joko perusopetuksessa, lukioissa, ammattikorkeakouluissa, yliopistoissa ja yrityksissä.</a:t>
            </a:r>
            <a:endParaRPr lang="fi-FI" sz="1400" b="0" dirty="0">
              <a:latin typeface="Arial Rounded MT Bold" panose="020F0704030504030204" pitchFamily="34" charset="0"/>
            </a:endParaRPr>
          </a:p>
        </p:txBody>
      </p:sp>
      <p:grpSp>
        <p:nvGrpSpPr>
          <p:cNvPr id="85" name="Ryhmä 84"/>
          <p:cNvGrpSpPr/>
          <p:nvPr/>
        </p:nvGrpSpPr>
        <p:grpSpPr>
          <a:xfrm>
            <a:off x="7884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smtClean="0">
                  <a:latin typeface="+mj-lt"/>
                </a:rPr>
                <a:t>Seuraava ala</a:t>
              </a:r>
              <a:endParaRPr lang="fi-FI" sz="600" b="1" dirty="0">
                <a:latin typeface="+mj-lt"/>
              </a:endParaRP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smtClean="0">
                  <a:latin typeface="+mj-lt"/>
                </a:rPr>
                <a:t>Koulutusalat</a:t>
              </a:r>
              <a:endParaRPr lang="fi-FI" sz="600" b="1" dirty="0">
                <a:latin typeface="+mj-lt"/>
              </a:endParaRPr>
            </a:p>
          </p:txBody>
        </p:sp>
      </p:grpSp>
      <p:sp>
        <p:nvSpPr>
          <p:cNvPr id="37" name="Suorakulmio 36"/>
          <p:cNvSpPr/>
          <p:nvPr/>
        </p:nvSpPr>
        <p:spPr>
          <a:xfrm>
            <a:off x="1619672" y="4581128"/>
            <a:ext cx="5004682" cy="1938992"/>
          </a:xfrm>
          <a:prstGeom prst="rect">
            <a:avLst/>
          </a:prstGeom>
        </p:spPr>
        <p:txBody>
          <a:bodyPr wrap="square">
            <a:spAutoFit/>
          </a:bodyPr>
          <a:lstStyle/>
          <a:p>
            <a:r>
              <a:rPr lang="fi-FI" sz="1200" u="sng" dirty="0" smtClean="0"/>
              <a:t>Koulutusalaan </a:t>
            </a:r>
            <a:r>
              <a:rPr lang="fi-FI" sz="1200" u="sng" dirty="0"/>
              <a:t>kuuluvat</a:t>
            </a:r>
          </a:p>
          <a:p>
            <a:pPr marL="285750" indent="-285750">
              <a:spcBef>
                <a:spcPts val="0"/>
              </a:spcBef>
              <a:buFont typeface="Courier New" panose="02070309020205020404" pitchFamily="49" charset="0"/>
              <a:buChar char="o"/>
            </a:pPr>
            <a:r>
              <a:rPr lang="fi-FI" sz="1200" dirty="0"/>
              <a:t>bio- ja ympäristötieteet, kuten ekologia, eläintiede, hydrobiologia jne.</a:t>
            </a:r>
          </a:p>
          <a:p>
            <a:pPr marL="285750" indent="-285750">
              <a:spcBef>
                <a:spcPts val="0"/>
              </a:spcBef>
              <a:buFont typeface="Courier New" panose="02070309020205020404" pitchFamily="49" charset="0"/>
              <a:buChar char="o"/>
            </a:pPr>
            <a:r>
              <a:rPr lang="fi-FI" sz="1200" dirty="0"/>
              <a:t>fysikaaliset tieteet, kuten fysiikka, meteorologia, tähtitiede jne.</a:t>
            </a:r>
          </a:p>
          <a:p>
            <a:pPr marL="285750" indent="-285750">
              <a:spcBef>
                <a:spcPts val="0"/>
              </a:spcBef>
              <a:buFont typeface="Courier New" panose="02070309020205020404" pitchFamily="49" charset="0"/>
              <a:buChar char="o"/>
            </a:pPr>
            <a:r>
              <a:rPr lang="fi-FI" sz="1200" dirty="0"/>
              <a:t>geologia</a:t>
            </a:r>
          </a:p>
          <a:p>
            <a:pPr marL="285750" indent="-285750">
              <a:spcBef>
                <a:spcPts val="0"/>
              </a:spcBef>
              <a:buFont typeface="Courier New" panose="02070309020205020404" pitchFamily="49" charset="0"/>
              <a:buChar char="o"/>
            </a:pPr>
            <a:r>
              <a:rPr lang="fi-FI" sz="1200" dirty="0"/>
              <a:t>kemia</a:t>
            </a:r>
          </a:p>
          <a:p>
            <a:pPr marL="285750" indent="-285750">
              <a:spcBef>
                <a:spcPts val="0"/>
              </a:spcBef>
              <a:buFont typeface="Courier New" panose="02070309020205020404" pitchFamily="49" charset="0"/>
              <a:buChar char="o"/>
            </a:pPr>
            <a:r>
              <a:rPr lang="fi-FI" sz="1200" dirty="0"/>
              <a:t>maantiede</a:t>
            </a:r>
          </a:p>
          <a:p>
            <a:pPr marL="285750" indent="-285750">
              <a:spcBef>
                <a:spcPts val="0"/>
              </a:spcBef>
              <a:buFont typeface="Courier New" panose="02070309020205020404" pitchFamily="49" charset="0"/>
              <a:buChar char="o"/>
            </a:pPr>
            <a:r>
              <a:rPr lang="fi-FI" sz="1200" dirty="0"/>
              <a:t>matemaattiset aineet</a:t>
            </a:r>
          </a:p>
          <a:p>
            <a:pPr marL="285750" indent="-285750">
              <a:spcBef>
                <a:spcPts val="0"/>
              </a:spcBef>
              <a:buFont typeface="Courier New" panose="02070309020205020404" pitchFamily="49" charset="0"/>
              <a:buChar char="o"/>
            </a:pPr>
            <a:r>
              <a:rPr lang="fi-FI" sz="1200" dirty="0"/>
              <a:t>tietojenkäsittelytiede ja tietotekniikka</a:t>
            </a:r>
          </a:p>
          <a:p>
            <a:pPr marL="285750" indent="-285750">
              <a:spcBef>
                <a:spcPts val="0"/>
              </a:spcBef>
              <a:buFont typeface="Courier New" panose="02070309020205020404" pitchFamily="49" charset="0"/>
              <a:buChar char="o"/>
            </a:pPr>
            <a:r>
              <a:rPr lang="fi-FI" sz="1200" dirty="0"/>
              <a:t>i</a:t>
            </a:r>
            <a:r>
              <a:rPr lang="fi-FI" sz="1200" dirty="0" smtClean="0"/>
              <a:t>nformaatiotutkimus </a:t>
            </a:r>
            <a:r>
              <a:rPr lang="fi-FI" sz="1200" dirty="0"/>
              <a:t>ja interaktiivinen media</a:t>
            </a:r>
          </a:p>
        </p:txBody>
      </p:sp>
      <p:pic>
        <p:nvPicPr>
          <p:cNvPr id="2050" name="Picture 2" descr="C:\Users\Seppo\AppData\Local\Microsoft\Windows\Temporary Internet Files\Content.IE5\B92V58KE\MP900390099[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55188" y="4502933"/>
            <a:ext cx="2228829" cy="159036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11" tooltip="Katso"/>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17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p:nvPr>
        </p:nvSpPr>
        <p:spPr bwMode="auto">
          <a:xfrm>
            <a:off x="1252897" y="115888"/>
            <a:ext cx="6140673" cy="576808"/>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smtClean="0">
                <a:solidFill>
                  <a:schemeClr val="tx1"/>
                </a:solidFill>
                <a:latin typeface="Arial Rounded MT Bold" panose="020F0704030504030204" pitchFamily="34" charset="0"/>
              </a:rPr>
              <a:t>Lääketiede</a:t>
            </a:r>
            <a:endParaRPr lang="fi-FI" sz="2800" b="1" dirty="0">
              <a:solidFill>
                <a:schemeClr val="tx1"/>
              </a:solidFill>
              <a:latin typeface="Arial Rounded MT Bold" panose="020F0704030504030204" pitchFamily="34" charset="0"/>
            </a:endParaRPr>
          </a:p>
        </p:txBody>
      </p:sp>
      <p:sp>
        <p:nvSpPr>
          <p:cNvPr id="3" name="Pyöristetty suorakulmio 2"/>
          <p:cNvSpPr/>
          <p:nvPr/>
        </p:nvSpPr>
        <p:spPr bwMode="auto">
          <a:xfrm>
            <a:off x="35496" y="106976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Lapin yliopisto</a:t>
            </a:r>
          </a:p>
        </p:txBody>
      </p:sp>
      <p:sp>
        <p:nvSpPr>
          <p:cNvPr id="56" name="Pyöristetty suorakulmio 55">
            <a:hlinkClick r:id="rId3" tooltip="Katso lisää"/>
          </p:cNvPr>
          <p:cNvSpPr/>
          <p:nvPr/>
        </p:nvSpPr>
        <p:spPr bwMode="auto">
          <a:xfrm>
            <a:off x="35496" y="1373411"/>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Vaasan yliopisto</a:t>
            </a:r>
          </a:p>
        </p:txBody>
      </p:sp>
      <p:sp>
        <p:nvSpPr>
          <p:cNvPr id="61" name="Pyöristetty suorakulmio 60">
            <a:hlinkClick r:id="rId4" tooltip="Katso lisää"/>
          </p:cNvPr>
          <p:cNvSpPr/>
          <p:nvPr/>
        </p:nvSpPr>
        <p:spPr bwMode="auto">
          <a:xfrm>
            <a:off x="35496" y="2093491"/>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Itä-Suomen yliopisto</a:t>
            </a:r>
          </a:p>
        </p:txBody>
      </p:sp>
      <p:sp>
        <p:nvSpPr>
          <p:cNvPr id="62" name="Pyöristetty suorakulmio 61"/>
          <p:cNvSpPr/>
          <p:nvPr/>
        </p:nvSpPr>
        <p:spPr bwMode="auto">
          <a:xfrm>
            <a:off x="35496" y="2420888"/>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Lappeenrannan teknillinen yliopisto</a:t>
            </a:r>
          </a:p>
        </p:txBody>
      </p:sp>
      <p:sp>
        <p:nvSpPr>
          <p:cNvPr id="64" name="Pyöristetty suorakulmio 63">
            <a:hlinkClick r:id="rId5" tooltip="Katso lisää"/>
          </p:cNvPr>
          <p:cNvSpPr/>
          <p:nvPr/>
        </p:nvSpPr>
        <p:spPr bwMode="auto">
          <a:xfrm>
            <a:off x="35496" y="3212976"/>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Tampereen yliopisto</a:t>
            </a:r>
          </a:p>
        </p:txBody>
      </p:sp>
      <p:sp>
        <p:nvSpPr>
          <p:cNvPr id="65" name="Pyöristetty suorakulmio 64"/>
          <p:cNvSpPr/>
          <p:nvPr/>
        </p:nvSpPr>
        <p:spPr bwMode="auto">
          <a:xfrm>
            <a:off x="35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T:reen teknillinen yliopisto</a:t>
            </a:r>
          </a:p>
        </p:txBody>
      </p:sp>
      <p:sp>
        <p:nvSpPr>
          <p:cNvPr id="66" name="Pyöristetty suorakulmio 65">
            <a:hlinkClick r:id="rId6" tooltip="Katso lisää"/>
          </p:cNvPr>
          <p:cNvSpPr/>
          <p:nvPr/>
        </p:nvSpPr>
        <p:spPr bwMode="auto">
          <a:xfrm>
            <a:off x="35496" y="4061455"/>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Turun yliopisto</a:t>
            </a:r>
          </a:p>
        </p:txBody>
      </p:sp>
      <p:sp>
        <p:nvSpPr>
          <p:cNvPr id="67" name="Pyöristetty suorakulmio 66"/>
          <p:cNvSpPr/>
          <p:nvPr/>
        </p:nvSpPr>
        <p:spPr bwMode="auto">
          <a:xfrm>
            <a:off x="35496" y="4693910"/>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Maanpuolustuskork.</a:t>
            </a:r>
          </a:p>
        </p:txBody>
      </p:sp>
      <p:sp>
        <p:nvSpPr>
          <p:cNvPr id="68" name="Pyöristetty suorakulmio 67"/>
          <p:cNvSpPr/>
          <p:nvPr/>
        </p:nvSpPr>
        <p:spPr bwMode="auto">
          <a:xfrm>
            <a:off x="35496" y="5013176"/>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Hanken</a:t>
            </a:r>
          </a:p>
        </p:txBody>
      </p:sp>
      <p:sp>
        <p:nvSpPr>
          <p:cNvPr id="69" name="Pyöristetty suorakulmio 68"/>
          <p:cNvSpPr/>
          <p:nvPr/>
        </p:nvSpPr>
        <p:spPr bwMode="auto">
          <a:xfrm>
            <a:off x="35496" y="534198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Aalto-yliopisto</a:t>
            </a:r>
          </a:p>
        </p:txBody>
      </p:sp>
      <p:sp>
        <p:nvSpPr>
          <p:cNvPr id="70" name="Pyöristetty suorakulmio 69"/>
          <p:cNvSpPr/>
          <p:nvPr/>
        </p:nvSpPr>
        <p:spPr bwMode="auto">
          <a:xfrm>
            <a:off x="35496" y="5661248"/>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Taideyliopisto</a:t>
            </a:r>
          </a:p>
        </p:txBody>
      </p:sp>
      <p:sp>
        <p:nvSpPr>
          <p:cNvPr id="71" name="Pyöristetty suorakulmio 70">
            <a:hlinkClick r:id="rId7" tooltip="Katso lisää"/>
          </p:cNvPr>
          <p:cNvSpPr/>
          <p:nvPr/>
        </p:nvSpPr>
        <p:spPr bwMode="auto">
          <a:xfrm>
            <a:off x="35496" y="5990054"/>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Helsingin yliopisto</a:t>
            </a:r>
          </a:p>
        </p:txBody>
      </p:sp>
      <p:sp>
        <p:nvSpPr>
          <p:cNvPr id="72" name="Pyöristetty suorakulmio 71"/>
          <p:cNvSpPr/>
          <p:nvPr/>
        </p:nvSpPr>
        <p:spPr bwMode="auto">
          <a:xfrm>
            <a:off x="35496" y="438885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Åbo Akademi</a:t>
            </a:r>
          </a:p>
        </p:txBody>
      </p:sp>
      <p:grpSp>
        <p:nvGrpSpPr>
          <p:cNvPr id="4" name="Ryhmä 3"/>
          <p:cNvGrpSpPr/>
          <p:nvPr/>
        </p:nvGrpSpPr>
        <p:grpSpPr>
          <a:xfrm>
            <a:off x="1726769" y="2680712"/>
            <a:ext cx="6989409" cy="2260456"/>
            <a:chOff x="1726769" y="4240419"/>
            <a:chExt cx="6989409" cy="2260456"/>
          </a:xfrm>
        </p:grpSpPr>
        <p:cxnSp>
          <p:nvCxnSpPr>
            <p:cNvPr id="74" name="Suora yhdysviiva 73"/>
            <p:cNvCxnSpPr/>
            <p:nvPr/>
          </p:nvCxnSpPr>
          <p:spPr bwMode="auto">
            <a:xfrm>
              <a:off x="1820845" y="5258155"/>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3" y="4240419"/>
              <a:ext cx="2127955" cy="1748850"/>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1" name="Tekstiruutu 80"/>
            <p:cNvSpPr txBox="1"/>
            <p:nvPr/>
          </p:nvSpPr>
          <p:spPr>
            <a:xfrm>
              <a:off x="4070291" y="4869079"/>
              <a:ext cx="1941869" cy="954107"/>
            </a:xfrm>
            <a:prstGeom prst="rect">
              <a:avLst/>
            </a:prstGeom>
            <a:noFill/>
          </p:spPr>
          <p:txBody>
            <a:bodyPr wrap="square" rtlCol="0">
              <a:spAutoFit/>
            </a:bodyPr>
            <a:lstStyle/>
            <a:p>
              <a:pPr algn="ctr">
                <a:spcBef>
                  <a:spcPts val="0"/>
                </a:spcBef>
                <a:buNone/>
              </a:pPr>
              <a:r>
                <a:rPr lang="fi-FI" sz="1400" dirty="0" smtClean="0">
                  <a:latin typeface="Arial Rounded MT Bold" panose="020F0704030504030204" pitchFamily="34" charset="0"/>
                </a:rPr>
                <a:t>Lääketieteen</a:t>
              </a:r>
            </a:p>
            <a:p>
              <a:pPr algn="ctr">
                <a:spcBef>
                  <a:spcPts val="0"/>
                </a:spcBef>
                <a:buNone/>
              </a:pPr>
              <a:r>
                <a:rPr lang="fi-FI" sz="1400" dirty="0" smtClean="0">
                  <a:latin typeface="Arial Rounded MT Bold" panose="020F0704030504030204" pitchFamily="34" charset="0"/>
                </a:rPr>
                <a:t>lisensiaatti</a:t>
              </a:r>
            </a:p>
            <a:p>
              <a:pPr algn="ctr">
                <a:spcBef>
                  <a:spcPts val="0"/>
                </a:spcBef>
                <a:buNone/>
              </a:pPr>
              <a:r>
                <a:rPr lang="fi-FI" sz="1400" dirty="0" smtClean="0">
                  <a:latin typeface="Arial Rounded MT Bold" panose="020F0704030504030204" pitchFamily="34" charset="0"/>
                </a:rPr>
                <a:t>(LL)</a:t>
              </a:r>
            </a:p>
            <a:p>
              <a:pPr algn="ctr">
                <a:spcBef>
                  <a:spcPts val="0"/>
                </a:spcBef>
                <a:buNone/>
              </a:pPr>
              <a:r>
                <a:rPr lang="fi-FI" sz="1400" dirty="0" smtClean="0">
                  <a:solidFill>
                    <a:srgbClr val="C00000"/>
                  </a:solidFill>
                  <a:latin typeface="Arial Rounded MT Bold" panose="020F0704030504030204" pitchFamily="34" charset="0"/>
                </a:rPr>
                <a:t>360 op!  </a:t>
              </a:r>
              <a:endParaRPr lang="fi-FI" sz="1400" dirty="0">
                <a:solidFill>
                  <a:srgbClr val="C00000"/>
                </a:solidFill>
                <a:latin typeface="Arial Rounded MT Bold" panose="020F0704030504030204" pitchFamily="34" charset="0"/>
              </a:endParaRPr>
            </a:p>
          </p:txBody>
        </p:sp>
        <p:sp>
          <p:nvSpPr>
            <p:cNvPr id="82" name="Tekstiruutu 81"/>
            <p:cNvSpPr txBox="1"/>
            <p:nvPr/>
          </p:nvSpPr>
          <p:spPr>
            <a:xfrm>
              <a:off x="6818996" y="4510199"/>
              <a:ext cx="1785452" cy="1384995"/>
            </a:xfrm>
            <a:prstGeom prst="rect">
              <a:avLst/>
            </a:prstGeom>
            <a:noFill/>
          </p:spPr>
          <p:txBody>
            <a:bodyPr wrap="square" rtlCol="0">
              <a:spAutoFit/>
            </a:bodyPr>
            <a:lstStyle/>
            <a:p>
              <a:pPr algn="ctr">
                <a:spcBef>
                  <a:spcPts val="0"/>
                </a:spcBef>
                <a:buNone/>
              </a:pPr>
              <a:r>
                <a:rPr lang="fi-FI" sz="1400" dirty="0" smtClean="0">
                  <a:solidFill>
                    <a:schemeClr val="bg1"/>
                  </a:solidFill>
                  <a:latin typeface="Arial Rounded MT Bold" panose="020F0704030504030204" pitchFamily="34" charset="0"/>
                </a:rPr>
                <a:t>Lääketieteen</a:t>
              </a:r>
            </a:p>
            <a:p>
              <a:pPr algn="ctr">
                <a:spcBef>
                  <a:spcPts val="0"/>
                </a:spcBef>
                <a:buNone/>
              </a:pPr>
              <a:r>
                <a:rPr lang="fi-FI" sz="1400" dirty="0" smtClean="0">
                  <a:solidFill>
                    <a:schemeClr val="bg1"/>
                  </a:solidFill>
                  <a:latin typeface="Arial Rounded MT Bold" panose="020F0704030504030204" pitchFamily="34" charset="0"/>
                </a:rPr>
                <a:t>tohtori (LT)</a:t>
              </a:r>
            </a:p>
            <a:p>
              <a:pPr algn="ctr">
                <a:spcBef>
                  <a:spcPts val="0"/>
                </a:spcBef>
                <a:buNone/>
              </a:pPr>
              <a:endParaRPr lang="fi-FI" sz="1400" dirty="0" smtClean="0">
                <a:solidFill>
                  <a:schemeClr val="bg1"/>
                </a:solidFill>
                <a:latin typeface="Arial Rounded MT Bold" panose="020F0704030504030204" pitchFamily="34" charset="0"/>
              </a:endParaRPr>
            </a:p>
            <a:p>
              <a:pPr algn="ctr">
                <a:spcBef>
                  <a:spcPts val="0"/>
                </a:spcBef>
                <a:buNone/>
              </a:pPr>
              <a:r>
                <a:rPr lang="fi-FI" sz="1400" dirty="0" smtClean="0">
                  <a:solidFill>
                    <a:schemeClr val="bg1"/>
                  </a:solidFill>
                  <a:latin typeface="Arial Rounded MT Bold" panose="020F0704030504030204" pitchFamily="34" charset="0"/>
                </a:rPr>
                <a:t>Erikoislääkärin</a:t>
              </a:r>
            </a:p>
            <a:p>
              <a:pPr algn="ctr">
                <a:spcBef>
                  <a:spcPts val="0"/>
                </a:spcBef>
                <a:buNone/>
              </a:pPr>
              <a:r>
                <a:rPr lang="fi-FI" sz="1400" dirty="0" smtClean="0">
                  <a:solidFill>
                    <a:schemeClr val="bg1"/>
                  </a:solidFill>
                  <a:latin typeface="Arial Rounded MT Bold" panose="020F0704030504030204" pitchFamily="34" charset="0"/>
                </a:rPr>
                <a:t> tutkinto</a:t>
              </a:r>
            </a:p>
            <a:p>
              <a:pPr algn="ctr">
                <a:spcBef>
                  <a:spcPts val="0"/>
                </a:spcBef>
                <a:buNone/>
              </a:pP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726769" y="6039210"/>
              <a:ext cx="1909127" cy="461665"/>
            </a:xfrm>
            <a:prstGeom prst="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t>Ei alempaa korkeakoulututkintoa</a:t>
              </a:r>
              <a:endParaRPr lang="fi-FI" sz="1200" dirty="0"/>
            </a:p>
          </p:txBody>
        </p:sp>
        <p:sp>
          <p:nvSpPr>
            <p:cNvPr id="83" name="Tekstiruutu 82"/>
            <p:cNvSpPr txBox="1"/>
            <p:nvPr/>
          </p:nvSpPr>
          <p:spPr>
            <a:xfrm>
              <a:off x="4067944" y="6194259"/>
              <a:ext cx="2232248"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a:t>
              </a:r>
              <a:r>
                <a:rPr lang="fi-FI" sz="1200" dirty="0" smtClean="0"/>
                <a:t>lempi korkeakoulututkinto</a:t>
              </a:r>
              <a:endParaRPr lang="fi-FI" sz="1200" dirty="0"/>
            </a:p>
          </p:txBody>
        </p:sp>
        <p:sp>
          <p:nvSpPr>
            <p:cNvPr id="84" name="Tekstiruutu 83"/>
            <p:cNvSpPr txBox="1"/>
            <p:nvPr/>
          </p:nvSpPr>
          <p:spPr>
            <a:xfrm>
              <a:off x="7141124" y="6194259"/>
              <a:ext cx="1391316" cy="276999"/>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solidFill>
                    <a:schemeClr val="bg1"/>
                  </a:solidFill>
                </a:rPr>
                <a:t>Jatkotutkinnot</a:t>
              </a:r>
              <a:endParaRPr lang="fi-FI" sz="1200" dirty="0">
                <a:solidFill>
                  <a:schemeClr val="bg1"/>
                </a:solidFill>
              </a:endParaRPr>
            </a:p>
          </p:txBody>
        </p:sp>
      </p:grpSp>
      <p:sp>
        <p:nvSpPr>
          <p:cNvPr id="7" name="Suorakulmio 6"/>
          <p:cNvSpPr/>
          <p:nvPr/>
        </p:nvSpPr>
        <p:spPr>
          <a:xfrm>
            <a:off x="1763688" y="1124744"/>
            <a:ext cx="6472821" cy="1384995"/>
          </a:xfrm>
          <a:prstGeom prst="rect">
            <a:avLst/>
          </a:prstGeom>
          <a:solidFill>
            <a:schemeClr val="bg2">
              <a:lumMod val="20000"/>
              <a:lumOff val="80000"/>
            </a:schemeClr>
          </a:solidFill>
          <a:effectLst>
            <a:glow rad="139700">
              <a:schemeClr val="accent2">
                <a:satMod val="175000"/>
                <a:alpha val="40000"/>
              </a:schemeClr>
            </a:glow>
          </a:effectLst>
        </p:spPr>
        <p:txBody>
          <a:bodyPr wrap="square">
            <a:spAutoFit/>
          </a:bodyPr>
          <a:lstStyle/>
          <a:p>
            <a:r>
              <a:rPr lang="fi-FI" sz="1400" dirty="0"/>
              <a:t>Lääkäri määrittää potilaiden sairauksia tutkimusten ja haastattelujen perusteella ja päättää hoitotoimenpiteistä. Lääkärin työ on myös sairauksien ennaltaehkäisemistä. Hän tekee usein terveystarkastuksia, osallistuu terveysneuvontaan ja -kasvatukseen sekä valvoo työpaikkojen työolosuhteita. Lisäksi lääkärillä voi olla hallinnollisia tehtäviä kuten laitoksen tai osaston </a:t>
            </a:r>
            <a:r>
              <a:rPr lang="fi-FI" sz="1400" dirty="0" smtClean="0"/>
              <a:t>johtaminen.</a:t>
            </a:r>
            <a:endParaRPr lang="fi-FI" sz="1400" b="0" dirty="0">
              <a:latin typeface="Arial Rounded MT Bold" panose="020F0704030504030204" pitchFamily="34" charset="0"/>
            </a:endParaRPr>
          </a:p>
        </p:txBody>
      </p:sp>
      <p:grpSp>
        <p:nvGrpSpPr>
          <p:cNvPr id="85" name="Ryhmä 84"/>
          <p:cNvGrpSpPr/>
          <p:nvPr/>
        </p:nvGrpSpPr>
        <p:grpSpPr>
          <a:xfrm>
            <a:off x="7884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smtClean="0">
                  <a:latin typeface="+mj-lt"/>
                </a:rPr>
                <a:t>Seuraava ala</a:t>
              </a:r>
              <a:endParaRPr lang="fi-FI" sz="600" b="1" dirty="0">
                <a:latin typeface="+mj-lt"/>
              </a:endParaRP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smtClean="0">
                  <a:latin typeface="+mj-lt"/>
                </a:rPr>
                <a:t>Koulutusalat</a:t>
              </a:r>
              <a:endParaRPr lang="fi-FI" sz="600" b="1" dirty="0">
                <a:latin typeface="+mj-lt"/>
              </a:endParaRPr>
            </a:p>
          </p:txBody>
        </p:sp>
      </p:grpSp>
      <p:sp>
        <p:nvSpPr>
          <p:cNvPr id="37" name="Suorakulmio 36"/>
          <p:cNvSpPr/>
          <p:nvPr/>
        </p:nvSpPr>
        <p:spPr>
          <a:xfrm>
            <a:off x="1697435" y="5068922"/>
            <a:ext cx="4314725" cy="1600438"/>
          </a:xfrm>
          <a:prstGeom prst="rect">
            <a:avLst/>
          </a:prstGeom>
        </p:spPr>
        <p:txBody>
          <a:bodyPr wrap="square">
            <a:spAutoFit/>
          </a:bodyPr>
          <a:lstStyle/>
          <a:p>
            <a:r>
              <a:rPr lang="fi-FI" sz="1400" u="sng" dirty="0"/>
              <a:t>Lääkäreiden työpaikkoja </a:t>
            </a:r>
            <a:r>
              <a:rPr lang="fi-FI" sz="1400" u="sng" dirty="0" smtClean="0"/>
              <a:t>ovat:</a:t>
            </a:r>
            <a:endParaRPr lang="fi-FI" sz="1400" u="sng" dirty="0"/>
          </a:p>
          <a:p>
            <a:pPr marL="285750" indent="-285750">
              <a:buFont typeface="Courier New" panose="02070309020205020404" pitchFamily="49" charset="0"/>
              <a:buChar char="o"/>
            </a:pPr>
            <a:r>
              <a:rPr lang="fi-FI" sz="1400" dirty="0"/>
              <a:t>sairaalat</a:t>
            </a:r>
          </a:p>
          <a:p>
            <a:pPr marL="285750" indent="-285750">
              <a:buFont typeface="Courier New" panose="02070309020205020404" pitchFamily="49" charset="0"/>
              <a:buChar char="o"/>
            </a:pPr>
            <a:r>
              <a:rPr lang="fi-FI" sz="1400" dirty="0"/>
              <a:t>terveyskeskukset</a:t>
            </a:r>
          </a:p>
          <a:p>
            <a:pPr marL="285750" indent="-285750">
              <a:buFont typeface="Courier New" panose="02070309020205020404" pitchFamily="49" charset="0"/>
              <a:buChar char="o"/>
            </a:pPr>
            <a:r>
              <a:rPr lang="fi-FI" sz="1400" dirty="0"/>
              <a:t>työterveydenhuolto</a:t>
            </a:r>
          </a:p>
          <a:p>
            <a:pPr marL="285750" indent="-285750">
              <a:buFont typeface="Courier New" panose="02070309020205020404" pitchFamily="49" charset="0"/>
              <a:buChar char="o"/>
            </a:pPr>
            <a:r>
              <a:rPr lang="fi-FI" sz="1400" dirty="0"/>
              <a:t>yksityiset </a:t>
            </a:r>
            <a:r>
              <a:rPr lang="fi-FI" sz="1400" dirty="0" smtClean="0"/>
              <a:t>lääkäriasemat</a:t>
            </a:r>
            <a:endParaRPr lang="fi-FI" sz="1400" dirty="0"/>
          </a:p>
        </p:txBody>
      </p:sp>
      <p:pic>
        <p:nvPicPr>
          <p:cNvPr id="3075" name="Picture 3" descr="C:\Users\Seppo\AppData\Local\Microsoft\Windows\Temporary Internet Files\Content.IE5\B92V58KE\MP90044864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92080" y="5163263"/>
            <a:ext cx="2381474" cy="1587649"/>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6" name="Picture 2" descr="Siirry etusivulle">
            <a:hlinkClick r:id="rId9" tooltip="Katso"/>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69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p:nvPr>
        </p:nvSpPr>
        <p:spPr bwMode="auto">
          <a:xfrm>
            <a:off x="1252897" y="115888"/>
            <a:ext cx="6140673" cy="576808"/>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smtClean="0">
                <a:solidFill>
                  <a:schemeClr val="tx1"/>
                </a:solidFill>
                <a:latin typeface="Arial Rounded MT Bold" panose="020F0704030504030204" pitchFamily="34" charset="0"/>
              </a:rPr>
              <a:t>Maatalous- ja metsätiede</a:t>
            </a:r>
            <a:endParaRPr lang="fi-FI" sz="2800" b="1" dirty="0">
              <a:solidFill>
                <a:schemeClr val="tx1"/>
              </a:solidFill>
              <a:latin typeface="Arial Rounded MT Bold" panose="020F0704030504030204" pitchFamily="34" charset="0"/>
            </a:endParaRPr>
          </a:p>
        </p:txBody>
      </p:sp>
      <p:sp>
        <p:nvSpPr>
          <p:cNvPr id="3" name="Pyöristetty suorakulmio 2"/>
          <p:cNvSpPr/>
          <p:nvPr/>
        </p:nvSpPr>
        <p:spPr bwMode="auto">
          <a:xfrm>
            <a:off x="35496" y="106976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Lapin yliopisto</a:t>
            </a:r>
          </a:p>
        </p:txBody>
      </p:sp>
      <p:sp>
        <p:nvSpPr>
          <p:cNvPr id="56" name="Pyöristetty suorakulmio 55"/>
          <p:cNvSpPr/>
          <p:nvPr/>
        </p:nvSpPr>
        <p:spPr bwMode="auto">
          <a:xfrm>
            <a:off x="35496" y="1373411"/>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Vaasan yliopisto</a:t>
            </a:r>
          </a:p>
        </p:txBody>
      </p:sp>
      <p:sp>
        <p:nvSpPr>
          <p:cNvPr id="61" name="Pyöristetty suorakulmio 60">
            <a:hlinkClick r:id="rId3" tooltip="Katso lisää"/>
          </p:cNvPr>
          <p:cNvSpPr/>
          <p:nvPr/>
        </p:nvSpPr>
        <p:spPr bwMode="auto">
          <a:xfrm>
            <a:off x="35496" y="2093491"/>
            <a:ext cx="1368152" cy="255389"/>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Itä-Suomen yliopisto</a:t>
            </a:r>
          </a:p>
        </p:txBody>
      </p:sp>
      <p:sp>
        <p:nvSpPr>
          <p:cNvPr id="62" name="Pyöristetty suorakulmio 61"/>
          <p:cNvSpPr/>
          <p:nvPr/>
        </p:nvSpPr>
        <p:spPr bwMode="auto">
          <a:xfrm>
            <a:off x="35496" y="2420888"/>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Lappeenrannan teknillinen yliopisto</a:t>
            </a:r>
          </a:p>
        </p:txBody>
      </p:sp>
      <p:sp>
        <p:nvSpPr>
          <p:cNvPr id="64" name="Pyöristetty suorakulmio 63"/>
          <p:cNvSpPr/>
          <p:nvPr/>
        </p:nvSpPr>
        <p:spPr bwMode="auto">
          <a:xfrm>
            <a:off x="35496" y="3212976"/>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Tampereen yliopisto</a:t>
            </a:r>
          </a:p>
        </p:txBody>
      </p:sp>
      <p:sp>
        <p:nvSpPr>
          <p:cNvPr id="65" name="Pyöristetty suorakulmio 64"/>
          <p:cNvSpPr/>
          <p:nvPr/>
        </p:nvSpPr>
        <p:spPr bwMode="auto">
          <a:xfrm>
            <a:off x="35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T:reen teknillinen yliopisto</a:t>
            </a:r>
          </a:p>
        </p:txBody>
      </p:sp>
      <p:sp>
        <p:nvSpPr>
          <p:cNvPr id="66" name="Pyöristetty suorakulmio 65"/>
          <p:cNvSpPr/>
          <p:nvPr/>
        </p:nvSpPr>
        <p:spPr bwMode="auto">
          <a:xfrm>
            <a:off x="35496" y="406145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Turun yliopisto</a:t>
            </a:r>
          </a:p>
        </p:txBody>
      </p:sp>
      <p:sp>
        <p:nvSpPr>
          <p:cNvPr id="67" name="Pyöristetty suorakulmio 66"/>
          <p:cNvSpPr/>
          <p:nvPr/>
        </p:nvSpPr>
        <p:spPr bwMode="auto">
          <a:xfrm>
            <a:off x="35496" y="4693910"/>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Maanpuolustuskork.</a:t>
            </a:r>
          </a:p>
        </p:txBody>
      </p:sp>
      <p:sp>
        <p:nvSpPr>
          <p:cNvPr id="68" name="Pyöristetty suorakulmio 67"/>
          <p:cNvSpPr/>
          <p:nvPr/>
        </p:nvSpPr>
        <p:spPr bwMode="auto">
          <a:xfrm>
            <a:off x="35496" y="501317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Hanken</a:t>
            </a:r>
          </a:p>
        </p:txBody>
      </p:sp>
      <p:sp>
        <p:nvSpPr>
          <p:cNvPr id="69" name="Pyöristetty suorakulmio 68"/>
          <p:cNvSpPr/>
          <p:nvPr/>
        </p:nvSpPr>
        <p:spPr bwMode="auto">
          <a:xfrm>
            <a:off x="35496" y="534198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Aalto-yliopisto</a:t>
            </a:r>
          </a:p>
        </p:txBody>
      </p:sp>
      <p:sp>
        <p:nvSpPr>
          <p:cNvPr id="70" name="Pyöristetty suorakulmio 69"/>
          <p:cNvSpPr/>
          <p:nvPr/>
        </p:nvSpPr>
        <p:spPr bwMode="auto">
          <a:xfrm>
            <a:off x="35496" y="5661248"/>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Taideyliopisto</a:t>
            </a:r>
          </a:p>
        </p:txBody>
      </p:sp>
      <p:sp>
        <p:nvSpPr>
          <p:cNvPr id="71" name="Pyöristetty suorakulmio 70">
            <a:hlinkClick r:id="rId4" tooltip="Katso lisää"/>
          </p:cNvPr>
          <p:cNvSpPr/>
          <p:nvPr/>
        </p:nvSpPr>
        <p:spPr bwMode="auto">
          <a:xfrm>
            <a:off x="35496" y="5990054"/>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Helsingin yliopisto</a:t>
            </a:r>
          </a:p>
        </p:txBody>
      </p:sp>
      <p:sp>
        <p:nvSpPr>
          <p:cNvPr id="72" name="Pyöristetty suorakulmio 71"/>
          <p:cNvSpPr/>
          <p:nvPr/>
        </p:nvSpPr>
        <p:spPr bwMode="auto">
          <a:xfrm>
            <a:off x="35496" y="438885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Åbo Akademi</a:t>
            </a:r>
          </a:p>
        </p:txBody>
      </p:sp>
      <p:grpSp>
        <p:nvGrpSpPr>
          <p:cNvPr id="4" name="Ryhmä 3"/>
          <p:cNvGrpSpPr/>
          <p:nvPr/>
        </p:nvGrpSpPr>
        <p:grpSpPr>
          <a:xfrm>
            <a:off x="1510745" y="2638132"/>
            <a:ext cx="7577553" cy="2375044"/>
            <a:chOff x="1798777" y="4096214"/>
            <a:chExt cx="7577553" cy="2375044"/>
          </a:xfrm>
        </p:grpSpPr>
        <p:cxnSp>
          <p:nvCxnSpPr>
            <p:cNvPr id="74" name="Suora yhdysviiva 73"/>
            <p:cNvCxnSpPr/>
            <p:nvPr/>
          </p:nvCxnSpPr>
          <p:spPr bwMode="auto">
            <a:xfrm>
              <a:off x="1800607" y="5230467"/>
              <a:ext cx="6227777" cy="27688"/>
            </a:xfrm>
            <a:prstGeom prst="line">
              <a:avLst/>
            </a:prstGeom>
            <a:noFill/>
            <a:ln w="76200" cap="flat" cmpd="sng" algn="ctr">
              <a:solidFill>
                <a:srgbClr val="008000"/>
              </a:solidFill>
              <a:prstDash val="solid"/>
              <a:round/>
              <a:headEnd type="none" w="med" len="med"/>
              <a:tailEnd type="none" w="med" len="med"/>
            </a:ln>
            <a:effectLst>
              <a:glow rad="228600">
                <a:srgbClr val="00B050">
                  <a:alpha val="40000"/>
                </a:srgbClr>
              </a:glow>
            </a:effectLst>
            <a:scene3d>
              <a:camera prst="orthographicFront"/>
              <a:lightRig rig="threePt" dir="t"/>
            </a:scene3d>
            <a:sp3d extrusionH="76200">
              <a:extrusionClr>
                <a:srgbClr val="FFC000"/>
              </a:extrusionClr>
            </a:sp3d>
          </p:spPr>
        </p:cxnSp>
        <p:sp>
          <p:nvSpPr>
            <p:cNvPr id="76" name="Pyöristetty suorakulmio 75"/>
            <p:cNvSpPr/>
            <p:nvPr/>
          </p:nvSpPr>
          <p:spPr>
            <a:xfrm>
              <a:off x="6300192" y="4255331"/>
              <a:ext cx="3076138" cy="1866920"/>
            </a:xfrm>
            <a:prstGeom prst="roundRect">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sp>
          <p:nvSpPr>
            <p:cNvPr id="77" name="Pyöristetty suorakulmio 76"/>
            <p:cNvSpPr/>
            <p:nvPr/>
          </p:nvSpPr>
          <p:spPr>
            <a:xfrm rot="5400000">
              <a:off x="2072101" y="4312888"/>
              <a:ext cx="1543411" cy="1872207"/>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sp>
          <p:nvSpPr>
            <p:cNvPr id="78" name="Pyöristetty suorakulmio 77"/>
            <p:cNvSpPr/>
            <p:nvPr/>
          </p:nvSpPr>
          <p:spPr>
            <a:xfrm rot="5400000">
              <a:off x="4377838" y="4280880"/>
              <a:ext cx="1513484" cy="1899174"/>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4598528"/>
              <a:ext cx="1872208" cy="1384995"/>
            </a:xfrm>
            <a:prstGeom prst="rect">
              <a:avLst/>
            </a:prstGeom>
            <a:noFill/>
          </p:spPr>
          <p:txBody>
            <a:bodyPr wrap="square" rtlCol="0">
              <a:spAutoFit/>
            </a:bodyPr>
            <a:lstStyle/>
            <a:p>
              <a:pPr algn="ctr">
                <a:buNone/>
              </a:pPr>
              <a:r>
                <a:rPr lang="fi-FI" sz="1400" dirty="0" smtClean="0">
                  <a:latin typeface="Arial Rounded MT Bold" panose="020F0704030504030204" pitchFamily="34" charset="0"/>
                </a:rPr>
                <a:t>Elintarviketieteiden</a:t>
              </a:r>
            </a:p>
            <a:p>
              <a:pPr algn="ctr">
                <a:spcBef>
                  <a:spcPts val="0"/>
                </a:spcBef>
                <a:buNone/>
              </a:pPr>
              <a:r>
                <a:rPr lang="fi-FI" sz="1400" dirty="0" smtClean="0">
                  <a:latin typeface="Arial Rounded MT Bold" panose="020F0704030504030204" pitchFamily="34" charset="0"/>
                </a:rPr>
                <a:t> kandidaatti (ETK)</a:t>
              </a:r>
            </a:p>
            <a:p>
              <a:pPr algn="ctr">
                <a:spcBef>
                  <a:spcPts val="0"/>
                </a:spcBef>
                <a:buNone/>
              </a:pPr>
              <a:endParaRPr lang="fi-FI" sz="1400" dirty="0" smtClean="0">
                <a:latin typeface="Arial Rounded MT Bold" panose="020F0704030504030204" pitchFamily="34" charset="0"/>
              </a:endParaRPr>
            </a:p>
            <a:p>
              <a:pPr algn="ctr">
                <a:spcBef>
                  <a:spcPts val="0"/>
                </a:spcBef>
                <a:buNone/>
              </a:pPr>
              <a:r>
                <a:rPr lang="fi-FI" sz="1400" dirty="0" smtClean="0">
                  <a:latin typeface="Arial Rounded MT Bold" panose="020F0704030504030204" pitchFamily="34" charset="0"/>
                </a:rPr>
                <a:t>Maatalous- ja</a:t>
              </a:r>
            </a:p>
            <a:p>
              <a:pPr algn="ctr">
                <a:spcBef>
                  <a:spcPts val="0"/>
                </a:spcBef>
                <a:buNone/>
              </a:pPr>
              <a:r>
                <a:rPr lang="fi-FI" sz="1400" dirty="0" smtClean="0">
                  <a:latin typeface="Arial Rounded MT Bold" panose="020F0704030504030204" pitchFamily="34" charset="0"/>
                </a:rPr>
                <a:t> metsätieteiden</a:t>
              </a:r>
            </a:p>
            <a:p>
              <a:pPr algn="ctr">
                <a:spcBef>
                  <a:spcPts val="0"/>
                </a:spcBef>
                <a:buNone/>
              </a:pPr>
              <a:r>
                <a:rPr lang="fi-FI" sz="1400" dirty="0" smtClean="0">
                  <a:latin typeface="Arial Rounded MT Bold" panose="020F0704030504030204" pitchFamily="34" charset="0"/>
                </a:rPr>
                <a:t>kandidaatti (MMK)</a:t>
              </a:r>
            </a:p>
          </p:txBody>
        </p:sp>
        <p:sp>
          <p:nvSpPr>
            <p:cNvPr id="81" name="Tekstiruutu 80"/>
            <p:cNvSpPr txBox="1"/>
            <p:nvPr/>
          </p:nvSpPr>
          <p:spPr>
            <a:xfrm>
              <a:off x="4142299" y="4615371"/>
              <a:ext cx="1941869" cy="1384995"/>
            </a:xfrm>
            <a:prstGeom prst="rect">
              <a:avLst/>
            </a:prstGeom>
            <a:noFill/>
          </p:spPr>
          <p:txBody>
            <a:bodyPr wrap="square" rtlCol="0">
              <a:spAutoFit/>
            </a:bodyPr>
            <a:lstStyle/>
            <a:p>
              <a:pPr algn="ctr">
                <a:spcBef>
                  <a:spcPts val="0"/>
                </a:spcBef>
                <a:buNone/>
              </a:pPr>
              <a:r>
                <a:rPr lang="fi-FI" sz="1400" dirty="0" smtClean="0">
                  <a:latin typeface="Arial Rounded MT Bold" panose="020F0704030504030204" pitchFamily="34" charset="0"/>
                </a:rPr>
                <a:t>Elintarviketieteiden </a:t>
              </a:r>
            </a:p>
            <a:p>
              <a:pPr algn="ctr">
                <a:spcBef>
                  <a:spcPts val="0"/>
                </a:spcBef>
                <a:buNone/>
              </a:pPr>
              <a:r>
                <a:rPr lang="fi-FI" sz="1400" dirty="0" smtClean="0">
                  <a:latin typeface="Arial Rounded MT Bold" panose="020F0704030504030204" pitchFamily="34" charset="0"/>
                </a:rPr>
                <a:t>maisteri (ETM)</a:t>
              </a:r>
            </a:p>
            <a:p>
              <a:pPr algn="ctr">
                <a:spcBef>
                  <a:spcPts val="0"/>
                </a:spcBef>
                <a:buNone/>
              </a:pPr>
              <a:endParaRPr lang="fi-FI" sz="1400" dirty="0" smtClean="0">
                <a:latin typeface="Arial Rounded MT Bold" panose="020F0704030504030204" pitchFamily="34" charset="0"/>
              </a:endParaRPr>
            </a:p>
            <a:p>
              <a:pPr algn="ctr">
                <a:spcBef>
                  <a:spcPts val="0"/>
                </a:spcBef>
                <a:buNone/>
              </a:pPr>
              <a:r>
                <a:rPr lang="fi-FI" sz="1400" dirty="0" smtClean="0">
                  <a:latin typeface="Arial Rounded MT Bold" panose="020F0704030504030204" pitchFamily="34" charset="0"/>
                </a:rPr>
                <a:t>Maatalous- ja metsätieteiden</a:t>
              </a:r>
            </a:p>
            <a:p>
              <a:pPr algn="ctr">
                <a:spcBef>
                  <a:spcPts val="0"/>
                </a:spcBef>
                <a:buNone/>
              </a:pPr>
              <a:r>
                <a:rPr lang="fi-FI" sz="1400" dirty="0" smtClean="0">
                  <a:latin typeface="Arial Rounded MT Bold" panose="020F0704030504030204" pitchFamily="34" charset="0"/>
                </a:rPr>
                <a:t> maisteri (MMM)</a:t>
              </a:r>
            </a:p>
          </p:txBody>
        </p:sp>
        <p:sp>
          <p:nvSpPr>
            <p:cNvPr id="82" name="Tekstiruutu 81"/>
            <p:cNvSpPr txBox="1"/>
            <p:nvPr/>
          </p:nvSpPr>
          <p:spPr>
            <a:xfrm>
              <a:off x="6300192" y="4096214"/>
              <a:ext cx="3024336" cy="2031325"/>
            </a:xfrm>
            <a:prstGeom prst="rect">
              <a:avLst/>
            </a:prstGeom>
            <a:noFill/>
          </p:spPr>
          <p:txBody>
            <a:bodyPr wrap="square" rtlCol="0">
              <a:spAutoFit/>
            </a:bodyPr>
            <a:lstStyle/>
            <a:p>
              <a:pPr algn="ctr">
                <a:spcBef>
                  <a:spcPts val="0"/>
                </a:spcBef>
                <a:buNone/>
              </a:pPr>
              <a:endParaRPr lang="fi-FI" sz="1400" dirty="0">
                <a:solidFill>
                  <a:schemeClr val="bg1"/>
                </a:solidFill>
                <a:latin typeface="Arial Rounded MT Bold" panose="020F0704030504030204" pitchFamily="34" charset="0"/>
              </a:endParaRPr>
            </a:p>
            <a:p>
              <a:pPr algn="ctr">
                <a:spcBef>
                  <a:spcPts val="0"/>
                </a:spcBef>
                <a:buNone/>
              </a:pPr>
              <a:r>
                <a:rPr lang="fi-FI" sz="1400" dirty="0" smtClean="0">
                  <a:solidFill>
                    <a:schemeClr val="bg1"/>
                  </a:solidFill>
                  <a:latin typeface="Arial Rounded MT Bold" panose="020F0704030504030204" pitchFamily="34" charset="0"/>
                </a:rPr>
                <a:t>Elintarviketieteiden</a:t>
              </a:r>
            </a:p>
            <a:p>
              <a:pPr algn="ctr">
                <a:spcBef>
                  <a:spcPts val="0"/>
                </a:spcBef>
                <a:buNone/>
              </a:pPr>
              <a:r>
                <a:rPr lang="fi-FI" sz="1400" dirty="0" smtClean="0">
                  <a:solidFill>
                    <a:schemeClr val="bg1"/>
                  </a:solidFill>
                  <a:latin typeface="Arial Rounded MT Bold" panose="020F0704030504030204" pitchFamily="34" charset="0"/>
                </a:rPr>
                <a:t>lisensiaatti (ETL)</a:t>
              </a:r>
            </a:p>
            <a:p>
              <a:pPr algn="ctr">
                <a:spcBef>
                  <a:spcPts val="0"/>
                </a:spcBef>
                <a:buNone/>
              </a:pPr>
              <a:r>
                <a:rPr lang="fi-FI" sz="1400" dirty="0" smtClean="0">
                  <a:solidFill>
                    <a:schemeClr val="bg1"/>
                  </a:solidFill>
                  <a:latin typeface="Arial Rounded MT Bold" panose="020F0704030504030204" pitchFamily="34" charset="0"/>
                </a:rPr>
                <a:t>Maatalous- ja metsätieteiden lisensiaatti (MML)</a:t>
              </a:r>
            </a:p>
            <a:p>
              <a:pPr algn="ctr">
                <a:spcBef>
                  <a:spcPts val="0"/>
                </a:spcBef>
                <a:buNone/>
              </a:pPr>
              <a:endParaRPr lang="fi-FI" sz="1400" dirty="0" smtClean="0">
                <a:solidFill>
                  <a:schemeClr val="bg1"/>
                </a:solidFill>
                <a:latin typeface="Arial Rounded MT Bold" panose="020F0704030504030204" pitchFamily="34" charset="0"/>
              </a:endParaRPr>
            </a:p>
            <a:p>
              <a:pPr algn="ctr">
                <a:spcBef>
                  <a:spcPts val="0"/>
                </a:spcBef>
                <a:buNone/>
              </a:pPr>
              <a:r>
                <a:rPr lang="fi-FI" sz="1400" dirty="0" smtClean="0">
                  <a:solidFill>
                    <a:schemeClr val="bg1"/>
                  </a:solidFill>
                  <a:latin typeface="Arial Rounded MT Bold" panose="020F0704030504030204" pitchFamily="34" charset="0"/>
                </a:rPr>
                <a:t>Elintarviketieteiden tohtori (ETT)</a:t>
              </a:r>
            </a:p>
            <a:p>
              <a:pPr algn="ctr">
                <a:spcBef>
                  <a:spcPts val="0"/>
                </a:spcBef>
                <a:buNone/>
              </a:pPr>
              <a:r>
                <a:rPr lang="fi-FI" sz="1400" dirty="0" smtClean="0">
                  <a:solidFill>
                    <a:schemeClr val="bg1"/>
                  </a:solidFill>
                  <a:latin typeface="Arial Rounded MT Bold" panose="020F0704030504030204" pitchFamily="34" charset="0"/>
                </a:rPr>
                <a:t>Maatalous- ja metsätieteiden</a:t>
              </a:r>
            </a:p>
            <a:p>
              <a:pPr algn="ctr">
                <a:spcBef>
                  <a:spcPts val="0"/>
                </a:spcBef>
                <a:buNone/>
              </a:pPr>
              <a:r>
                <a:rPr lang="fi-FI" sz="1400" dirty="0" smtClean="0">
                  <a:solidFill>
                    <a:schemeClr val="bg1"/>
                  </a:solidFill>
                  <a:latin typeface="Arial Rounded MT Bold" panose="020F0704030504030204" pitchFamily="34" charset="0"/>
                </a:rPr>
                <a:t>tohtori (MMT)</a:t>
              </a:r>
            </a:p>
          </p:txBody>
        </p:sp>
        <p:sp>
          <p:nvSpPr>
            <p:cNvPr id="6" name="Tekstiruutu 5"/>
            <p:cNvSpPr txBox="1"/>
            <p:nvPr/>
          </p:nvSpPr>
          <p:spPr>
            <a:xfrm>
              <a:off x="1798777" y="6194259"/>
              <a:ext cx="2197159" cy="276999"/>
            </a:xfrm>
            <a:prstGeom prst="rect">
              <a:avLst/>
            </a:prstGeom>
            <a:solidFill>
              <a:srgbClr val="92D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t>Alempi korkeakoulututkinto</a:t>
              </a:r>
              <a:endParaRPr lang="fi-FI" sz="1200" dirty="0"/>
            </a:p>
          </p:txBody>
        </p:sp>
        <p:sp>
          <p:nvSpPr>
            <p:cNvPr id="83" name="Tekstiruutu 82"/>
            <p:cNvSpPr txBox="1"/>
            <p:nvPr/>
          </p:nvSpPr>
          <p:spPr>
            <a:xfrm>
              <a:off x="4139952" y="6194259"/>
              <a:ext cx="2232248" cy="276999"/>
            </a:xfrm>
            <a:prstGeom prst="rect">
              <a:avLst/>
            </a:prstGeom>
            <a:solidFill>
              <a:srgbClr val="00B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a:t>
              </a:r>
              <a:r>
                <a:rPr lang="fi-FI" sz="1200" dirty="0" smtClean="0"/>
                <a:t>lempi korkeakoulututkinto</a:t>
              </a:r>
              <a:endParaRPr lang="fi-FI" sz="1200" dirty="0"/>
            </a:p>
          </p:txBody>
        </p:sp>
        <p:sp>
          <p:nvSpPr>
            <p:cNvPr id="84" name="Tekstiruutu 83"/>
            <p:cNvSpPr txBox="1"/>
            <p:nvPr/>
          </p:nvSpPr>
          <p:spPr>
            <a:xfrm>
              <a:off x="7141124" y="6194259"/>
              <a:ext cx="1391316" cy="276999"/>
            </a:xfrm>
            <a:prstGeom prst="rect">
              <a:avLst/>
            </a:prstGeom>
            <a:solidFill>
              <a:srgbClr val="008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solidFill>
                    <a:schemeClr val="bg1"/>
                  </a:solidFill>
                </a:rPr>
                <a:t>Jatkotutkinnot</a:t>
              </a:r>
              <a:endParaRPr lang="fi-FI" sz="1200" dirty="0">
                <a:solidFill>
                  <a:schemeClr val="bg1"/>
                </a:solidFill>
              </a:endParaRPr>
            </a:p>
          </p:txBody>
        </p:sp>
      </p:grpSp>
      <p:sp>
        <p:nvSpPr>
          <p:cNvPr id="7" name="Suorakulmio 6"/>
          <p:cNvSpPr/>
          <p:nvPr/>
        </p:nvSpPr>
        <p:spPr>
          <a:xfrm>
            <a:off x="1763687" y="1124744"/>
            <a:ext cx="6691159" cy="1492716"/>
          </a:xfrm>
          <a:prstGeom prst="rect">
            <a:avLst/>
          </a:prstGeom>
          <a:solidFill>
            <a:schemeClr val="bg2">
              <a:lumMod val="20000"/>
              <a:lumOff val="80000"/>
            </a:schemeClr>
          </a:solidFill>
          <a:effectLst>
            <a:glow rad="139700">
              <a:srgbClr val="008000">
                <a:alpha val="40000"/>
              </a:srgbClr>
            </a:glow>
          </a:effectLst>
        </p:spPr>
        <p:txBody>
          <a:bodyPr wrap="square">
            <a:spAutoFit/>
          </a:bodyPr>
          <a:lstStyle/>
          <a:p>
            <a:r>
              <a:rPr lang="fi-FI" sz="1400" dirty="0" smtClean="0"/>
              <a:t>Koulutusalalla </a:t>
            </a:r>
            <a:r>
              <a:rPr lang="fi-FI" sz="1400" dirty="0"/>
              <a:t>voi opiskella soveltavasti ja monitieteisesti maatalous-, metsä-, ympäristö-, elintarvike-, ravitsemus- ja taloustieteitä sekä </a:t>
            </a:r>
            <a:r>
              <a:rPr lang="fi-FI" sz="1400" dirty="0" smtClean="0"/>
              <a:t>biotekniikkaa.</a:t>
            </a:r>
            <a:endParaRPr lang="fi-FI" sz="1400" dirty="0"/>
          </a:p>
          <a:p>
            <a:r>
              <a:rPr lang="fi-FI" sz="1400" dirty="0" smtClean="0"/>
              <a:t>Opinnoissa  perehdytään  ajankohtaisiin maailman laajuisiin </a:t>
            </a:r>
            <a:r>
              <a:rPr lang="fi-FI" sz="1400" dirty="0"/>
              <a:t>haasteisiin kuten ilmastonmuutoksen hillintään, ruokaturvaan, luonnonvarojen kestävään käyttöön ja uusiin energiaratkaisuihin </a:t>
            </a:r>
            <a:r>
              <a:rPr lang="fi-FI" sz="1400" dirty="0" smtClean="0"/>
              <a:t>eri </a:t>
            </a:r>
            <a:r>
              <a:rPr lang="fi-FI" sz="1400" dirty="0"/>
              <a:t>näkökulmat </a:t>
            </a:r>
            <a:r>
              <a:rPr lang="fi-FI" sz="1400" dirty="0" smtClean="0"/>
              <a:t>huomioiden.</a:t>
            </a:r>
            <a:endParaRPr lang="fi-FI" sz="1400" dirty="0"/>
          </a:p>
        </p:txBody>
      </p:sp>
      <p:grpSp>
        <p:nvGrpSpPr>
          <p:cNvPr id="85" name="Ryhmä 84"/>
          <p:cNvGrpSpPr/>
          <p:nvPr/>
        </p:nvGrpSpPr>
        <p:grpSpPr>
          <a:xfrm>
            <a:off x="7884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smtClean="0">
                  <a:latin typeface="+mj-lt"/>
                </a:rPr>
                <a:t>Seuraava ala</a:t>
              </a:r>
              <a:endParaRPr lang="fi-FI" sz="600" b="1" dirty="0">
                <a:latin typeface="+mj-lt"/>
              </a:endParaRP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smtClean="0">
                  <a:latin typeface="+mj-lt"/>
                </a:rPr>
                <a:t>Koulutusalat</a:t>
              </a:r>
              <a:endParaRPr lang="fi-FI" sz="600" b="1" dirty="0">
                <a:latin typeface="+mj-lt"/>
              </a:endParaRPr>
            </a:p>
          </p:txBody>
        </p:sp>
      </p:grpSp>
      <p:sp>
        <p:nvSpPr>
          <p:cNvPr id="37" name="Suorakulmio 36"/>
          <p:cNvSpPr/>
          <p:nvPr/>
        </p:nvSpPr>
        <p:spPr>
          <a:xfrm>
            <a:off x="1547664" y="5140930"/>
            <a:ext cx="4763768" cy="1600438"/>
          </a:xfrm>
          <a:prstGeom prst="rect">
            <a:avLst/>
          </a:prstGeom>
        </p:spPr>
        <p:txBody>
          <a:bodyPr wrap="square">
            <a:spAutoFit/>
          </a:bodyPr>
          <a:lstStyle/>
          <a:p>
            <a:r>
              <a:rPr lang="fi-FI" sz="1400" u="sng" dirty="0" smtClean="0"/>
              <a:t>Työtehtäviä:</a:t>
            </a:r>
            <a:endParaRPr lang="fi-FI" sz="1400" u="sng" dirty="0"/>
          </a:p>
          <a:p>
            <a:pPr marL="285750" indent="-285750">
              <a:spcBef>
                <a:spcPts val="0"/>
              </a:spcBef>
              <a:buFont typeface="Courier New" panose="02070309020205020404" pitchFamily="49" charset="0"/>
              <a:buChar char="o"/>
            </a:pPr>
            <a:r>
              <a:rPr lang="fi-FI" sz="1400" b="0" dirty="0"/>
              <a:t>tuotekehityksen ja markkinoinnin </a:t>
            </a:r>
            <a:r>
              <a:rPr lang="fi-FI" sz="1400" b="0" dirty="0" smtClean="0"/>
              <a:t>tehtävät elintarvike-, metsä- ja kemianteollisuudessa</a:t>
            </a:r>
          </a:p>
          <a:p>
            <a:pPr marL="285750" indent="-285750">
              <a:spcBef>
                <a:spcPts val="0"/>
              </a:spcBef>
              <a:buFont typeface="Courier New" panose="02070309020205020404" pitchFamily="49" charset="0"/>
              <a:buChar char="o"/>
            </a:pPr>
            <a:r>
              <a:rPr lang="fi-FI" sz="1400" b="0" dirty="0" smtClean="0"/>
              <a:t>neuvonnan </a:t>
            </a:r>
            <a:r>
              <a:rPr lang="fi-FI" sz="1400" b="0" dirty="0"/>
              <a:t>ja kaupanalan </a:t>
            </a:r>
            <a:r>
              <a:rPr lang="fi-FI" sz="1400" b="0" dirty="0" smtClean="0"/>
              <a:t>asiantuntijat pankeissa</a:t>
            </a:r>
            <a:r>
              <a:rPr lang="fi-FI" sz="1400" b="0" dirty="0"/>
              <a:t>, vakuutuslaitoksissa ja </a:t>
            </a:r>
            <a:r>
              <a:rPr lang="fi-FI" sz="1400" b="0" dirty="0" smtClean="0"/>
              <a:t>järjestöissä</a:t>
            </a:r>
          </a:p>
          <a:p>
            <a:pPr marL="285750" indent="-285750">
              <a:spcBef>
                <a:spcPts val="0"/>
              </a:spcBef>
              <a:buFont typeface="Courier New" panose="02070309020205020404" pitchFamily="49" charset="0"/>
              <a:buChar char="o"/>
            </a:pPr>
            <a:r>
              <a:rPr lang="fi-FI" sz="1400" b="0" dirty="0" smtClean="0"/>
              <a:t>tutkijoina </a:t>
            </a:r>
            <a:r>
              <a:rPr lang="fi-FI" sz="1400" b="0" dirty="0"/>
              <a:t>ja </a:t>
            </a:r>
            <a:r>
              <a:rPr lang="fi-FI" sz="1400" b="0" dirty="0" smtClean="0"/>
              <a:t>opettajina</a:t>
            </a:r>
          </a:p>
          <a:p>
            <a:pPr marL="285750" indent="-285750">
              <a:spcBef>
                <a:spcPts val="0"/>
              </a:spcBef>
              <a:buFont typeface="Courier New" panose="02070309020205020404" pitchFamily="49" charset="0"/>
              <a:buChar char="o"/>
            </a:pPr>
            <a:r>
              <a:rPr lang="fi-FI" sz="1400" b="0" dirty="0" smtClean="0"/>
              <a:t>vaativat </a:t>
            </a:r>
            <a:r>
              <a:rPr lang="fi-FI" sz="1400" b="0" dirty="0"/>
              <a:t>suunnittelu- ja </a:t>
            </a:r>
            <a:r>
              <a:rPr lang="fi-FI" sz="1400" b="0" dirty="0" smtClean="0"/>
              <a:t>hallintotehtävät</a:t>
            </a:r>
            <a:endParaRPr lang="fi-FI" sz="1400" b="0" dirty="0"/>
          </a:p>
        </p:txBody>
      </p:sp>
      <p:pic>
        <p:nvPicPr>
          <p:cNvPr id="1028" name="Picture 4" descr="C:\Users\Seppo\AppData\Local\Microsoft\Windows\Temporary Internet Files\Content.IE5\ON8CZGQ7\MP90044250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7961" y="5149383"/>
            <a:ext cx="1182976" cy="1591985"/>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6" tooltip="Katso"/>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75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p:nvPr>
        </p:nvSpPr>
        <p:spPr bwMode="auto">
          <a:xfrm>
            <a:off x="1252897" y="115888"/>
            <a:ext cx="6140673" cy="576808"/>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smtClean="0">
                <a:solidFill>
                  <a:schemeClr val="tx1"/>
                </a:solidFill>
                <a:latin typeface="Arial Rounded MT Bold" panose="020F0704030504030204" pitchFamily="34" charset="0"/>
              </a:rPr>
              <a:t>Musiikki</a:t>
            </a:r>
            <a:endParaRPr lang="fi-FI" sz="2800" b="1" dirty="0">
              <a:solidFill>
                <a:schemeClr val="tx1"/>
              </a:solidFill>
              <a:latin typeface="Arial Rounded MT Bold" panose="020F0704030504030204" pitchFamily="34" charset="0"/>
            </a:endParaRPr>
          </a:p>
        </p:txBody>
      </p:sp>
      <p:sp>
        <p:nvSpPr>
          <p:cNvPr id="3" name="Pyöristetty suorakulmio 2"/>
          <p:cNvSpPr/>
          <p:nvPr/>
        </p:nvSpPr>
        <p:spPr bwMode="auto">
          <a:xfrm>
            <a:off x="35496" y="106976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Lapin yliopisto</a:t>
            </a:r>
          </a:p>
        </p:txBody>
      </p:sp>
      <p:sp>
        <p:nvSpPr>
          <p:cNvPr id="56" name="Pyöristetty suorakulmio 55">
            <a:hlinkClick r:id="rId3" tooltip="Katso lisää"/>
          </p:cNvPr>
          <p:cNvSpPr/>
          <p:nvPr/>
        </p:nvSpPr>
        <p:spPr bwMode="auto">
          <a:xfrm>
            <a:off x="35496" y="1373411"/>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Vaasan yliopisto</a:t>
            </a:r>
          </a:p>
        </p:txBody>
      </p:sp>
      <p:sp>
        <p:nvSpPr>
          <p:cNvPr id="61" name="Pyöristetty suorakulmio 60"/>
          <p:cNvSpPr/>
          <p:nvPr/>
        </p:nvSpPr>
        <p:spPr bwMode="auto">
          <a:xfrm>
            <a:off x="35496" y="209349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Itä-Suomen yliopisto</a:t>
            </a:r>
          </a:p>
        </p:txBody>
      </p:sp>
      <p:sp>
        <p:nvSpPr>
          <p:cNvPr id="62" name="Pyöristetty suorakulmio 61">
            <a:hlinkClick r:id="rId4" tooltip="Katso lisää"/>
          </p:cNvPr>
          <p:cNvSpPr/>
          <p:nvPr/>
        </p:nvSpPr>
        <p:spPr bwMode="auto">
          <a:xfrm>
            <a:off x="35496" y="2420888"/>
            <a:ext cx="1368152" cy="255389"/>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Lappeenrannan teknillinen yliopisto</a:t>
            </a:r>
          </a:p>
        </p:txBody>
      </p:sp>
      <p:sp>
        <p:nvSpPr>
          <p:cNvPr id="64" name="Pyöristetty suorakulmio 63"/>
          <p:cNvSpPr/>
          <p:nvPr/>
        </p:nvSpPr>
        <p:spPr bwMode="auto">
          <a:xfrm>
            <a:off x="35496" y="3212976"/>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Tampereen yliopisto</a:t>
            </a:r>
          </a:p>
        </p:txBody>
      </p:sp>
      <p:sp>
        <p:nvSpPr>
          <p:cNvPr id="65" name="Pyöristetty suorakulmio 64"/>
          <p:cNvSpPr/>
          <p:nvPr/>
        </p:nvSpPr>
        <p:spPr bwMode="auto">
          <a:xfrm>
            <a:off x="35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T:reen teknillinen yliopisto</a:t>
            </a:r>
          </a:p>
        </p:txBody>
      </p:sp>
      <p:sp>
        <p:nvSpPr>
          <p:cNvPr id="66" name="Pyöristetty suorakulmio 65">
            <a:hlinkClick r:id="rId5" tooltip="Katso lisää"/>
          </p:cNvPr>
          <p:cNvSpPr/>
          <p:nvPr/>
        </p:nvSpPr>
        <p:spPr bwMode="auto">
          <a:xfrm>
            <a:off x="35496" y="4061455"/>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Turun yliopisto</a:t>
            </a:r>
          </a:p>
        </p:txBody>
      </p:sp>
      <p:sp>
        <p:nvSpPr>
          <p:cNvPr id="67" name="Pyöristetty suorakulmio 66"/>
          <p:cNvSpPr/>
          <p:nvPr/>
        </p:nvSpPr>
        <p:spPr bwMode="auto">
          <a:xfrm>
            <a:off x="35496" y="4693910"/>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Maanpuolustuskork.</a:t>
            </a:r>
          </a:p>
        </p:txBody>
      </p:sp>
      <p:sp>
        <p:nvSpPr>
          <p:cNvPr id="68" name="Pyöristetty suorakulmio 67"/>
          <p:cNvSpPr/>
          <p:nvPr/>
        </p:nvSpPr>
        <p:spPr bwMode="auto">
          <a:xfrm>
            <a:off x="35496" y="501317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Hanken</a:t>
            </a:r>
          </a:p>
        </p:txBody>
      </p:sp>
      <p:sp>
        <p:nvSpPr>
          <p:cNvPr id="69" name="Pyöristetty suorakulmio 68"/>
          <p:cNvSpPr/>
          <p:nvPr/>
        </p:nvSpPr>
        <p:spPr bwMode="auto">
          <a:xfrm>
            <a:off x="35496" y="534198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Aalto-yliopisto</a:t>
            </a:r>
          </a:p>
        </p:txBody>
      </p:sp>
      <p:sp>
        <p:nvSpPr>
          <p:cNvPr id="70" name="Pyöristetty suorakulmio 69">
            <a:hlinkClick r:id="rId6" tooltip="Katso lisää"/>
          </p:cNvPr>
          <p:cNvSpPr/>
          <p:nvPr/>
        </p:nvSpPr>
        <p:spPr bwMode="auto">
          <a:xfrm>
            <a:off x="35496" y="5661248"/>
            <a:ext cx="1368152" cy="272415"/>
          </a:xfrm>
          <a:prstGeom prst="roundRect">
            <a:avLst/>
          </a:prstGeom>
          <a:solidFill>
            <a:srgbClr val="FFCC00"/>
          </a:solidFill>
          <a:ln w="9525" cap="flat" cmpd="sng" algn="ctr">
            <a:noFill/>
            <a:prstDash val="solid"/>
            <a:round/>
            <a:headEnd type="none" w="med" len="med"/>
            <a:tailEnd type="none" w="med" len="med"/>
          </a:ln>
          <a:effectLst>
            <a:glow rad="101600">
              <a:srgbClr val="FFC0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Taideyliopisto</a:t>
            </a:r>
          </a:p>
        </p:txBody>
      </p:sp>
      <p:sp>
        <p:nvSpPr>
          <p:cNvPr id="71" name="Pyöristetty suorakulmio 70">
            <a:hlinkClick r:id="rId7" tooltip="Katso lisää"/>
          </p:cNvPr>
          <p:cNvSpPr/>
          <p:nvPr/>
        </p:nvSpPr>
        <p:spPr bwMode="auto">
          <a:xfrm>
            <a:off x="35496" y="5990054"/>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Helsingin yliopisto</a:t>
            </a:r>
          </a:p>
        </p:txBody>
      </p:sp>
      <p:sp>
        <p:nvSpPr>
          <p:cNvPr id="72" name="Pyöristetty suorakulmio 71"/>
          <p:cNvSpPr/>
          <p:nvPr/>
        </p:nvSpPr>
        <p:spPr bwMode="auto">
          <a:xfrm>
            <a:off x="35496" y="438885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Åbo Akademi</a:t>
            </a:r>
          </a:p>
        </p:txBody>
      </p:sp>
      <p:grpSp>
        <p:nvGrpSpPr>
          <p:cNvPr id="4" name="Ryhmä 3"/>
          <p:cNvGrpSpPr/>
          <p:nvPr/>
        </p:nvGrpSpPr>
        <p:grpSpPr>
          <a:xfrm>
            <a:off x="1582753" y="2060848"/>
            <a:ext cx="7237719" cy="2304256"/>
            <a:chOff x="1582753" y="4327339"/>
            <a:chExt cx="7237719" cy="2304256"/>
          </a:xfrm>
        </p:grpSpPr>
        <p:cxnSp>
          <p:nvCxnSpPr>
            <p:cNvPr id="74" name="Suora yhdysviiva 73"/>
            <p:cNvCxnSpPr/>
            <p:nvPr/>
          </p:nvCxnSpPr>
          <p:spPr bwMode="auto">
            <a:xfrm>
              <a:off x="1820845" y="5258155"/>
              <a:ext cx="6098612" cy="0"/>
            </a:xfrm>
            <a:prstGeom prst="line">
              <a:avLst/>
            </a:prstGeom>
            <a:noFill/>
            <a:ln w="76200" cap="flat" cmpd="sng" algn="ctr">
              <a:solidFill>
                <a:srgbClr val="FF9900"/>
              </a:solidFill>
              <a:prstDash val="solid"/>
              <a:round/>
              <a:headEnd type="none" w="med" len="med"/>
              <a:tailEnd type="none" w="med" len="med"/>
            </a:ln>
            <a:effectLst>
              <a:glow rad="101600">
                <a:srgbClr val="FF990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3" y="4327339"/>
              <a:ext cx="2232249" cy="1661930"/>
            </a:xfrm>
            <a:prstGeom prst="ellipse">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Pyöristetty suorakulmio 76"/>
            <p:cNvSpPr/>
            <p:nvPr/>
          </p:nvSpPr>
          <p:spPr>
            <a:xfrm rot="2700000">
              <a:off x="1993798" y="4465188"/>
              <a:ext cx="1543411" cy="1567606"/>
            </a:xfrm>
            <a:prstGeom prst="roundRect">
              <a:avLst/>
            </a:prstGeom>
            <a:solidFill>
              <a:srgbClr val="FFCC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Pyöristetty suorakulmio 77"/>
            <p:cNvSpPr/>
            <p:nvPr/>
          </p:nvSpPr>
          <p:spPr>
            <a:xfrm rot="2700000">
              <a:off x="4176564" y="4482153"/>
              <a:ext cx="1596299" cy="1579439"/>
            </a:xfrm>
            <a:prstGeom prst="roundRect">
              <a:avLst/>
            </a:prstGeom>
            <a:solidFill>
              <a:srgbClr val="FFCC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4885400"/>
              <a:ext cx="1656184" cy="954107"/>
            </a:xfrm>
            <a:prstGeom prst="rect">
              <a:avLst/>
            </a:prstGeom>
            <a:noFill/>
          </p:spPr>
          <p:txBody>
            <a:bodyPr wrap="square" rtlCol="0">
              <a:spAutoFit/>
            </a:bodyPr>
            <a:lstStyle/>
            <a:p>
              <a:pPr algn="ctr">
                <a:buNone/>
              </a:pPr>
              <a:r>
                <a:rPr lang="fi-FI" sz="1400" dirty="0" smtClean="0">
                  <a:latin typeface="Arial Rounded MT Bold" panose="020F0704030504030204" pitchFamily="34" charset="0"/>
                </a:rPr>
                <a:t>Musiikin</a:t>
              </a:r>
            </a:p>
            <a:p>
              <a:pPr algn="ctr">
                <a:spcBef>
                  <a:spcPts val="0"/>
                </a:spcBef>
                <a:buNone/>
              </a:pPr>
              <a:r>
                <a:rPr lang="fi-FI" sz="1400" dirty="0" smtClean="0">
                  <a:latin typeface="Arial Rounded MT Bold" panose="020F0704030504030204" pitchFamily="34" charset="0"/>
                </a:rPr>
                <a:t> kandidaatti </a:t>
              </a:r>
            </a:p>
            <a:p>
              <a:pPr algn="ctr">
                <a:spcBef>
                  <a:spcPts val="0"/>
                </a:spcBef>
                <a:buNone/>
              </a:pPr>
              <a:r>
                <a:rPr lang="fi-FI" sz="1400" dirty="0" smtClean="0">
                  <a:latin typeface="Arial Rounded MT Bold" panose="020F0704030504030204" pitchFamily="34" charset="0"/>
                </a:rPr>
                <a:t>(</a:t>
              </a:r>
              <a:r>
                <a:rPr lang="fi-FI" sz="1400" dirty="0" err="1" smtClean="0">
                  <a:latin typeface="Arial Rounded MT Bold" panose="020F0704030504030204" pitchFamily="34" charset="0"/>
                </a:rPr>
                <a:t>MuK</a:t>
              </a:r>
              <a:r>
                <a:rPr lang="fi-FI" sz="1400" dirty="0" smtClean="0">
                  <a:latin typeface="Arial Rounded MT Bold" panose="020F0704030504030204" pitchFamily="34" charset="0"/>
                </a:rPr>
                <a:t>)</a:t>
              </a:r>
            </a:p>
            <a:p>
              <a:pPr algn="ctr">
                <a:spcBef>
                  <a:spcPts val="0"/>
                </a:spcBef>
                <a:buNone/>
              </a:pPr>
              <a:endParaRPr lang="fi-FI" sz="1400" dirty="0" smtClean="0">
                <a:solidFill>
                  <a:srgbClr val="C00000"/>
                </a:solidFill>
                <a:latin typeface="Arial Rounded MT Bold" panose="020F0704030504030204" pitchFamily="34" charset="0"/>
              </a:endParaRPr>
            </a:p>
          </p:txBody>
        </p:sp>
        <p:sp>
          <p:nvSpPr>
            <p:cNvPr id="81" name="Tekstiruutu 80"/>
            <p:cNvSpPr txBox="1"/>
            <p:nvPr/>
          </p:nvSpPr>
          <p:spPr>
            <a:xfrm>
              <a:off x="4283968" y="4884819"/>
              <a:ext cx="1517663" cy="738664"/>
            </a:xfrm>
            <a:prstGeom prst="rect">
              <a:avLst/>
            </a:prstGeom>
            <a:noFill/>
          </p:spPr>
          <p:txBody>
            <a:bodyPr wrap="square" rtlCol="0">
              <a:spAutoFit/>
            </a:bodyPr>
            <a:lstStyle/>
            <a:p>
              <a:pPr algn="ctr">
                <a:spcBef>
                  <a:spcPts val="0"/>
                </a:spcBef>
                <a:buNone/>
              </a:pPr>
              <a:r>
                <a:rPr lang="fi-FI" sz="1400" dirty="0" smtClean="0">
                  <a:latin typeface="Arial Rounded MT Bold" panose="020F0704030504030204" pitchFamily="34" charset="0"/>
                </a:rPr>
                <a:t>Musiikin</a:t>
              </a:r>
            </a:p>
            <a:p>
              <a:pPr algn="ctr">
                <a:spcBef>
                  <a:spcPts val="0"/>
                </a:spcBef>
                <a:buNone/>
              </a:pPr>
              <a:r>
                <a:rPr lang="fi-FI" sz="1400" dirty="0">
                  <a:latin typeface="Arial Rounded MT Bold" panose="020F0704030504030204" pitchFamily="34" charset="0"/>
                </a:rPr>
                <a:t>m</a:t>
              </a:r>
              <a:r>
                <a:rPr lang="fi-FI" sz="1400" dirty="0" smtClean="0">
                  <a:latin typeface="Arial Rounded MT Bold" panose="020F0704030504030204" pitchFamily="34" charset="0"/>
                </a:rPr>
                <a:t>aisteri</a:t>
              </a:r>
            </a:p>
            <a:p>
              <a:pPr algn="ctr">
                <a:spcBef>
                  <a:spcPts val="0"/>
                </a:spcBef>
                <a:buNone/>
              </a:pPr>
              <a:r>
                <a:rPr lang="fi-FI" sz="1400" dirty="0" smtClean="0">
                  <a:latin typeface="Arial Rounded MT Bold" panose="020F0704030504030204" pitchFamily="34" charset="0"/>
                </a:rPr>
                <a:t>(</a:t>
              </a:r>
              <a:r>
                <a:rPr lang="fi-FI" sz="1400" dirty="0" err="1" smtClean="0">
                  <a:latin typeface="Arial Rounded MT Bold" panose="020F0704030504030204" pitchFamily="34" charset="0"/>
                </a:rPr>
                <a:t>MuM</a:t>
              </a:r>
              <a:r>
                <a:rPr lang="fi-FI" sz="1400" dirty="0" smtClean="0">
                  <a:latin typeface="Arial Rounded MT Bold" panose="020F0704030504030204" pitchFamily="34" charset="0"/>
                </a:rPr>
                <a:t>)</a:t>
              </a:r>
            </a:p>
          </p:txBody>
        </p:sp>
        <p:sp>
          <p:nvSpPr>
            <p:cNvPr id="82" name="Tekstiruutu 81"/>
            <p:cNvSpPr txBox="1"/>
            <p:nvPr/>
          </p:nvSpPr>
          <p:spPr>
            <a:xfrm>
              <a:off x="6804248" y="4615371"/>
              <a:ext cx="1785452" cy="1384995"/>
            </a:xfrm>
            <a:prstGeom prst="rect">
              <a:avLst/>
            </a:prstGeom>
            <a:noFill/>
          </p:spPr>
          <p:txBody>
            <a:bodyPr wrap="square" rtlCol="0">
              <a:spAutoFit/>
            </a:bodyPr>
            <a:lstStyle/>
            <a:p>
              <a:pPr algn="ctr">
                <a:spcBef>
                  <a:spcPts val="0"/>
                </a:spcBef>
                <a:buNone/>
              </a:pPr>
              <a:r>
                <a:rPr lang="fi-FI" sz="1400" dirty="0" smtClean="0">
                  <a:solidFill>
                    <a:schemeClr val="tx1">
                      <a:lumMod val="50000"/>
                    </a:schemeClr>
                  </a:solidFill>
                  <a:latin typeface="Arial Rounded MT Bold" panose="020F0704030504030204" pitchFamily="34" charset="0"/>
                </a:rPr>
                <a:t>Musiikin lisensiaatti (</a:t>
              </a:r>
              <a:r>
                <a:rPr lang="fi-FI" sz="1400" dirty="0" err="1" smtClean="0">
                  <a:solidFill>
                    <a:schemeClr val="tx1">
                      <a:lumMod val="50000"/>
                    </a:schemeClr>
                  </a:solidFill>
                  <a:latin typeface="Arial Rounded MT Bold" panose="020F0704030504030204" pitchFamily="34" charset="0"/>
                </a:rPr>
                <a:t>MuL</a:t>
              </a:r>
              <a:r>
                <a:rPr lang="fi-FI" sz="1400" dirty="0" smtClean="0">
                  <a:solidFill>
                    <a:schemeClr val="tx1">
                      <a:lumMod val="50000"/>
                    </a:schemeClr>
                  </a:solidFill>
                  <a:latin typeface="Arial Rounded MT Bold" panose="020F0704030504030204" pitchFamily="34" charset="0"/>
                </a:rPr>
                <a:t>)</a:t>
              </a:r>
            </a:p>
            <a:p>
              <a:pPr algn="ctr">
                <a:spcBef>
                  <a:spcPts val="0"/>
                </a:spcBef>
                <a:buNone/>
              </a:pPr>
              <a:endParaRPr lang="fi-FI" sz="1400" dirty="0">
                <a:solidFill>
                  <a:schemeClr val="tx1">
                    <a:lumMod val="50000"/>
                  </a:schemeClr>
                </a:solidFill>
                <a:latin typeface="Arial Rounded MT Bold" panose="020F0704030504030204" pitchFamily="34" charset="0"/>
              </a:endParaRPr>
            </a:p>
            <a:p>
              <a:pPr algn="ctr">
                <a:spcBef>
                  <a:spcPts val="0"/>
                </a:spcBef>
                <a:buNone/>
              </a:pPr>
              <a:r>
                <a:rPr lang="fi-FI" sz="1400" dirty="0" smtClean="0">
                  <a:solidFill>
                    <a:schemeClr val="tx1">
                      <a:lumMod val="50000"/>
                    </a:schemeClr>
                  </a:solidFill>
                  <a:latin typeface="Arial Rounded MT Bold" panose="020F0704030504030204" pitchFamily="34" charset="0"/>
                </a:rPr>
                <a:t>Musiikin </a:t>
              </a:r>
            </a:p>
            <a:p>
              <a:pPr algn="ctr">
                <a:spcBef>
                  <a:spcPts val="0"/>
                </a:spcBef>
                <a:buNone/>
              </a:pPr>
              <a:r>
                <a:rPr lang="fi-FI" sz="1400" dirty="0">
                  <a:solidFill>
                    <a:schemeClr val="tx1">
                      <a:lumMod val="50000"/>
                    </a:schemeClr>
                  </a:solidFill>
                  <a:latin typeface="Arial Rounded MT Bold" panose="020F0704030504030204" pitchFamily="34" charset="0"/>
                </a:rPr>
                <a:t>t</a:t>
              </a:r>
              <a:r>
                <a:rPr lang="fi-FI" sz="1400" dirty="0" smtClean="0">
                  <a:solidFill>
                    <a:schemeClr val="tx1">
                      <a:lumMod val="50000"/>
                    </a:schemeClr>
                  </a:solidFill>
                  <a:latin typeface="Arial Rounded MT Bold" panose="020F0704030504030204" pitchFamily="34" charset="0"/>
                </a:rPr>
                <a:t>ohtori (</a:t>
              </a:r>
              <a:r>
                <a:rPr lang="fi-FI" sz="1400" dirty="0" err="1" smtClean="0">
                  <a:solidFill>
                    <a:schemeClr val="tx1">
                      <a:lumMod val="50000"/>
                    </a:schemeClr>
                  </a:solidFill>
                  <a:latin typeface="Arial Rounded MT Bold" panose="020F0704030504030204" pitchFamily="34" charset="0"/>
                </a:rPr>
                <a:t>MuT</a:t>
              </a:r>
              <a:r>
                <a:rPr lang="fi-FI" sz="1400" dirty="0" smtClean="0">
                  <a:solidFill>
                    <a:schemeClr val="tx1">
                      <a:lumMod val="50000"/>
                    </a:schemeClr>
                  </a:solidFill>
                  <a:latin typeface="Arial Rounded MT Bold" panose="020F0704030504030204" pitchFamily="34" charset="0"/>
                </a:rPr>
                <a:t>)</a:t>
              </a:r>
            </a:p>
            <a:p>
              <a:pPr algn="ctr">
                <a:spcBef>
                  <a:spcPts val="0"/>
                </a:spcBef>
                <a:buNone/>
              </a:pP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354596"/>
              <a:ext cx="2269167" cy="276999"/>
            </a:xfrm>
            <a:prstGeom prst="rect">
              <a:avLst/>
            </a:prstGeom>
            <a:solidFill>
              <a:srgbClr val="FFCC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t>Alempi korkeakoulututkinto</a:t>
              </a:r>
              <a:endParaRPr lang="fi-FI" sz="1200" dirty="0"/>
            </a:p>
          </p:txBody>
        </p:sp>
        <p:sp>
          <p:nvSpPr>
            <p:cNvPr id="83" name="Tekstiruutu 82"/>
            <p:cNvSpPr txBox="1"/>
            <p:nvPr/>
          </p:nvSpPr>
          <p:spPr>
            <a:xfrm>
              <a:off x="4067944" y="6354596"/>
              <a:ext cx="2232248" cy="276999"/>
            </a:xfrm>
            <a:prstGeom prst="rect">
              <a:avLst/>
            </a:prstGeom>
            <a:solidFill>
              <a:srgbClr val="FFCC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a:t>
              </a:r>
              <a:r>
                <a:rPr lang="fi-FI" sz="1200" dirty="0" smtClean="0"/>
                <a:t>lempi korkeakoulututkinto</a:t>
              </a:r>
              <a:endParaRPr lang="fi-FI" sz="1200" dirty="0"/>
            </a:p>
          </p:txBody>
        </p:sp>
        <p:sp>
          <p:nvSpPr>
            <p:cNvPr id="84" name="Tekstiruutu 83"/>
            <p:cNvSpPr txBox="1"/>
            <p:nvPr/>
          </p:nvSpPr>
          <p:spPr>
            <a:xfrm>
              <a:off x="6997108" y="6354596"/>
              <a:ext cx="1391316" cy="276999"/>
            </a:xfrm>
            <a:prstGeom prst="rect">
              <a:avLst/>
            </a:prstGeom>
            <a:solidFill>
              <a:srgbClr val="FF99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solidFill>
                    <a:schemeClr val="tx1">
                      <a:lumMod val="50000"/>
                    </a:schemeClr>
                  </a:solidFill>
                </a:rPr>
                <a:t>Jatkotutkinnot</a:t>
              </a:r>
              <a:endParaRPr lang="fi-FI" sz="1200" dirty="0">
                <a:solidFill>
                  <a:schemeClr val="tx1">
                    <a:lumMod val="50000"/>
                  </a:schemeClr>
                </a:solidFill>
              </a:endParaRPr>
            </a:p>
          </p:txBody>
        </p:sp>
      </p:grpSp>
      <p:sp>
        <p:nvSpPr>
          <p:cNvPr id="7" name="Suorakulmio 6"/>
          <p:cNvSpPr/>
          <p:nvPr/>
        </p:nvSpPr>
        <p:spPr>
          <a:xfrm>
            <a:off x="1763689" y="1124744"/>
            <a:ext cx="6289848" cy="738664"/>
          </a:xfrm>
          <a:prstGeom prst="rect">
            <a:avLst/>
          </a:prstGeom>
          <a:solidFill>
            <a:schemeClr val="bg2">
              <a:lumMod val="20000"/>
              <a:lumOff val="80000"/>
            </a:schemeClr>
          </a:solidFill>
          <a:effectLst>
            <a:glow rad="139700">
              <a:srgbClr val="FF9900">
                <a:alpha val="40000"/>
              </a:srgbClr>
            </a:glow>
          </a:effectLst>
        </p:spPr>
        <p:txBody>
          <a:bodyPr wrap="square">
            <a:spAutoFit/>
          </a:bodyPr>
          <a:lstStyle/>
          <a:p>
            <a:r>
              <a:rPr lang="fi-FI" sz="1400" dirty="0"/>
              <a:t>Musiikin korkeakouluopetuksen ja -tutkimuksen yleisenä tehtävänä on suomalaisen musiikkikulttuurin kehittäminen ja kulttuuriperinteen </a:t>
            </a:r>
            <a:r>
              <a:rPr lang="fi-FI" sz="1400" dirty="0" smtClean="0"/>
              <a:t>vaaliminen.</a:t>
            </a:r>
            <a:endParaRPr lang="fi-FI" sz="1400" b="0" dirty="0">
              <a:latin typeface="Arial Rounded MT Bold" panose="020F0704030504030204" pitchFamily="34" charset="0"/>
            </a:endParaRPr>
          </a:p>
        </p:txBody>
      </p:sp>
      <p:grpSp>
        <p:nvGrpSpPr>
          <p:cNvPr id="85" name="Ryhmä 84"/>
          <p:cNvGrpSpPr/>
          <p:nvPr/>
        </p:nvGrpSpPr>
        <p:grpSpPr>
          <a:xfrm>
            <a:off x="7884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smtClean="0">
                  <a:latin typeface="+mj-lt"/>
                </a:rPr>
                <a:t>Seuraava ala</a:t>
              </a:r>
              <a:endParaRPr lang="fi-FI" sz="600" b="1" dirty="0">
                <a:latin typeface="+mj-lt"/>
              </a:endParaRP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smtClean="0">
                  <a:latin typeface="+mj-lt"/>
                </a:rPr>
                <a:t>Koulutusalat</a:t>
              </a:r>
              <a:endParaRPr lang="fi-FI" sz="600" b="1" dirty="0">
                <a:latin typeface="+mj-lt"/>
              </a:endParaRPr>
            </a:p>
          </p:txBody>
        </p:sp>
      </p:grpSp>
      <p:sp>
        <p:nvSpPr>
          <p:cNvPr id="37" name="Suorakulmio 36"/>
          <p:cNvSpPr/>
          <p:nvPr/>
        </p:nvSpPr>
        <p:spPr>
          <a:xfrm>
            <a:off x="1619672" y="5212938"/>
            <a:ext cx="4668303" cy="1600438"/>
          </a:xfrm>
          <a:prstGeom prst="rect">
            <a:avLst/>
          </a:prstGeom>
        </p:spPr>
        <p:txBody>
          <a:bodyPr wrap="square">
            <a:spAutoFit/>
          </a:bodyPr>
          <a:lstStyle/>
          <a:p>
            <a:r>
              <a:rPr lang="fi-FI" sz="1400" u="sng" dirty="0" smtClean="0"/>
              <a:t>Alalta valmistuneet työskentelevät:</a:t>
            </a:r>
            <a:endParaRPr lang="fi-FI" sz="1400" u="sng" dirty="0"/>
          </a:p>
          <a:p>
            <a:pPr marL="285750" indent="-285750">
              <a:spcBef>
                <a:spcPts val="0"/>
              </a:spcBef>
              <a:buFont typeface="Courier New" panose="02070309020205020404" pitchFamily="49" charset="0"/>
              <a:buChar char="o"/>
            </a:pPr>
            <a:r>
              <a:rPr lang="fi-FI" sz="1400" dirty="0"/>
              <a:t>muusikoina</a:t>
            </a:r>
          </a:p>
          <a:p>
            <a:pPr marL="285750" indent="-285750">
              <a:spcBef>
                <a:spcPts val="0"/>
              </a:spcBef>
              <a:buFont typeface="Courier New" panose="02070309020205020404" pitchFamily="49" charset="0"/>
              <a:buChar char="o"/>
            </a:pPr>
            <a:r>
              <a:rPr lang="fi-FI" sz="1400" dirty="0"/>
              <a:t>orkesterin- tai kuoronjohtajina</a:t>
            </a:r>
          </a:p>
          <a:p>
            <a:pPr marL="285750" indent="-285750">
              <a:spcBef>
                <a:spcPts val="0"/>
              </a:spcBef>
              <a:buFont typeface="Courier New" panose="02070309020205020404" pitchFamily="49" charset="0"/>
              <a:buChar char="o"/>
            </a:pPr>
            <a:r>
              <a:rPr lang="fi-FI" sz="1400" dirty="0"/>
              <a:t>säveltäjinä</a:t>
            </a:r>
          </a:p>
          <a:p>
            <a:pPr marL="285750" indent="-285750">
              <a:spcBef>
                <a:spcPts val="0"/>
              </a:spcBef>
              <a:buFont typeface="Courier New" panose="02070309020205020404" pitchFamily="49" charset="0"/>
              <a:buChar char="o"/>
            </a:pPr>
            <a:r>
              <a:rPr lang="fi-FI" sz="1400" dirty="0"/>
              <a:t>opettajina</a:t>
            </a:r>
          </a:p>
          <a:p>
            <a:pPr marL="285750" indent="-285750">
              <a:spcBef>
                <a:spcPts val="0"/>
              </a:spcBef>
              <a:buFont typeface="Courier New" panose="02070309020205020404" pitchFamily="49" charset="0"/>
              <a:buChar char="o"/>
            </a:pPr>
            <a:r>
              <a:rPr lang="fi-FI" sz="1400" dirty="0"/>
              <a:t>hallinnollisissa asiantuntijatehtävissä</a:t>
            </a:r>
          </a:p>
          <a:p>
            <a:pPr marL="285750" indent="-285750">
              <a:spcBef>
                <a:spcPts val="0"/>
              </a:spcBef>
              <a:buFont typeface="Courier New" panose="02070309020205020404" pitchFamily="49" charset="0"/>
              <a:buChar char="o"/>
            </a:pPr>
            <a:r>
              <a:rPr lang="fi-FI" sz="1400" dirty="0" smtClean="0"/>
              <a:t>tutkijoina</a:t>
            </a:r>
            <a:endParaRPr lang="fi-FI" sz="1400" dirty="0"/>
          </a:p>
        </p:txBody>
      </p:sp>
      <p:pic>
        <p:nvPicPr>
          <p:cNvPr id="2050" name="Picture 2" descr="C:\Users\Seppo\AppData\Local\Microsoft\Windows\Temporary Internet Files\Content.IE5\TEB1URFU\MP900400062[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57407" y="4526939"/>
            <a:ext cx="2435073" cy="1622748"/>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9" tooltip="Katso"/>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sp>
        <p:nvSpPr>
          <p:cNvPr id="39" name="Suorakulmio 38"/>
          <p:cNvSpPr/>
          <p:nvPr/>
        </p:nvSpPr>
        <p:spPr>
          <a:xfrm>
            <a:off x="1605102" y="4525059"/>
            <a:ext cx="4492406" cy="646331"/>
          </a:xfrm>
          <a:prstGeom prst="rect">
            <a:avLst/>
          </a:prstGeom>
          <a:solidFill>
            <a:schemeClr val="bg2">
              <a:lumMod val="20000"/>
              <a:lumOff val="80000"/>
            </a:schemeClr>
          </a:solidFill>
          <a:effectLst>
            <a:glow rad="139700">
              <a:srgbClr val="00B050">
                <a:alpha val="40000"/>
              </a:srgbClr>
            </a:glow>
          </a:effectLst>
        </p:spPr>
        <p:txBody>
          <a:bodyPr wrap="square">
            <a:spAutoFit/>
          </a:bodyPr>
          <a:lstStyle/>
          <a:p>
            <a:r>
              <a:rPr lang="fi-FI" sz="1200" dirty="0" smtClean="0"/>
              <a:t>Musiikkitiedettä voi opiskella Oulun, Jyväskylän, Turun ja Helsingin yliopistoissa filosofian ja kasvatustieteen maisterin tutkinnoissa.</a:t>
            </a:r>
            <a:endParaRPr lang="fi-FI" sz="1200" b="0" dirty="0">
              <a:latin typeface="Arial Rounded MT Bold" panose="020F0704030504030204" pitchFamily="34" charset="0"/>
            </a:endParaRPr>
          </a:p>
        </p:txBody>
      </p:sp>
    </p:spTree>
    <p:extLst>
      <p:ext uri="{BB962C8B-B14F-4D97-AF65-F5344CB8AC3E}">
        <p14:creationId xmlns:p14="http://schemas.microsoft.com/office/powerpoint/2010/main" val="172185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uorakulmio 37"/>
          <p:cNvSpPr/>
          <p:nvPr/>
        </p:nvSpPr>
        <p:spPr>
          <a:xfrm>
            <a:off x="4499992" y="4365104"/>
            <a:ext cx="2016224" cy="2031325"/>
          </a:xfrm>
          <a:prstGeom prst="rect">
            <a:avLst/>
          </a:prstGeom>
          <a:ln>
            <a:solidFill>
              <a:srgbClr val="0066FF"/>
            </a:solidFill>
          </a:ln>
          <a:effectLst>
            <a:glow rad="101600">
              <a:srgbClr val="00B0F0">
                <a:alpha val="60000"/>
              </a:srgbClr>
            </a:glow>
          </a:effectLst>
        </p:spPr>
        <p:txBody>
          <a:bodyPr wrap="square">
            <a:spAutoFit/>
          </a:bodyPr>
          <a:lstStyle/>
          <a:p>
            <a:pPr>
              <a:spcBef>
                <a:spcPts val="0"/>
              </a:spcBef>
            </a:pPr>
            <a:r>
              <a:rPr lang="fi-FI" sz="1400" u="sng" dirty="0" smtClean="0"/>
              <a:t>Juristien ammatteja:</a:t>
            </a:r>
          </a:p>
          <a:p>
            <a:pPr marL="285750" indent="-285750">
              <a:spcBef>
                <a:spcPts val="0"/>
              </a:spcBef>
              <a:buFont typeface="Courier New" panose="02070309020205020404" pitchFamily="49" charset="0"/>
              <a:buChar char="o"/>
            </a:pPr>
            <a:r>
              <a:rPr lang="fi-FI" sz="1400" b="0" dirty="0" smtClean="0"/>
              <a:t>asianajaja</a:t>
            </a:r>
          </a:p>
          <a:p>
            <a:pPr marL="285750" indent="-285750">
              <a:spcBef>
                <a:spcPts val="0"/>
              </a:spcBef>
              <a:buFont typeface="Courier New" panose="02070309020205020404" pitchFamily="49" charset="0"/>
              <a:buChar char="o"/>
            </a:pPr>
            <a:r>
              <a:rPr lang="fi-FI" sz="1400" b="0" dirty="0" smtClean="0"/>
              <a:t>nimismies</a:t>
            </a:r>
          </a:p>
          <a:p>
            <a:pPr marL="285750" indent="-285750">
              <a:spcBef>
                <a:spcPts val="0"/>
              </a:spcBef>
              <a:buFont typeface="Courier New" panose="02070309020205020404" pitchFamily="49" charset="0"/>
              <a:buChar char="o"/>
            </a:pPr>
            <a:r>
              <a:rPr lang="fi-FI" sz="1400" b="0" dirty="0" smtClean="0"/>
              <a:t>tuomari</a:t>
            </a:r>
          </a:p>
          <a:p>
            <a:pPr marL="285750" indent="-285750">
              <a:spcBef>
                <a:spcPts val="0"/>
              </a:spcBef>
              <a:buFont typeface="Courier New" panose="02070309020205020404" pitchFamily="49" charset="0"/>
              <a:buChar char="o"/>
            </a:pPr>
            <a:r>
              <a:rPr lang="fi-FI" sz="1400" b="0" dirty="0" smtClean="0"/>
              <a:t>henkikirjoittaja</a:t>
            </a:r>
          </a:p>
          <a:p>
            <a:pPr marL="285750" indent="-285750">
              <a:spcBef>
                <a:spcPts val="0"/>
              </a:spcBef>
              <a:buFont typeface="Courier New" panose="02070309020205020404" pitchFamily="49" charset="0"/>
              <a:buChar char="o"/>
            </a:pPr>
            <a:r>
              <a:rPr lang="fi-FI" sz="1400" b="0" dirty="0" smtClean="0"/>
              <a:t>verojohtaja</a:t>
            </a:r>
          </a:p>
          <a:p>
            <a:pPr marL="285750" indent="-285750">
              <a:spcBef>
                <a:spcPts val="0"/>
              </a:spcBef>
              <a:buFont typeface="Courier New" panose="02070309020205020404" pitchFamily="49" charset="0"/>
              <a:buChar char="o"/>
            </a:pPr>
            <a:r>
              <a:rPr lang="fi-FI" sz="1400" b="0" dirty="0"/>
              <a:t>k</a:t>
            </a:r>
            <a:r>
              <a:rPr lang="fi-FI" sz="1400" b="0" dirty="0" smtClean="0"/>
              <a:t>untien ja valtion hallinnon ammatit</a:t>
            </a:r>
          </a:p>
          <a:p>
            <a:pPr>
              <a:spcBef>
                <a:spcPts val="0"/>
              </a:spcBef>
            </a:pPr>
            <a:endParaRPr lang="fi-FI" sz="1400" b="0" dirty="0"/>
          </a:p>
        </p:txBody>
      </p:sp>
      <p:sp>
        <p:nvSpPr>
          <p:cNvPr id="37" name="Suorakulmio 36"/>
          <p:cNvSpPr/>
          <p:nvPr/>
        </p:nvSpPr>
        <p:spPr>
          <a:xfrm>
            <a:off x="1565260" y="4350003"/>
            <a:ext cx="2790715" cy="2031325"/>
          </a:xfrm>
          <a:prstGeom prst="rect">
            <a:avLst/>
          </a:prstGeom>
          <a:ln>
            <a:solidFill>
              <a:srgbClr val="0066FF"/>
            </a:solidFill>
          </a:ln>
          <a:effectLst>
            <a:glow rad="101600">
              <a:schemeClr val="accent5">
                <a:lumMod val="75000"/>
                <a:alpha val="60000"/>
              </a:schemeClr>
            </a:glow>
          </a:effectLst>
        </p:spPr>
        <p:txBody>
          <a:bodyPr wrap="square">
            <a:spAutoFit/>
          </a:bodyPr>
          <a:lstStyle/>
          <a:p>
            <a:pPr>
              <a:spcBef>
                <a:spcPts val="0"/>
              </a:spcBef>
            </a:pPr>
            <a:r>
              <a:rPr lang="fi-FI" sz="1400" u="sng" dirty="0"/>
              <a:t>O</a:t>
            </a:r>
            <a:r>
              <a:rPr lang="fi-FI" sz="1400" u="sng" dirty="0" smtClean="0"/>
              <a:t>ikeusnotaarit työskentelevät:</a:t>
            </a:r>
          </a:p>
          <a:p>
            <a:pPr marL="285750" indent="-285750">
              <a:spcBef>
                <a:spcPts val="0"/>
              </a:spcBef>
              <a:buFont typeface="Courier New" panose="02070309020205020404" pitchFamily="49" charset="0"/>
              <a:buChar char="o"/>
            </a:pPr>
            <a:r>
              <a:rPr lang="fi-FI" sz="1400" b="0" dirty="0" smtClean="0"/>
              <a:t>oikeusaputoimistoissa ja poliisihallinnossa</a:t>
            </a:r>
          </a:p>
          <a:p>
            <a:pPr marL="285750" indent="-285750">
              <a:spcBef>
                <a:spcPts val="0"/>
              </a:spcBef>
              <a:buFont typeface="Courier New" panose="02070309020205020404" pitchFamily="49" charset="0"/>
              <a:buChar char="o"/>
            </a:pPr>
            <a:r>
              <a:rPr lang="fi-FI" sz="1400" b="0" dirty="0" smtClean="0"/>
              <a:t>vakuutusyhtiöissä, pankeissa ja järjestöissä</a:t>
            </a:r>
          </a:p>
          <a:p>
            <a:pPr marL="285750" indent="-285750">
              <a:spcBef>
                <a:spcPts val="0"/>
              </a:spcBef>
              <a:buFont typeface="Courier New" panose="02070309020205020404" pitchFamily="49" charset="0"/>
              <a:buChar char="o"/>
            </a:pPr>
            <a:r>
              <a:rPr lang="fi-FI" sz="1400" b="0" dirty="0" smtClean="0"/>
              <a:t>asianajaja- </a:t>
            </a:r>
            <a:r>
              <a:rPr lang="fi-FI" sz="1400" b="0" dirty="0"/>
              <a:t>tai </a:t>
            </a:r>
            <a:r>
              <a:rPr lang="fi-FI" sz="1400" b="0" dirty="0" smtClean="0"/>
              <a:t>lakiasiaintoimistoissa</a:t>
            </a:r>
          </a:p>
          <a:p>
            <a:pPr marL="285750" indent="-285750">
              <a:spcBef>
                <a:spcPts val="0"/>
              </a:spcBef>
              <a:buFont typeface="Courier New" panose="02070309020205020404" pitchFamily="49" charset="0"/>
              <a:buChar char="o"/>
            </a:pPr>
            <a:r>
              <a:rPr lang="fi-FI" sz="1400" b="0" dirty="0" smtClean="0"/>
              <a:t> hallinto- </a:t>
            </a:r>
            <a:r>
              <a:rPr lang="fi-FI" sz="1400" b="0" dirty="0"/>
              <a:t>ja </a:t>
            </a:r>
            <a:r>
              <a:rPr lang="fi-FI" sz="1400" b="0" dirty="0" smtClean="0"/>
              <a:t>asiantuntijatehtävissä</a:t>
            </a:r>
            <a:endParaRPr lang="fi-FI" sz="1400" b="0" dirty="0"/>
          </a:p>
        </p:txBody>
      </p:sp>
      <p:sp>
        <p:nvSpPr>
          <p:cNvPr id="2115" name="Text Box 67"/>
          <p:cNvSpPr txBox="1">
            <a:spLocks noGrp="1" noChangeArrowheads="1"/>
          </p:cNvSpPr>
          <p:nvPr>
            <p:ph type="title"/>
          </p:nvPr>
        </p:nvSpPr>
        <p:spPr bwMode="auto">
          <a:xfrm>
            <a:off x="1252897" y="115888"/>
            <a:ext cx="6140673" cy="576808"/>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smtClean="0">
                <a:solidFill>
                  <a:schemeClr val="tx1"/>
                </a:solidFill>
                <a:latin typeface="Arial Rounded MT Bold" panose="020F0704030504030204" pitchFamily="34" charset="0"/>
              </a:rPr>
              <a:t>Oikeustiede</a:t>
            </a:r>
            <a:endParaRPr lang="fi-FI" sz="2800" b="1" dirty="0">
              <a:solidFill>
                <a:schemeClr val="tx1"/>
              </a:solidFill>
              <a:latin typeface="Arial Rounded MT Bold" panose="020F0704030504030204" pitchFamily="34" charset="0"/>
            </a:endParaRPr>
          </a:p>
        </p:txBody>
      </p:sp>
      <p:sp>
        <p:nvSpPr>
          <p:cNvPr id="3" name="Pyöristetty suorakulmio 2">
            <a:hlinkClick r:id="rId3" tooltip="Katso lisää"/>
          </p:cNvPr>
          <p:cNvSpPr/>
          <p:nvPr/>
        </p:nvSpPr>
        <p:spPr bwMode="auto">
          <a:xfrm>
            <a:off x="35496" y="1069762"/>
            <a:ext cx="1368152" cy="272415"/>
          </a:xfrm>
          <a:prstGeom prst="roundRect">
            <a:avLst/>
          </a:prstGeom>
          <a:solidFill>
            <a:srgbClr val="33CCCC"/>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Lapin yliopisto</a:t>
            </a:r>
          </a:p>
        </p:txBody>
      </p:sp>
      <p:sp>
        <p:nvSpPr>
          <p:cNvPr id="56" name="Pyöristetty suorakulmio 55"/>
          <p:cNvSpPr/>
          <p:nvPr/>
        </p:nvSpPr>
        <p:spPr bwMode="auto">
          <a:xfrm>
            <a:off x="35496" y="1373411"/>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Vaasan yliopisto</a:t>
            </a:r>
          </a:p>
        </p:txBody>
      </p:sp>
      <p:sp>
        <p:nvSpPr>
          <p:cNvPr id="61" name="Pyöristetty suorakulmio 60">
            <a:hlinkClick r:id="rId4" tooltip="Katso lisää"/>
          </p:cNvPr>
          <p:cNvSpPr/>
          <p:nvPr/>
        </p:nvSpPr>
        <p:spPr bwMode="auto">
          <a:xfrm>
            <a:off x="35496" y="2093491"/>
            <a:ext cx="1368152" cy="255389"/>
          </a:xfrm>
          <a:prstGeom prst="roundRect">
            <a:avLst/>
          </a:prstGeom>
          <a:solidFill>
            <a:srgbClr val="33CCCC"/>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Itä-Suomen yliopisto</a:t>
            </a:r>
          </a:p>
        </p:txBody>
      </p:sp>
      <p:sp>
        <p:nvSpPr>
          <p:cNvPr id="62" name="Pyöristetty suorakulmio 61"/>
          <p:cNvSpPr/>
          <p:nvPr/>
        </p:nvSpPr>
        <p:spPr bwMode="auto">
          <a:xfrm>
            <a:off x="35496" y="2420888"/>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Lappeenrannan teknillinen yliopisto</a:t>
            </a:r>
          </a:p>
        </p:txBody>
      </p:sp>
      <p:sp>
        <p:nvSpPr>
          <p:cNvPr id="64" name="Pyöristetty suorakulmio 63"/>
          <p:cNvSpPr/>
          <p:nvPr/>
        </p:nvSpPr>
        <p:spPr bwMode="auto">
          <a:xfrm>
            <a:off x="35496" y="3212976"/>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Tampereen yliopisto</a:t>
            </a:r>
          </a:p>
        </p:txBody>
      </p:sp>
      <p:sp>
        <p:nvSpPr>
          <p:cNvPr id="65" name="Pyöristetty suorakulmio 64"/>
          <p:cNvSpPr/>
          <p:nvPr/>
        </p:nvSpPr>
        <p:spPr bwMode="auto">
          <a:xfrm>
            <a:off x="35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T:reen teknillinen yliopisto</a:t>
            </a:r>
          </a:p>
        </p:txBody>
      </p:sp>
      <p:sp>
        <p:nvSpPr>
          <p:cNvPr id="66" name="Pyöristetty suorakulmio 65">
            <a:hlinkClick r:id="rId5" tooltip="Katso lisää"/>
          </p:cNvPr>
          <p:cNvSpPr/>
          <p:nvPr/>
        </p:nvSpPr>
        <p:spPr bwMode="auto">
          <a:xfrm>
            <a:off x="35496" y="4061455"/>
            <a:ext cx="1368152" cy="272415"/>
          </a:xfrm>
          <a:prstGeom prst="roundRect">
            <a:avLst/>
          </a:prstGeom>
          <a:solidFill>
            <a:srgbClr val="33CCCC"/>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Turun yliopisto</a:t>
            </a:r>
          </a:p>
        </p:txBody>
      </p:sp>
      <p:sp>
        <p:nvSpPr>
          <p:cNvPr id="67" name="Pyöristetty suorakulmio 66"/>
          <p:cNvSpPr/>
          <p:nvPr/>
        </p:nvSpPr>
        <p:spPr bwMode="auto">
          <a:xfrm>
            <a:off x="35496" y="4693910"/>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Maanpuolustuskork.</a:t>
            </a:r>
          </a:p>
        </p:txBody>
      </p:sp>
      <p:sp>
        <p:nvSpPr>
          <p:cNvPr id="68" name="Pyöristetty suorakulmio 67"/>
          <p:cNvSpPr/>
          <p:nvPr/>
        </p:nvSpPr>
        <p:spPr bwMode="auto">
          <a:xfrm>
            <a:off x="35496" y="501317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Hanken</a:t>
            </a:r>
          </a:p>
        </p:txBody>
      </p:sp>
      <p:sp>
        <p:nvSpPr>
          <p:cNvPr id="69" name="Pyöristetty suorakulmio 68"/>
          <p:cNvSpPr/>
          <p:nvPr/>
        </p:nvSpPr>
        <p:spPr bwMode="auto">
          <a:xfrm>
            <a:off x="35496" y="534198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Aalto-yliopisto</a:t>
            </a:r>
          </a:p>
        </p:txBody>
      </p:sp>
      <p:sp>
        <p:nvSpPr>
          <p:cNvPr id="70" name="Pyöristetty suorakulmio 69"/>
          <p:cNvSpPr/>
          <p:nvPr/>
        </p:nvSpPr>
        <p:spPr bwMode="auto">
          <a:xfrm>
            <a:off x="35496" y="5661248"/>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Taideyliopisto</a:t>
            </a:r>
          </a:p>
        </p:txBody>
      </p:sp>
      <p:sp>
        <p:nvSpPr>
          <p:cNvPr id="71" name="Pyöristetty suorakulmio 70">
            <a:hlinkClick r:id="rId6" tooltip="Katso lisää"/>
          </p:cNvPr>
          <p:cNvSpPr/>
          <p:nvPr/>
        </p:nvSpPr>
        <p:spPr bwMode="auto">
          <a:xfrm>
            <a:off x="35496" y="5990054"/>
            <a:ext cx="1368152" cy="272415"/>
          </a:xfrm>
          <a:prstGeom prst="roundRect">
            <a:avLst/>
          </a:prstGeom>
          <a:solidFill>
            <a:srgbClr val="33CCCC"/>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Helsingin yliopisto</a:t>
            </a:r>
          </a:p>
        </p:txBody>
      </p:sp>
      <p:sp>
        <p:nvSpPr>
          <p:cNvPr id="72" name="Pyöristetty suorakulmio 71">
            <a:hlinkClick r:id="rId7" tooltip="Katso lisää"/>
          </p:cNvPr>
          <p:cNvSpPr/>
          <p:nvPr/>
        </p:nvSpPr>
        <p:spPr bwMode="auto">
          <a:xfrm>
            <a:off x="35496" y="4388852"/>
            <a:ext cx="1368152" cy="272415"/>
          </a:xfrm>
          <a:prstGeom prst="roundRect">
            <a:avLst/>
          </a:prstGeom>
          <a:solidFill>
            <a:srgbClr val="33CCCC"/>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Åbo Akademi</a:t>
            </a:r>
          </a:p>
        </p:txBody>
      </p:sp>
      <p:grpSp>
        <p:nvGrpSpPr>
          <p:cNvPr id="4" name="Ryhmä 3"/>
          <p:cNvGrpSpPr/>
          <p:nvPr/>
        </p:nvGrpSpPr>
        <p:grpSpPr>
          <a:xfrm>
            <a:off x="1582753" y="2132856"/>
            <a:ext cx="7525751" cy="2237985"/>
            <a:chOff x="1582753" y="4106027"/>
            <a:chExt cx="7525751" cy="2237985"/>
          </a:xfrm>
        </p:grpSpPr>
        <p:cxnSp>
          <p:nvCxnSpPr>
            <p:cNvPr id="74" name="Suora yhdysviiva 73"/>
            <p:cNvCxnSpPr/>
            <p:nvPr/>
          </p:nvCxnSpPr>
          <p:spPr bwMode="auto">
            <a:xfrm>
              <a:off x="1820845" y="5258155"/>
              <a:ext cx="6098612" cy="0"/>
            </a:xfrm>
            <a:prstGeom prst="line">
              <a:avLst/>
            </a:prstGeom>
            <a:noFill/>
            <a:ln w="76200" cap="flat" cmpd="sng" algn="ctr">
              <a:solidFill>
                <a:srgbClr val="00B0F0"/>
              </a:solidFill>
              <a:prstDash val="solid"/>
              <a:round/>
              <a:headEnd type="none" w="med" len="med"/>
              <a:tailEnd type="none" w="med" len="med"/>
            </a:ln>
            <a:effectLst>
              <a:glow rad="228600">
                <a:srgbClr val="00CCFF">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964061" y="4521296"/>
              <a:ext cx="2072435" cy="1661930"/>
            </a:xfrm>
            <a:prstGeom prst="ellipse">
              <a:avLst/>
            </a:prstGeom>
            <a:solidFill>
              <a:srgbClr val="00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8112179">
              <a:off x="1993798" y="4532282"/>
              <a:ext cx="1543411" cy="1567606"/>
            </a:xfrm>
            <a:prstGeom prst="teardrop">
              <a:avLst/>
            </a:prstGeom>
            <a:solidFill>
              <a:srgbClr val="33CC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8112179">
              <a:off x="4523265" y="4482153"/>
              <a:ext cx="1596299" cy="1579439"/>
            </a:xfrm>
            <a:prstGeom prst="teardrop">
              <a:avLst/>
            </a:prstGeom>
            <a:solidFill>
              <a:srgbClr val="00CC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5064998"/>
              <a:ext cx="1728192" cy="630942"/>
            </a:xfrm>
            <a:prstGeom prst="rect">
              <a:avLst/>
            </a:prstGeom>
            <a:noFill/>
          </p:spPr>
          <p:txBody>
            <a:bodyPr wrap="square" rtlCol="0">
              <a:spAutoFit/>
            </a:bodyPr>
            <a:lstStyle/>
            <a:p>
              <a:pPr algn="ctr">
                <a:buNone/>
              </a:pPr>
              <a:r>
                <a:rPr lang="fi-FI" sz="1400" dirty="0" smtClean="0">
                  <a:latin typeface="Arial Rounded MT Bold" panose="020F0704030504030204" pitchFamily="34" charset="0"/>
                </a:rPr>
                <a:t>Oikeusnotaari</a:t>
              </a:r>
            </a:p>
            <a:p>
              <a:pPr algn="ctr">
                <a:buNone/>
              </a:pPr>
              <a:r>
                <a:rPr lang="fi-FI" sz="1400" dirty="0" smtClean="0">
                  <a:latin typeface="Arial Rounded MT Bold" panose="020F0704030504030204" pitchFamily="34" charset="0"/>
                </a:rPr>
                <a:t>(ON)</a:t>
              </a:r>
            </a:p>
          </p:txBody>
        </p:sp>
        <p:sp>
          <p:nvSpPr>
            <p:cNvPr id="81" name="Tekstiruutu 80"/>
            <p:cNvSpPr txBox="1"/>
            <p:nvPr/>
          </p:nvSpPr>
          <p:spPr>
            <a:xfrm>
              <a:off x="4572000" y="5029284"/>
              <a:ext cx="1584176" cy="738664"/>
            </a:xfrm>
            <a:prstGeom prst="rect">
              <a:avLst/>
            </a:prstGeom>
            <a:noFill/>
          </p:spPr>
          <p:txBody>
            <a:bodyPr wrap="square" rtlCol="0">
              <a:spAutoFit/>
            </a:bodyPr>
            <a:lstStyle/>
            <a:p>
              <a:pPr algn="ctr">
                <a:spcBef>
                  <a:spcPts val="0"/>
                </a:spcBef>
                <a:buNone/>
              </a:pPr>
              <a:r>
                <a:rPr lang="fi-FI" sz="1400" dirty="0" smtClean="0">
                  <a:latin typeface="Arial Rounded MT Bold" panose="020F0704030504030204" pitchFamily="34" charset="0"/>
                </a:rPr>
                <a:t>Oikeustieteen</a:t>
              </a:r>
            </a:p>
            <a:p>
              <a:pPr algn="ctr">
                <a:spcBef>
                  <a:spcPts val="0"/>
                </a:spcBef>
                <a:buNone/>
              </a:pPr>
              <a:r>
                <a:rPr lang="fi-FI" sz="1400" dirty="0" smtClean="0">
                  <a:latin typeface="Arial Rounded MT Bold" panose="020F0704030504030204" pitchFamily="34" charset="0"/>
                </a:rPr>
                <a:t>maisteri</a:t>
              </a:r>
            </a:p>
            <a:p>
              <a:pPr algn="ctr">
                <a:spcBef>
                  <a:spcPts val="0"/>
                </a:spcBef>
                <a:buNone/>
              </a:pPr>
              <a:r>
                <a:rPr lang="fi-FI" sz="1400" dirty="0" smtClean="0">
                  <a:latin typeface="Arial Rounded MT Bold" panose="020F0704030504030204" pitchFamily="34" charset="0"/>
                </a:rPr>
                <a:t>(OM)</a:t>
              </a:r>
            </a:p>
          </p:txBody>
        </p:sp>
        <p:sp>
          <p:nvSpPr>
            <p:cNvPr id="82" name="Tekstiruutu 81"/>
            <p:cNvSpPr txBox="1"/>
            <p:nvPr/>
          </p:nvSpPr>
          <p:spPr>
            <a:xfrm>
              <a:off x="6995297" y="4511360"/>
              <a:ext cx="2113207" cy="1815882"/>
            </a:xfrm>
            <a:prstGeom prst="rect">
              <a:avLst/>
            </a:prstGeom>
            <a:noFill/>
          </p:spPr>
          <p:txBody>
            <a:bodyPr wrap="square" rtlCol="0">
              <a:spAutoFit/>
            </a:bodyPr>
            <a:lstStyle/>
            <a:p>
              <a:pPr algn="ctr">
                <a:spcBef>
                  <a:spcPts val="0"/>
                </a:spcBef>
                <a:buNone/>
              </a:pPr>
              <a:endParaRPr lang="fi-FI" sz="1400" dirty="0">
                <a:solidFill>
                  <a:schemeClr val="tx1">
                    <a:lumMod val="50000"/>
                  </a:schemeClr>
                </a:solidFill>
                <a:latin typeface="Arial Rounded MT Bold" panose="020F0704030504030204" pitchFamily="34" charset="0"/>
              </a:endParaRPr>
            </a:p>
            <a:p>
              <a:pPr algn="ctr">
                <a:spcBef>
                  <a:spcPts val="0"/>
                </a:spcBef>
                <a:buNone/>
              </a:pPr>
              <a:r>
                <a:rPr lang="fi-FI" sz="1400" dirty="0" smtClean="0">
                  <a:solidFill>
                    <a:schemeClr val="bg1"/>
                  </a:solidFill>
                  <a:latin typeface="Arial Rounded MT Bold" panose="020F0704030504030204" pitchFamily="34" charset="0"/>
                </a:rPr>
                <a:t>Oikeustieteen</a:t>
              </a:r>
            </a:p>
            <a:p>
              <a:pPr algn="ctr">
                <a:spcBef>
                  <a:spcPts val="0"/>
                </a:spcBef>
                <a:buNone/>
              </a:pPr>
              <a:r>
                <a:rPr lang="fi-FI" sz="1400" dirty="0" smtClean="0">
                  <a:solidFill>
                    <a:schemeClr val="bg1"/>
                  </a:solidFill>
                  <a:latin typeface="Arial Rounded MT Bold" panose="020F0704030504030204" pitchFamily="34" charset="0"/>
                </a:rPr>
                <a:t>lisensiaatti (OL)</a:t>
              </a:r>
            </a:p>
            <a:p>
              <a:pPr algn="ctr">
                <a:spcBef>
                  <a:spcPts val="0"/>
                </a:spcBef>
                <a:buNone/>
              </a:pPr>
              <a:endParaRPr lang="fi-FI" sz="1400" dirty="0" smtClean="0">
                <a:solidFill>
                  <a:schemeClr val="bg1"/>
                </a:solidFill>
                <a:latin typeface="Arial Rounded MT Bold" panose="020F0704030504030204" pitchFamily="34" charset="0"/>
              </a:endParaRPr>
            </a:p>
            <a:p>
              <a:pPr algn="ctr">
                <a:spcBef>
                  <a:spcPts val="0"/>
                </a:spcBef>
                <a:buNone/>
              </a:pPr>
              <a:r>
                <a:rPr lang="fi-FI" sz="1400" dirty="0" smtClean="0">
                  <a:solidFill>
                    <a:schemeClr val="bg1"/>
                  </a:solidFill>
                  <a:latin typeface="Arial Rounded MT Bold" panose="020F0704030504030204" pitchFamily="34" charset="0"/>
                </a:rPr>
                <a:t>Oikeustieteen</a:t>
              </a:r>
            </a:p>
            <a:p>
              <a:pPr algn="ctr">
                <a:spcBef>
                  <a:spcPts val="0"/>
                </a:spcBef>
                <a:buNone/>
              </a:pPr>
              <a:r>
                <a:rPr lang="fi-FI" sz="1400" dirty="0" smtClean="0">
                  <a:solidFill>
                    <a:schemeClr val="bg1"/>
                  </a:solidFill>
                  <a:latin typeface="Arial Rounded MT Bold" panose="020F0704030504030204" pitchFamily="34" charset="0"/>
                </a:rPr>
                <a:t>tohtori</a:t>
              </a:r>
            </a:p>
            <a:p>
              <a:pPr algn="ctr">
                <a:spcBef>
                  <a:spcPts val="0"/>
                </a:spcBef>
                <a:buNone/>
              </a:pPr>
              <a:r>
                <a:rPr lang="fi-FI" sz="1400" dirty="0" smtClean="0">
                  <a:solidFill>
                    <a:schemeClr val="bg1"/>
                  </a:solidFill>
                  <a:latin typeface="Arial Rounded MT Bold" panose="020F0704030504030204" pitchFamily="34" charset="0"/>
                </a:rPr>
                <a:t>(OT)</a:t>
              </a:r>
            </a:p>
            <a:p>
              <a:pPr algn="ctr">
                <a:spcBef>
                  <a:spcPts val="0"/>
                </a:spcBef>
                <a:buNone/>
              </a:pP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4106027"/>
              <a:ext cx="2269167" cy="276999"/>
            </a:xfrm>
            <a:prstGeom prst="rect">
              <a:avLst/>
            </a:prstGeom>
            <a:solidFill>
              <a:srgbClr val="33CC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t>Alempi korkeakoulututkinto</a:t>
              </a:r>
              <a:endParaRPr lang="fi-FI" sz="1200" dirty="0"/>
            </a:p>
          </p:txBody>
        </p:sp>
        <p:sp>
          <p:nvSpPr>
            <p:cNvPr id="83" name="Tekstiruutu 82"/>
            <p:cNvSpPr txBox="1"/>
            <p:nvPr/>
          </p:nvSpPr>
          <p:spPr>
            <a:xfrm>
              <a:off x="4211960" y="4106027"/>
              <a:ext cx="2232248" cy="276999"/>
            </a:xfrm>
            <a:prstGeom prst="rect">
              <a:avLst/>
            </a:prstGeom>
            <a:solidFill>
              <a:srgbClr val="00CC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a:t>
              </a:r>
              <a:r>
                <a:rPr lang="fi-FI" sz="1200" dirty="0" smtClean="0"/>
                <a:t>lempi korkeakoulututkinto</a:t>
              </a:r>
              <a:endParaRPr lang="fi-FI" sz="1200" dirty="0"/>
            </a:p>
          </p:txBody>
        </p:sp>
        <p:sp>
          <p:nvSpPr>
            <p:cNvPr id="84" name="Tekstiruutu 83"/>
            <p:cNvSpPr txBox="1"/>
            <p:nvPr/>
          </p:nvSpPr>
          <p:spPr>
            <a:xfrm>
              <a:off x="7285140" y="4106027"/>
              <a:ext cx="1391316" cy="276999"/>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solidFill>
                    <a:schemeClr val="bg1"/>
                  </a:solidFill>
                </a:rPr>
                <a:t>Jatkotutkinnot</a:t>
              </a:r>
              <a:endParaRPr lang="fi-FI" sz="1200" dirty="0">
                <a:solidFill>
                  <a:schemeClr val="bg1"/>
                </a:solidFill>
              </a:endParaRPr>
            </a:p>
          </p:txBody>
        </p:sp>
      </p:grpSp>
      <p:sp>
        <p:nvSpPr>
          <p:cNvPr id="7" name="Suorakulmio 6"/>
          <p:cNvSpPr/>
          <p:nvPr/>
        </p:nvSpPr>
        <p:spPr>
          <a:xfrm>
            <a:off x="1841281" y="1178168"/>
            <a:ext cx="6431581" cy="738664"/>
          </a:xfrm>
          <a:prstGeom prst="rect">
            <a:avLst/>
          </a:prstGeom>
          <a:solidFill>
            <a:schemeClr val="bg2">
              <a:lumMod val="20000"/>
              <a:lumOff val="80000"/>
            </a:schemeClr>
          </a:solidFill>
          <a:effectLst>
            <a:glow rad="139700">
              <a:srgbClr val="0070C0">
                <a:alpha val="40000"/>
              </a:srgbClr>
            </a:glow>
          </a:effectLst>
        </p:spPr>
        <p:txBody>
          <a:bodyPr wrap="square">
            <a:spAutoFit/>
          </a:bodyPr>
          <a:lstStyle/>
          <a:p>
            <a:r>
              <a:rPr lang="fi-FI" sz="1400" dirty="0"/>
              <a:t>Oikeustieteen alalla opiskelijat perehtyvät Suomen ja EU:n oikeudelliseen järjestelmään, julkisoikeudellisiin ja yksityisoikeudellisiin oikeudenaloihin sekä oikeuden </a:t>
            </a:r>
            <a:r>
              <a:rPr lang="fi-FI" sz="1400" dirty="0" smtClean="0"/>
              <a:t>yleistieteisiin.</a:t>
            </a:r>
            <a:endParaRPr lang="fi-FI" sz="1400" dirty="0"/>
          </a:p>
        </p:txBody>
      </p:sp>
      <p:grpSp>
        <p:nvGrpSpPr>
          <p:cNvPr id="85" name="Ryhmä 84"/>
          <p:cNvGrpSpPr/>
          <p:nvPr/>
        </p:nvGrpSpPr>
        <p:grpSpPr>
          <a:xfrm>
            <a:off x="7884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smtClean="0">
                  <a:latin typeface="+mj-lt"/>
                </a:rPr>
                <a:t>Seuraava ala</a:t>
              </a:r>
              <a:endParaRPr lang="fi-FI" sz="600" b="1" dirty="0">
                <a:latin typeface="+mj-lt"/>
              </a:endParaRP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smtClean="0">
                  <a:latin typeface="+mj-lt"/>
                </a:rPr>
                <a:t>Koulutusalat</a:t>
              </a:r>
              <a:endParaRPr lang="fi-FI" sz="600" b="1" dirty="0">
                <a:latin typeface="+mj-lt"/>
              </a:endParaRPr>
            </a:p>
          </p:txBody>
        </p:sp>
      </p:grpSp>
      <p:pic>
        <p:nvPicPr>
          <p:cNvPr id="3075" name="Picture 3" descr="C:\Users\Seppo\AppData\Local\Microsoft\Windows\Temporary Internet Files\Content.IE5\RUPZYY7G\MP900385346[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6256" y="4282063"/>
            <a:ext cx="1396606" cy="195524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9" name="Picture 2" descr="Siirry etusivulle">
            <a:hlinkClick r:id="rId9" tooltip="Katso"/>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46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p:nvPr>
        </p:nvSpPr>
        <p:spPr bwMode="auto">
          <a:xfrm>
            <a:off x="1252897" y="115888"/>
            <a:ext cx="6140673" cy="576808"/>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smtClean="0">
                <a:solidFill>
                  <a:schemeClr val="tx1"/>
                </a:solidFill>
                <a:latin typeface="Arial Rounded MT Bold" panose="020F0704030504030204" pitchFamily="34" charset="0"/>
              </a:rPr>
              <a:t>Psykologia</a:t>
            </a:r>
            <a:endParaRPr lang="fi-FI" sz="2800" b="1" dirty="0">
              <a:solidFill>
                <a:schemeClr val="tx1"/>
              </a:solidFill>
              <a:latin typeface="Arial Rounded MT Bold" panose="020F0704030504030204" pitchFamily="34" charset="0"/>
            </a:endParaRPr>
          </a:p>
        </p:txBody>
      </p:sp>
      <p:sp>
        <p:nvSpPr>
          <p:cNvPr id="3" name="Pyöristetty suorakulmio 2"/>
          <p:cNvSpPr/>
          <p:nvPr/>
        </p:nvSpPr>
        <p:spPr bwMode="auto">
          <a:xfrm>
            <a:off x="35496" y="106976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Lapin yliopisto</a:t>
            </a:r>
          </a:p>
        </p:txBody>
      </p:sp>
      <p:sp>
        <p:nvSpPr>
          <p:cNvPr id="56" name="Pyöristetty suorakulmio 55"/>
          <p:cNvSpPr/>
          <p:nvPr/>
        </p:nvSpPr>
        <p:spPr bwMode="auto">
          <a:xfrm>
            <a:off x="35496" y="1373411"/>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Vaasan yliopisto</a:t>
            </a:r>
          </a:p>
        </p:txBody>
      </p:sp>
      <p:sp>
        <p:nvSpPr>
          <p:cNvPr id="61" name="Pyöristetty suorakulmio 60">
            <a:hlinkClick r:id="rId3" tooltip="Katso lisää"/>
          </p:cNvPr>
          <p:cNvSpPr/>
          <p:nvPr/>
        </p:nvSpPr>
        <p:spPr bwMode="auto">
          <a:xfrm>
            <a:off x="35496" y="2093491"/>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Itä-Suomen yliopisto</a:t>
            </a:r>
          </a:p>
        </p:txBody>
      </p:sp>
      <p:sp>
        <p:nvSpPr>
          <p:cNvPr id="62" name="Pyöristetty suorakulmio 61">
            <a:hlinkClick r:id="rId4" tooltip="Katso lisää"/>
          </p:cNvPr>
          <p:cNvSpPr/>
          <p:nvPr/>
        </p:nvSpPr>
        <p:spPr bwMode="auto">
          <a:xfrm>
            <a:off x="35496" y="2420888"/>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Lappeenrannan teknillinen yliopisto</a:t>
            </a:r>
          </a:p>
        </p:txBody>
      </p:sp>
      <p:sp>
        <p:nvSpPr>
          <p:cNvPr id="64" name="Pyöristetty suorakulmio 63">
            <a:hlinkClick r:id="rId5" tooltip="Katso lisää"/>
          </p:cNvPr>
          <p:cNvSpPr/>
          <p:nvPr/>
        </p:nvSpPr>
        <p:spPr bwMode="auto">
          <a:xfrm>
            <a:off x="35496" y="3212976"/>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Tampereen yliopisto</a:t>
            </a:r>
          </a:p>
        </p:txBody>
      </p:sp>
      <p:sp>
        <p:nvSpPr>
          <p:cNvPr id="65" name="Pyöristetty suorakulmio 64"/>
          <p:cNvSpPr/>
          <p:nvPr/>
        </p:nvSpPr>
        <p:spPr bwMode="auto">
          <a:xfrm>
            <a:off x="35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T:reen teknillinen yliopisto</a:t>
            </a:r>
          </a:p>
        </p:txBody>
      </p:sp>
      <p:sp>
        <p:nvSpPr>
          <p:cNvPr id="66" name="Pyöristetty suorakulmio 65">
            <a:hlinkClick r:id="rId6" tooltip="Katso lisää"/>
          </p:cNvPr>
          <p:cNvSpPr/>
          <p:nvPr/>
        </p:nvSpPr>
        <p:spPr bwMode="auto">
          <a:xfrm>
            <a:off x="35496" y="4061455"/>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Turun yliopisto</a:t>
            </a:r>
          </a:p>
        </p:txBody>
      </p:sp>
      <p:sp>
        <p:nvSpPr>
          <p:cNvPr id="67" name="Pyöristetty suorakulmio 66"/>
          <p:cNvSpPr/>
          <p:nvPr/>
        </p:nvSpPr>
        <p:spPr bwMode="auto">
          <a:xfrm>
            <a:off x="35496" y="4693910"/>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Maanpuolustuskork.</a:t>
            </a:r>
          </a:p>
        </p:txBody>
      </p:sp>
      <p:sp>
        <p:nvSpPr>
          <p:cNvPr id="68" name="Pyöristetty suorakulmio 67"/>
          <p:cNvSpPr/>
          <p:nvPr/>
        </p:nvSpPr>
        <p:spPr bwMode="auto">
          <a:xfrm>
            <a:off x="35496" y="5013176"/>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Hanken</a:t>
            </a:r>
          </a:p>
        </p:txBody>
      </p:sp>
      <p:sp>
        <p:nvSpPr>
          <p:cNvPr id="69" name="Pyöristetty suorakulmio 68"/>
          <p:cNvSpPr/>
          <p:nvPr/>
        </p:nvSpPr>
        <p:spPr bwMode="auto">
          <a:xfrm>
            <a:off x="35496" y="534198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Aalto-yliopisto</a:t>
            </a:r>
          </a:p>
        </p:txBody>
      </p:sp>
      <p:sp>
        <p:nvSpPr>
          <p:cNvPr id="70" name="Pyöristetty suorakulmio 69"/>
          <p:cNvSpPr/>
          <p:nvPr/>
        </p:nvSpPr>
        <p:spPr bwMode="auto">
          <a:xfrm>
            <a:off x="35496" y="5661248"/>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Taideyliopisto</a:t>
            </a:r>
          </a:p>
        </p:txBody>
      </p:sp>
      <p:sp>
        <p:nvSpPr>
          <p:cNvPr id="71" name="Pyöristetty suorakulmio 70">
            <a:hlinkClick r:id="rId7" tooltip="Katso lisää"/>
          </p:cNvPr>
          <p:cNvSpPr/>
          <p:nvPr/>
        </p:nvSpPr>
        <p:spPr bwMode="auto">
          <a:xfrm>
            <a:off x="35496" y="5990054"/>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Helsingin yliopisto</a:t>
            </a:r>
          </a:p>
        </p:txBody>
      </p:sp>
      <p:sp>
        <p:nvSpPr>
          <p:cNvPr id="72" name="Pyöristetty suorakulmio 71">
            <a:hlinkClick r:id="rId8" tooltip="Katso lisää"/>
          </p:cNvPr>
          <p:cNvSpPr/>
          <p:nvPr/>
        </p:nvSpPr>
        <p:spPr bwMode="auto">
          <a:xfrm>
            <a:off x="35496" y="4388852"/>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Åbo Akademi</a:t>
            </a:r>
          </a:p>
        </p:txBody>
      </p:sp>
      <p:grpSp>
        <p:nvGrpSpPr>
          <p:cNvPr id="4" name="Ryhmä 3"/>
          <p:cNvGrpSpPr/>
          <p:nvPr/>
        </p:nvGrpSpPr>
        <p:grpSpPr>
          <a:xfrm>
            <a:off x="1582753" y="2073290"/>
            <a:ext cx="7077905" cy="2147798"/>
            <a:chOff x="1582753" y="4323460"/>
            <a:chExt cx="7077905" cy="2147798"/>
          </a:xfrm>
        </p:grpSpPr>
        <p:cxnSp>
          <p:nvCxnSpPr>
            <p:cNvPr id="74" name="Suora yhdysviiva 73"/>
            <p:cNvCxnSpPr/>
            <p:nvPr/>
          </p:nvCxnSpPr>
          <p:spPr bwMode="auto">
            <a:xfrm>
              <a:off x="1820845" y="5258155"/>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3" y="4323460"/>
              <a:ext cx="2072435" cy="1665809"/>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20845" y="4902540"/>
              <a:ext cx="1872208" cy="738664"/>
            </a:xfrm>
            <a:prstGeom prst="rect">
              <a:avLst/>
            </a:prstGeom>
            <a:noFill/>
          </p:spPr>
          <p:txBody>
            <a:bodyPr wrap="square" rtlCol="0">
              <a:spAutoFit/>
            </a:bodyPr>
            <a:lstStyle/>
            <a:p>
              <a:pPr algn="ctr">
                <a:spcBef>
                  <a:spcPts val="0"/>
                </a:spcBef>
                <a:buNone/>
              </a:pPr>
              <a:r>
                <a:rPr lang="fi-FI" sz="1400" dirty="0" smtClean="0">
                  <a:latin typeface="Arial Rounded MT Bold" panose="020F0704030504030204" pitchFamily="34" charset="0"/>
                </a:rPr>
                <a:t>Psykologian</a:t>
              </a:r>
            </a:p>
            <a:p>
              <a:pPr algn="ctr">
                <a:spcBef>
                  <a:spcPts val="0"/>
                </a:spcBef>
                <a:buNone/>
              </a:pPr>
              <a:r>
                <a:rPr lang="fi-FI" sz="1400" dirty="0" smtClean="0">
                  <a:latin typeface="Arial Rounded MT Bold" panose="020F0704030504030204" pitchFamily="34" charset="0"/>
                </a:rPr>
                <a:t> kandidaatti </a:t>
              </a:r>
            </a:p>
            <a:p>
              <a:pPr algn="ctr">
                <a:spcBef>
                  <a:spcPts val="0"/>
                </a:spcBef>
                <a:buNone/>
              </a:pPr>
              <a:r>
                <a:rPr lang="fi-FI" sz="1400" dirty="0" smtClean="0">
                  <a:latin typeface="Arial Rounded MT Bold" panose="020F0704030504030204" pitchFamily="34" charset="0"/>
                </a:rPr>
                <a:t>(</a:t>
              </a:r>
              <a:r>
                <a:rPr lang="fi-FI" sz="1400" dirty="0" err="1" smtClean="0">
                  <a:latin typeface="Arial Rounded MT Bold" panose="020F0704030504030204" pitchFamily="34" charset="0"/>
                </a:rPr>
                <a:t>PsK</a:t>
              </a:r>
              <a:r>
                <a:rPr lang="fi-FI" sz="1400" dirty="0" smtClean="0">
                  <a:latin typeface="Arial Rounded MT Bold" panose="020F0704030504030204" pitchFamily="34" charset="0"/>
                </a:rPr>
                <a:t>)</a:t>
              </a:r>
              <a:endParaRPr lang="fi-FI" sz="1400" dirty="0">
                <a:latin typeface="Arial Rounded MT Bold" panose="020F0704030504030204" pitchFamily="34" charset="0"/>
              </a:endParaRPr>
            </a:p>
          </p:txBody>
        </p:sp>
        <p:sp>
          <p:nvSpPr>
            <p:cNvPr id="81" name="Tekstiruutu 80"/>
            <p:cNvSpPr txBox="1"/>
            <p:nvPr/>
          </p:nvSpPr>
          <p:spPr>
            <a:xfrm>
              <a:off x="4067944" y="4915825"/>
              <a:ext cx="1941869" cy="954107"/>
            </a:xfrm>
            <a:prstGeom prst="rect">
              <a:avLst/>
            </a:prstGeom>
            <a:noFill/>
          </p:spPr>
          <p:txBody>
            <a:bodyPr wrap="square" rtlCol="0">
              <a:spAutoFit/>
            </a:bodyPr>
            <a:lstStyle/>
            <a:p>
              <a:pPr algn="ctr">
                <a:spcBef>
                  <a:spcPts val="0"/>
                </a:spcBef>
                <a:buNone/>
              </a:pPr>
              <a:r>
                <a:rPr lang="fi-FI" sz="1400" dirty="0" smtClean="0">
                  <a:latin typeface="Arial Rounded MT Bold" panose="020F0704030504030204" pitchFamily="34" charset="0"/>
                </a:rPr>
                <a:t>Psykologian</a:t>
              </a:r>
            </a:p>
            <a:p>
              <a:pPr algn="ctr">
                <a:spcBef>
                  <a:spcPts val="0"/>
                </a:spcBef>
                <a:buNone/>
              </a:pPr>
              <a:r>
                <a:rPr lang="fi-FI" sz="1400" dirty="0" smtClean="0">
                  <a:latin typeface="Arial Rounded MT Bold" panose="020F0704030504030204" pitchFamily="34" charset="0"/>
                </a:rPr>
                <a:t> maisteri </a:t>
              </a:r>
            </a:p>
            <a:p>
              <a:pPr algn="ctr">
                <a:spcBef>
                  <a:spcPts val="0"/>
                </a:spcBef>
                <a:buNone/>
              </a:pPr>
              <a:r>
                <a:rPr lang="fi-FI" sz="1400" dirty="0" smtClean="0">
                  <a:latin typeface="Arial Rounded MT Bold" panose="020F0704030504030204" pitchFamily="34" charset="0"/>
                </a:rPr>
                <a:t>(</a:t>
              </a:r>
              <a:r>
                <a:rPr lang="fi-FI" sz="1400" dirty="0" err="1" smtClean="0">
                  <a:latin typeface="Arial Rounded MT Bold" panose="020F0704030504030204" pitchFamily="34" charset="0"/>
                </a:rPr>
                <a:t>PsM</a:t>
              </a:r>
              <a:r>
                <a:rPr lang="fi-FI" sz="1400" dirty="0" smtClean="0">
                  <a:latin typeface="Arial Rounded MT Bold" panose="020F0704030504030204" pitchFamily="34" charset="0"/>
                </a:rPr>
                <a:t>)</a:t>
              </a:r>
            </a:p>
            <a:p>
              <a:pPr algn="ctr">
                <a:spcBef>
                  <a:spcPts val="0"/>
                </a:spcBef>
                <a:buNone/>
              </a:pPr>
              <a:r>
                <a:rPr lang="fi-FI" sz="1400" dirty="0" smtClean="0">
                  <a:solidFill>
                    <a:srgbClr val="C00000"/>
                  </a:solidFill>
                  <a:latin typeface="Arial Rounded MT Bold" panose="020F0704030504030204" pitchFamily="34" charset="0"/>
                </a:rPr>
                <a:t>150 op!  </a:t>
              </a:r>
              <a:endParaRPr lang="fi-FI" sz="1400" dirty="0">
                <a:solidFill>
                  <a:srgbClr val="C00000"/>
                </a:solidFill>
                <a:latin typeface="Arial Rounded MT Bold" panose="020F0704030504030204" pitchFamily="34" charset="0"/>
              </a:endParaRPr>
            </a:p>
          </p:txBody>
        </p:sp>
        <p:sp>
          <p:nvSpPr>
            <p:cNvPr id="82" name="Tekstiruutu 81"/>
            <p:cNvSpPr txBox="1"/>
            <p:nvPr/>
          </p:nvSpPr>
          <p:spPr>
            <a:xfrm>
              <a:off x="6746988" y="4538075"/>
              <a:ext cx="1785452" cy="1169551"/>
            </a:xfrm>
            <a:prstGeom prst="rect">
              <a:avLst/>
            </a:prstGeom>
            <a:noFill/>
          </p:spPr>
          <p:txBody>
            <a:bodyPr wrap="square" rtlCol="0">
              <a:spAutoFit/>
            </a:bodyPr>
            <a:lstStyle/>
            <a:p>
              <a:pPr algn="ctr">
                <a:spcBef>
                  <a:spcPts val="0"/>
                </a:spcBef>
                <a:buNone/>
              </a:pPr>
              <a:r>
                <a:rPr lang="fi-FI" sz="1400" dirty="0" smtClean="0">
                  <a:solidFill>
                    <a:schemeClr val="bg1"/>
                  </a:solidFill>
                  <a:latin typeface="Arial Rounded MT Bold" panose="020F0704030504030204" pitchFamily="34" charset="0"/>
                </a:rPr>
                <a:t>Psykologian</a:t>
              </a:r>
            </a:p>
            <a:p>
              <a:pPr algn="ctr">
                <a:spcBef>
                  <a:spcPts val="0"/>
                </a:spcBef>
                <a:buNone/>
              </a:pPr>
              <a:r>
                <a:rPr lang="fi-FI" sz="1400" dirty="0" smtClean="0">
                  <a:solidFill>
                    <a:schemeClr val="bg1"/>
                  </a:solidFill>
                  <a:latin typeface="Arial Rounded MT Bold" panose="020F0704030504030204" pitchFamily="34" charset="0"/>
                </a:rPr>
                <a:t> lisensiaatti (</a:t>
              </a:r>
              <a:r>
                <a:rPr lang="fi-FI" sz="1400" dirty="0" err="1" smtClean="0">
                  <a:solidFill>
                    <a:schemeClr val="bg1"/>
                  </a:solidFill>
                  <a:latin typeface="Arial Rounded MT Bold" panose="020F0704030504030204" pitchFamily="34" charset="0"/>
                </a:rPr>
                <a:t>PsL</a:t>
              </a:r>
              <a:r>
                <a:rPr lang="fi-FI" sz="1400" dirty="0" smtClean="0">
                  <a:solidFill>
                    <a:schemeClr val="bg1"/>
                  </a:solidFill>
                  <a:latin typeface="Arial Rounded MT Bold" panose="020F0704030504030204" pitchFamily="34" charset="0"/>
                </a:rPr>
                <a:t>)</a:t>
              </a:r>
            </a:p>
            <a:p>
              <a:pPr algn="ctr">
                <a:spcBef>
                  <a:spcPts val="0"/>
                </a:spcBef>
                <a:buNone/>
              </a:pPr>
              <a:endParaRPr lang="fi-FI" sz="1400" dirty="0" smtClean="0">
                <a:solidFill>
                  <a:schemeClr val="bg1"/>
                </a:solidFill>
                <a:latin typeface="Arial Rounded MT Bold" panose="020F0704030504030204" pitchFamily="34" charset="0"/>
              </a:endParaRPr>
            </a:p>
            <a:p>
              <a:pPr algn="ctr">
                <a:spcBef>
                  <a:spcPts val="0"/>
                </a:spcBef>
                <a:buNone/>
              </a:pPr>
              <a:r>
                <a:rPr lang="fi-FI" sz="1400" dirty="0" smtClean="0">
                  <a:solidFill>
                    <a:schemeClr val="bg1"/>
                  </a:solidFill>
                  <a:latin typeface="Arial Rounded MT Bold" panose="020F0704030504030204" pitchFamily="34" charset="0"/>
                </a:rPr>
                <a:t>Psykologian</a:t>
              </a:r>
            </a:p>
            <a:p>
              <a:pPr algn="ctr">
                <a:spcBef>
                  <a:spcPts val="0"/>
                </a:spcBef>
                <a:buNone/>
              </a:pPr>
              <a:r>
                <a:rPr lang="fi-FI" sz="1400" dirty="0" smtClean="0">
                  <a:solidFill>
                    <a:schemeClr val="bg1"/>
                  </a:solidFill>
                  <a:latin typeface="Arial Rounded MT Bold" panose="020F0704030504030204" pitchFamily="34" charset="0"/>
                </a:rPr>
                <a:t> tohtori (</a:t>
              </a:r>
              <a:r>
                <a:rPr lang="fi-FI" sz="1400" dirty="0" err="1" smtClean="0">
                  <a:solidFill>
                    <a:schemeClr val="bg1"/>
                  </a:solidFill>
                  <a:latin typeface="Arial Rounded MT Bold" panose="020F0704030504030204" pitchFamily="34" charset="0"/>
                </a:rPr>
                <a:t>PsT</a:t>
              </a:r>
              <a:r>
                <a:rPr lang="fi-FI" sz="1400" dirty="0" smtClean="0">
                  <a:solidFill>
                    <a:schemeClr val="bg1"/>
                  </a:solidFill>
                  <a:latin typeface="Arial Rounded MT Bold" panose="020F0704030504030204" pitchFamily="34" charset="0"/>
                </a:rPr>
                <a:t>)</a:t>
              </a: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t>Alempi korkeakoulututkinto</a:t>
              </a:r>
              <a:endParaRPr lang="fi-FI" sz="1200" dirty="0"/>
            </a:p>
          </p:txBody>
        </p:sp>
        <p:sp>
          <p:nvSpPr>
            <p:cNvPr id="83" name="Tekstiruutu 82"/>
            <p:cNvSpPr txBox="1"/>
            <p:nvPr/>
          </p:nvSpPr>
          <p:spPr>
            <a:xfrm>
              <a:off x="4067944" y="6194259"/>
              <a:ext cx="2232248"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a:t>
              </a:r>
              <a:r>
                <a:rPr lang="fi-FI" sz="1200" dirty="0" smtClean="0"/>
                <a:t>lempi korkeakoulututkinto</a:t>
              </a:r>
              <a:endParaRPr lang="fi-FI" sz="1200" dirty="0"/>
            </a:p>
          </p:txBody>
        </p:sp>
        <p:sp>
          <p:nvSpPr>
            <p:cNvPr id="84" name="Tekstiruutu 83"/>
            <p:cNvSpPr txBox="1"/>
            <p:nvPr/>
          </p:nvSpPr>
          <p:spPr>
            <a:xfrm>
              <a:off x="6925100" y="6194259"/>
              <a:ext cx="1391316" cy="276999"/>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solidFill>
                    <a:schemeClr val="bg1"/>
                  </a:solidFill>
                </a:rPr>
                <a:t>Jatkotutkinnot</a:t>
              </a:r>
              <a:endParaRPr lang="fi-FI" sz="1200" dirty="0">
                <a:solidFill>
                  <a:schemeClr val="bg1"/>
                </a:solidFill>
              </a:endParaRPr>
            </a:p>
          </p:txBody>
        </p:sp>
      </p:grpSp>
      <p:sp>
        <p:nvSpPr>
          <p:cNvPr id="7" name="Suorakulmio 6"/>
          <p:cNvSpPr/>
          <p:nvPr/>
        </p:nvSpPr>
        <p:spPr>
          <a:xfrm>
            <a:off x="1867982" y="1106160"/>
            <a:ext cx="6586866" cy="954107"/>
          </a:xfrm>
          <a:prstGeom prst="rect">
            <a:avLst/>
          </a:prstGeom>
          <a:solidFill>
            <a:schemeClr val="bg2">
              <a:lumMod val="20000"/>
              <a:lumOff val="80000"/>
            </a:schemeClr>
          </a:solidFill>
          <a:effectLst>
            <a:glow rad="63500">
              <a:schemeClr val="accent6">
                <a:satMod val="175000"/>
                <a:alpha val="40000"/>
              </a:schemeClr>
            </a:glow>
          </a:effectLst>
        </p:spPr>
        <p:txBody>
          <a:bodyPr wrap="square">
            <a:spAutoFit/>
          </a:bodyPr>
          <a:lstStyle/>
          <a:p>
            <a:r>
              <a:rPr lang="fi-FI" sz="1400" b="0" dirty="0">
                <a:latin typeface="Arial Rounded MT Bold" panose="020F0704030504030204" pitchFamily="34" charset="0"/>
              </a:rPr>
              <a:t>Psykologia tutkii ihmisen käyttäytymistä ja sen lainalaisuuksia. Psykologinen tutkimus yhdistyy muun muassa lääke- ja luonnontieteellisiin aloihin, humanistisiin tieteisiin sekä kasvatuksen ja yhteiskunnan tutkimukseen.</a:t>
            </a:r>
          </a:p>
        </p:txBody>
      </p:sp>
      <p:grpSp>
        <p:nvGrpSpPr>
          <p:cNvPr id="85" name="Ryhmä 84"/>
          <p:cNvGrpSpPr/>
          <p:nvPr/>
        </p:nvGrpSpPr>
        <p:grpSpPr>
          <a:xfrm>
            <a:off x="7884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smtClean="0">
                  <a:latin typeface="+mj-lt"/>
                </a:rPr>
                <a:t>Seuraava ala</a:t>
              </a:r>
              <a:endParaRPr lang="fi-FI" sz="600" b="1" dirty="0">
                <a:latin typeface="+mj-lt"/>
              </a:endParaRP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smtClean="0">
                  <a:latin typeface="+mj-lt"/>
                </a:rPr>
                <a:t>Koulutusalat</a:t>
              </a:r>
              <a:endParaRPr lang="fi-FI" sz="600" b="1" dirty="0">
                <a:latin typeface="+mj-lt"/>
              </a:endParaRPr>
            </a:p>
          </p:txBody>
        </p:sp>
      </p:grpSp>
      <p:sp>
        <p:nvSpPr>
          <p:cNvPr id="37" name="Suorakulmio 36"/>
          <p:cNvSpPr/>
          <p:nvPr/>
        </p:nvSpPr>
        <p:spPr>
          <a:xfrm>
            <a:off x="1823896" y="4638035"/>
            <a:ext cx="5256584" cy="2031325"/>
          </a:xfrm>
          <a:prstGeom prst="rect">
            <a:avLst/>
          </a:prstGeom>
        </p:spPr>
        <p:txBody>
          <a:bodyPr wrap="square">
            <a:spAutoFit/>
          </a:bodyPr>
          <a:lstStyle/>
          <a:p>
            <a:pPr>
              <a:spcBef>
                <a:spcPts val="0"/>
              </a:spcBef>
            </a:pPr>
            <a:r>
              <a:rPr lang="fi-FI" sz="1400" b="0" u="sng" dirty="0">
                <a:latin typeface="Arial Rounded MT Bold" panose="020F0704030504030204" pitchFamily="34" charset="0"/>
              </a:rPr>
              <a:t>Psykologeja toimii muun </a:t>
            </a:r>
            <a:r>
              <a:rPr lang="fi-FI" sz="1400" b="0" u="sng" dirty="0" smtClean="0">
                <a:latin typeface="Arial Rounded MT Bold" panose="020F0704030504030204" pitchFamily="34" charset="0"/>
              </a:rPr>
              <a:t>muassa:</a:t>
            </a:r>
            <a:endParaRPr lang="fi-FI" sz="1400" b="0" u="sng" dirty="0">
              <a:latin typeface="Arial Rounded MT Bold" panose="020F0704030504030204" pitchFamily="34" charset="0"/>
            </a:endParaRPr>
          </a:p>
          <a:p>
            <a:pPr marL="285750" indent="-285750">
              <a:spcBef>
                <a:spcPts val="0"/>
              </a:spcBef>
              <a:buFont typeface="Courier New" panose="02070309020205020404" pitchFamily="49" charset="0"/>
              <a:buChar char="o"/>
            </a:pPr>
            <a:r>
              <a:rPr lang="fi-FI" sz="1400" b="0" dirty="0" smtClean="0">
                <a:latin typeface="Arial Rounded MT Bold" panose="020F0704030504030204" pitchFamily="34" charset="0"/>
              </a:rPr>
              <a:t>psykiatrisissa </a:t>
            </a:r>
            <a:r>
              <a:rPr lang="fi-FI" sz="1400" b="0" dirty="0">
                <a:latin typeface="Arial Rounded MT Bold" panose="020F0704030504030204" pitchFamily="34" charset="0"/>
              </a:rPr>
              <a:t>sairaaloissa</a:t>
            </a:r>
          </a:p>
          <a:p>
            <a:pPr marL="285750" indent="-285750">
              <a:spcBef>
                <a:spcPts val="0"/>
              </a:spcBef>
              <a:buFont typeface="Courier New" panose="02070309020205020404" pitchFamily="49" charset="0"/>
              <a:buChar char="o"/>
            </a:pPr>
            <a:r>
              <a:rPr lang="fi-FI" sz="1400" b="0" dirty="0" smtClean="0">
                <a:latin typeface="Arial Rounded MT Bold" panose="020F0704030504030204" pitchFamily="34" charset="0"/>
              </a:rPr>
              <a:t>psykiatrian </a:t>
            </a:r>
            <a:r>
              <a:rPr lang="fi-FI" sz="1400" b="0" dirty="0">
                <a:latin typeface="Arial Rounded MT Bold" panose="020F0704030504030204" pitchFamily="34" charset="0"/>
              </a:rPr>
              <a:t>poliklinikoilla tai mielenterveystoimistoissa</a:t>
            </a:r>
          </a:p>
          <a:p>
            <a:pPr marL="285750" indent="-285750">
              <a:spcBef>
                <a:spcPts val="0"/>
              </a:spcBef>
              <a:buFont typeface="Courier New" panose="02070309020205020404" pitchFamily="49" charset="0"/>
              <a:buChar char="o"/>
            </a:pPr>
            <a:r>
              <a:rPr lang="fi-FI" sz="1400" b="0" dirty="0" smtClean="0">
                <a:latin typeface="Arial Rounded MT Bold" panose="020F0704030504030204" pitchFamily="34" charset="0"/>
              </a:rPr>
              <a:t>kouluissa </a:t>
            </a:r>
            <a:r>
              <a:rPr lang="fi-FI" sz="1400" b="0" dirty="0">
                <a:latin typeface="Arial Rounded MT Bold" panose="020F0704030504030204" pitchFamily="34" charset="0"/>
              </a:rPr>
              <a:t>koulupsykologeina</a:t>
            </a:r>
          </a:p>
          <a:p>
            <a:pPr marL="285750" indent="-285750">
              <a:spcBef>
                <a:spcPts val="0"/>
              </a:spcBef>
              <a:buFont typeface="Courier New" panose="02070309020205020404" pitchFamily="49" charset="0"/>
              <a:buChar char="o"/>
            </a:pPr>
            <a:r>
              <a:rPr lang="fi-FI" sz="1400" b="0" dirty="0" smtClean="0">
                <a:latin typeface="Arial Rounded MT Bold" panose="020F0704030504030204" pitchFamily="34" charset="0"/>
              </a:rPr>
              <a:t>korkeakouluissa </a:t>
            </a:r>
            <a:r>
              <a:rPr lang="fi-FI" sz="1400" b="0" dirty="0">
                <a:latin typeface="Arial Rounded MT Bold" panose="020F0704030504030204" pitchFamily="34" charset="0"/>
              </a:rPr>
              <a:t>tutkijoina tai opintopsykologeina</a:t>
            </a:r>
          </a:p>
          <a:p>
            <a:pPr marL="285750" indent="-285750">
              <a:spcBef>
                <a:spcPts val="0"/>
              </a:spcBef>
              <a:buFont typeface="Courier New" panose="02070309020205020404" pitchFamily="49" charset="0"/>
              <a:buChar char="o"/>
            </a:pPr>
            <a:r>
              <a:rPr lang="fi-FI" sz="1400" b="0" dirty="0" smtClean="0">
                <a:latin typeface="Arial Rounded MT Bold" panose="020F0704030504030204" pitchFamily="34" charset="0"/>
              </a:rPr>
              <a:t>perheneuvoloissa</a:t>
            </a:r>
            <a:endParaRPr lang="fi-FI" sz="1400" b="0" dirty="0">
              <a:latin typeface="Arial Rounded MT Bold" panose="020F0704030504030204" pitchFamily="34" charset="0"/>
            </a:endParaRPr>
          </a:p>
          <a:p>
            <a:pPr marL="285750" indent="-285750">
              <a:spcBef>
                <a:spcPts val="0"/>
              </a:spcBef>
              <a:buFont typeface="Courier New" panose="02070309020205020404" pitchFamily="49" charset="0"/>
              <a:buChar char="o"/>
            </a:pPr>
            <a:r>
              <a:rPr lang="fi-FI" sz="1400" b="0" dirty="0" smtClean="0">
                <a:latin typeface="Arial Rounded MT Bold" panose="020F0704030504030204" pitchFamily="34" charset="0"/>
              </a:rPr>
              <a:t>työvoimatoimistoissa</a:t>
            </a:r>
            <a:endParaRPr lang="fi-FI" sz="1400" b="0" dirty="0">
              <a:latin typeface="Arial Rounded MT Bold" panose="020F0704030504030204" pitchFamily="34" charset="0"/>
            </a:endParaRPr>
          </a:p>
          <a:p>
            <a:pPr marL="285750" indent="-285750">
              <a:spcBef>
                <a:spcPts val="0"/>
              </a:spcBef>
              <a:buFont typeface="Courier New" panose="02070309020205020404" pitchFamily="49" charset="0"/>
              <a:buChar char="o"/>
            </a:pPr>
            <a:r>
              <a:rPr lang="fi-FI" sz="1400" b="0" dirty="0" smtClean="0">
                <a:latin typeface="Arial Rounded MT Bold" panose="020F0704030504030204" pitchFamily="34" charset="0"/>
              </a:rPr>
              <a:t>yrityksissä </a:t>
            </a:r>
            <a:r>
              <a:rPr lang="fi-FI" sz="1400" b="0" dirty="0">
                <a:latin typeface="Arial Rounded MT Bold" panose="020F0704030504030204" pitchFamily="34" charset="0"/>
              </a:rPr>
              <a:t>mm. kehittäjinä, konsultteina tai henkilöstöhallinnossa</a:t>
            </a:r>
          </a:p>
        </p:txBody>
      </p:sp>
      <p:pic>
        <p:nvPicPr>
          <p:cNvPr id="1026" name="Picture 2" descr="C:\Users\Seppo\AppData\Local\Microsoft\Windows\Temporary Internet Files\Content.IE5\A958S57K\MP900431111[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5140" y="4485686"/>
            <a:ext cx="1646660" cy="1646660"/>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10" tooltip="Katso"/>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55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eppo\AppData\Local\Microsoft\Windows\Temporary Internet Files\Content.IE5\X26473Q0\MP90042305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1" y="4872326"/>
            <a:ext cx="1440160" cy="1835309"/>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15" name="Text Box 67"/>
          <p:cNvSpPr txBox="1">
            <a:spLocks noGrp="1" noChangeArrowheads="1"/>
          </p:cNvSpPr>
          <p:nvPr>
            <p:ph type="title"/>
          </p:nvPr>
        </p:nvSpPr>
        <p:spPr bwMode="auto">
          <a:xfrm>
            <a:off x="1252897" y="115888"/>
            <a:ext cx="6140673" cy="576808"/>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smtClean="0">
                <a:solidFill>
                  <a:schemeClr val="tx1"/>
                </a:solidFill>
                <a:latin typeface="Arial Rounded MT Bold" panose="020F0704030504030204" pitchFamily="34" charset="0"/>
              </a:rPr>
              <a:t>Sotilasala</a:t>
            </a:r>
            <a:endParaRPr lang="fi-FI" sz="2800" b="1" dirty="0">
              <a:solidFill>
                <a:schemeClr val="tx1"/>
              </a:solidFill>
              <a:latin typeface="Arial Rounded MT Bold" panose="020F0704030504030204" pitchFamily="34" charset="0"/>
            </a:endParaRPr>
          </a:p>
        </p:txBody>
      </p:sp>
      <p:sp>
        <p:nvSpPr>
          <p:cNvPr id="3" name="Pyöristetty suorakulmio 2"/>
          <p:cNvSpPr/>
          <p:nvPr/>
        </p:nvSpPr>
        <p:spPr bwMode="auto">
          <a:xfrm>
            <a:off x="35496" y="105273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Lapin yliopisto</a:t>
            </a:r>
          </a:p>
        </p:txBody>
      </p:sp>
      <p:sp>
        <p:nvSpPr>
          <p:cNvPr id="56" name="Pyöristetty suorakulmio 55"/>
          <p:cNvSpPr/>
          <p:nvPr/>
        </p:nvSpPr>
        <p:spPr bwMode="auto">
          <a:xfrm>
            <a:off x="35496" y="135638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Oulun yliopisto</a:t>
            </a:r>
          </a:p>
        </p:txBody>
      </p:sp>
      <p:sp>
        <p:nvSpPr>
          <p:cNvPr id="60" name="Pyöristetty suorakulmio 59"/>
          <p:cNvSpPr/>
          <p:nvPr/>
        </p:nvSpPr>
        <p:spPr bwMode="auto">
          <a:xfrm>
            <a:off x="35496" y="1700808"/>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Vaasan yliopisto</a:t>
            </a:r>
          </a:p>
        </p:txBody>
      </p:sp>
      <p:sp>
        <p:nvSpPr>
          <p:cNvPr id="61" name="Pyöristetty suorakulmio 60"/>
          <p:cNvSpPr/>
          <p:nvPr/>
        </p:nvSpPr>
        <p:spPr bwMode="auto">
          <a:xfrm>
            <a:off x="35496" y="2076465"/>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Itä-Suomen yliopisto</a:t>
            </a:r>
          </a:p>
        </p:txBody>
      </p:sp>
      <p:sp>
        <p:nvSpPr>
          <p:cNvPr id="62" name="Pyöristetty suorakulmio 61"/>
          <p:cNvSpPr/>
          <p:nvPr/>
        </p:nvSpPr>
        <p:spPr bwMode="auto">
          <a:xfrm>
            <a:off x="35496" y="2403862"/>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Jyväskylän yliopisto</a:t>
            </a:r>
          </a:p>
        </p:txBody>
      </p:sp>
      <p:sp>
        <p:nvSpPr>
          <p:cNvPr id="63" name="Pyöristetty suorakulmio 62"/>
          <p:cNvSpPr/>
          <p:nvPr/>
        </p:nvSpPr>
        <p:spPr bwMode="auto">
          <a:xfrm>
            <a:off x="35496" y="2715319"/>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Lappeenrannan teknillinen yliopisto</a:t>
            </a:r>
          </a:p>
        </p:txBody>
      </p:sp>
      <p:sp>
        <p:nvSpPr>
          <p:cNvPr id="64" name="Pyöristetty suorakulmio 63"/>
          <p:cNvSpPr/>
          <p:nvPr/>
        </p:nvSpPr>
        <p:spPr bwMode="auto">
          <a:xfrm>
            <a:off x="35496" y="3195950"/>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Tampereen yliopisto</a:t>
            </a:r>
          </a:p>
        </p:txBody>
      </p:sp>
      <p:sp>
        <p:nvSpPr>
          <p:cNvPr id="65" name="Pyöristetty suorakulmio 64"/>
          <p:cNvSpPr/>
          <p:nvPr/>
        </p:nvSpPr>
        <p:spPr bwMode="auto">
          <a:xfrm>
            <a:off x="35496" y="3555990"/>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T:reen teknillinen</a:t>
            </a:r>
            <a:r>
              <a:rPr kumimoji="0" lang="fi-FI" sz="1000" b="1" i="0" u="none" strike="noStrike" cap="none" normalizeH="0" dirty="0" smtClean="0">
                <a:ln>
                  <a:noFill/>
                </a:ln>
                <a:solidFill>
                  <a:schemeClr val="tx1"/>
                </a:solidFill>
                <a:effectLst/>
                <a:latin typeface="Arial" charset="0"/>
              </a:rPr>
              <a:t> </a:t>
            </a:r>
            <a:endParaRPr kumimoji="0" lang="fi-FI" sz="1000" b="1" i="0" u="none" strike="noStrike" cap="none" normalizeH="0" baseline="0" dirty="0" smtClean="0">
              <a:ln>
                <a:noFill/>
              </a:ln>
              <a:solidFill>
                <a:schemeClr val="tx1"/>
              </a:solidFill>
              <a:effectLst/>
              <a:latin typeface="Arial" charset="0"/>
            </a:endParaRPr>
          </a:p>
        </p:txBody>
      </p:sp>
      <p:sp>
        <p:nvSpPr>
          <p:cNvPr id="66" name="Pyöristetty suorakulmio 65"/>
          <p:cNvSpPr/>
          <p:nvPr/>
        </p:nvSpPr>
        <p:spPr bwMode="auto">
          <a:xfrm>
            <a:off x="35496" y="3861048"/>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Turun yliopisto</a:t>
            </a:r>
          </a:p>
        </p:txBody>
      </p:sp>
      <p:sp>
        <p:nvSpPr>
          <p:cNvPr id="68" name="Pyöristetty suorakulmio 67"/>
          <p:cNvSpPr/>
          <p:nvPr/>
        </p:nvSpPr>
        <p:spPr bwMode="auto">
          <a:xfrm>
            <a:off x="35496" y="497240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Hanken</a:t>
            </a:r>
          </a:p>
        </p:txBody>
      </p:sp>
      <p:sp>
        <p:nvSpPr>
          <p:cNvPr id="69" name="Pyöristetty suorakulmio 68"/>
          <p:cNvSpPr/>
          <p:nvPr/>
        </p:nvSpPr>
        <p:spPr bwMode="auto">
          <a:xfrm>
            <a:off x="35496" y="5301208"/>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Aalto-yliopisto</a:t>
            </a:r>
          </a:p>
        </p:txBody>
      </p:sp>
      <p:sp>
        <p:nvSpPr>
          <p:cNvPr id="70" name="Pyöristetty suorakulmio 69"/>
          <p:cNvSpPr/>
          <p:nvPr/>
        </p:nvSpPr>
        <p:spPr bwMode="auto">
          <a:xfrm>
            <a:off x="35496" y="5620474"/>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Taideyliopisto</a:t>
            </a:r>
          </a:p>
        </p:txBody>
      </p:sp>
      <p:sp>
        <p:nvSpPr>
          <p:cNvPr id="71" name="Pyöristetty suorakulmio 70"/>
          <p:cNvSpPr/>
          <p:nvPr/>
        </p:nvSpPr>
        <p:spPr bwMode="auto">
          <a:xfrm>
            <a:off x="35496" y="5949280"/>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Helsingin yliopisto</a:t>
            </a:r>
          </a:p>
        </p:txBody>
      </p:sp>
      <p:sp>
        <p:nvSpPr>
          <p:cNvPr id="72" name="Pyöristetty suorakulmio 71"/>
          <p:cNvSpPr/>
          <p:nvPr/>
        </p:nvSpPr>
        <p:spPr bwMode="auto">
          <a:xfrm>
            <a:off x="35496" y="418844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Åbo Akademi</a:t>
            </a:r>
          </a:p>
        </p:txBody>
      </p:sp>
      <p:grpSp>
        <p:nvGrpSpPr>
          <p:cNvPr id="4" name="Ryhmä 3"/>
          <p:cNvGrpSpPr/>
          <p:nvPr/>
        </p:nvGrpSpPr>
        <p:grpSpPr>
          <a:xfrm>
            <a:off x="1582753" y="2924944"/>
            <a:ext cx="7133426" cy="1872208"/>
            <a:chOff x="1582753" y="4599050"/>
            <a:chExt cx="7133426" cy="1872208"/>
          </a:xfrm>
        </p:grpSpPr>
        <p:cxnSp>
          <p:nvCxnSpPr>
            <p:cNvPr id="74" name="Suora yhdysviiva 73"/>
            <p:cNvCxnSpPr/>
            <p:nvPr/>
          </p:nvCxnSpPr>
          <p:spPr bwMode="auto">
            <a:xfrm>
              <a:off x="1820845" y="5319130"/>
              <a:ext cx="6098612" cy="0"/>
            </a:xfrm>
            <a:prstGeom prst="line">
              <a:avLst/>
            </a:prstGeom>
            <a:noFill/>
            <a:ln w="76200" cap="flat" cmpd="sng" algn="ctr">
              <a:solidFill>
                <a:srgbClr val="008080"/>
              </a:solidFill>
              <a:prstDash val="solid"/>
              <a:round/>
              <a:headEnd type="none" w="med" len="med"/>
              <a:tailEnd type="none" w="med" len="med"/>
            </a:ln>
            <a:effectLst>
              <a:glow rad="228600">
                <a:srgbClr val="00CC99">
                  <a:alpha val="40000"/>
                </a:srgbClr>
              </a:glow>
            </a:effectLst>
            <a:scene3d>
              <a:camera prst="orthographicFront"/>
              <a:lightRig rig="threePt" dir="t"/>
            </a:scene3d>
            <a:sp3d extrusionH="76200">
              <a:extrusionClr>
                <a:srgbClr val="FFC000"/>
              </a:extrusionClr>
            </a:sp3d>
          </p:spPr>
        </p:cxnSp>
        <p:sp>
          <p:nvSpPr>
            <p:cNvPr id="76" name="Vuokaaviosymboli: Tallennettu tieto 75"/>
            <p:cNvSpPr/>
            <p:nvPr/>
          </p:nvSpPr>
          <p:spPr>
            <a:xfrm rot="10800000">
              <a:off x="6300192" y="4798747"/>
              <a:ext cx="2415987" cy="1088063"/>
            </a:xfrm>
            <a:prstGeom prst="flowChartOnlineStorage">
              <a:avLst/>
            </a:prstGeom>
            <a:solidFill>
              <a:srgbClr val="00808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Vuokaaviosymboli: Tallennettu tieto 76"/>
            <p:cNvSpPr/>
            <p:nvPr/>
          </p:nvSpPr>
          <p:spPr>
            <a:xfrm rot="10800000">
              <a:off x="1582753" y="4798752"/>
              <a:ext cx="2197159" cy="1088060"/>
            </a:xfrm>
            <a:prstGeom prst="flowChartOnlineStorage">
              <a:avLst/>
            </a:prstGeom>
            <a:solidFill>
              <a:srgbClr val="00CC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Vuokaaviosymboli: Tallennettu tieto 77"/>
            <p:cNvSpPr/>
            <p:nvPr/>
          </p:nvSpPr>
          <p:spPr>
            <a:xfrm rot="10800000">
              <a:off x="3912531" y="4798749"/>
              <a:ext cx="2315652" cy="1088061"/>
            </a:xfrm>
            <a:prstGeom prst="flowChartOnlineStorage">
              <a:avLst/>
            </a:prstGeom>
            <a:solidFill>
              <a:srgbClr val="3399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35696" y="4941087"/>
              <a:ext cx="1872208" cy="954107"/>
            </a:xfrm>
            <a:prstGeom prst="rect">
              <a:avLst/>
            </a:prstGeom>
            <a:noFill/>
          </p:spPr>
          <p:txBody>
            <a:bodyPr wrap="square" rtlCol="0">
              <a:spAutoFit/>
            </a:bodyPr>
            <a:lstStyle/>
            <a:p>
              <a:pPr algn="ctr">
                <a:buNone/>
              </a:pPr>
              <a:r>
                <a:rPr lang="fi-FI" sz="1400" dirty="0" smtClean="0">
                  <a:latin typeface="Arial Rounded MT Bold" panose="020F0704030504030204" pitchFamily="34" charset="0"/>
                </a:rPr>
                <a:t>Sotatieteiden</a:t>
              </a:r>
            </a:p>
            <a:p>
              <a:pPr algn="ctr">
                <a:spcBef>
                  <a:spcPts val="0"/>
                </a:spcBef>
                <a:buNone/>
              </a:pPr>
              <a:r>
                <a:rPr lang="fi-FI" sz="1400" dirty="0" smtClean="0">
                  <a:latin typeface="Arial Rounded MT Bold" panose="020F0704030504030204" pitchFamily="34" charset="0"/>
                </a:rPr>
                <a:t> kandidaatti </a:t>
              </a:r>
            </a:p>
            <a:p>
              <a:pPr algn="ctr">
                <a:spcBef>
                  <a:spcPts val="0"/>
                </a:spcBef>
                <a:buNone/>
              </a:pPr>
              <a:r>
                <a:rPr lang="fi-FI" sz="1400" dirty="0" smtClean="0">
                  <a:latin typeface="Arial Rounded MT Bold" panose="020F0704030504030204" pitchFamily="34" charset="0"/>
                </a:rPr>
                <a:t>(SK)</a:t>
              </a:r>
            </a:p>
            <a:p>
              <a:pPr algn="ctr">
                <a:spcBef>
                  <a:spcPts val="0"/>
                </a:spcBef>
                <a:buNone/>
              </a:pPr>
              <a:r>
                <a:rPr lang="fi-FI" sz="1400" dirty="0" smtClean="0">
                  <a:solidFill>
                    <a:srgbClr val="FF0000"/>
                  </a:solidFill>
                  <a:latin typeface="Arial Rounded MT Bold" panose="020F0704030504030204" pitchFamily="34" charset="0"/>
                </a:rPr>
                <a:t>210 op!</a:t>
              </a:r>
            </a:p>
          </p:txBody>
        </p:sp>
        <p:sp>
          <p:nvSpPr>
            <p:cNvPr id="81" name="Tekstiruutu 80"/>
            <p:cNvSpPr txBox="1"/>
            <p:nvPr/>
          </p:nvSpPr>
          <p:spPr>
            <a:xfrm>
              <a:off x="4142299" y="4959090"/>
              <a:ext cx="1941869" cy="954107"/>
            </a:xfrm>
            <a:prstGeom prst="rect">
              <a:avLst/>
            </a:prstGeom>
            <a:noFill/>
          </p:spPr>
          <p:txBody>
            <a:bodyPr wrap="square" rtlCol="0">
              <a:spAutoFit/>
            </a:bodyPr>
            <a:lstStyle/>
            <a:p>
              <a:pPr algn="ctr">
                <a:spcBef>
                  <a:spcPts val="0"/>
                </a:spcBef>
                <a:buNone/>
              </a:pPr>
              <a:r>
                <a:rPr lang="fi-FI" sz="1400" dirty="0" smtClean="0">
                  <a:latin typeface="Arial Rounded MT Bold" panose="020F0704030504030204" pitchFamily="34" charset="0"/>
                </a:rPr>
                <a:t>Sotatieteiden</a:t>
              </a:r>
            </a:p>
            <a:p>
              <a:pPr algn="ctr">
                <a:spcBef>
                  <a:spcPts val="0"/>
                </a:spcBef>
                <a:buNone/>
              </a:pPr>
              <a:r>
                <a:rPr lang="fi-FI" sz="1400" dirty="0">
                  <a:latin typeface="Arial Rounded MT Bold" panose="020F0704030504030204" pitchFamily="34" charset="0"/>
                </a:rPr>
                <a:t>m</a:t>
              </a:r>
              <a:r>
                <a:rPr lang="fi-FI" sz="1400" dirty="0" smtClean="0">
                  <a:latin typeface="Arial Rounded MT Bold" panose="020F0704030504030204" pitchFamily="34" charset="0"/>
                </a:rPr>
                <a:t>aisteri</a:t>
              </a:r>
            </a:p>
            <a:p>
              <a:pPr algn="ctr">
                <a:spcBef>
                  <a:spcPts val="0"/>
                </a:spcBef>
                <a:buNone/>
              </a:pPr>
              <a:r>
                <a:rPr lang="fi-FI" sz="1400" dirty="0" smtClean="0">
                  <a:latin typeface="Arial Rounded MT Bold" panose="020F0704030504030204" pitchFamily="34" charset="0"/>
                </a:rPr>
                <a:t>(SM)</a:t>
              </a:r>
            </a:p>
            <a:p>
              <a:pPr algn="ctr">
                <a:spcBef>
                  <a:spcPts val="0"/>
                </a:spcBef>
                <a:buNone/>
              </a:pPr>
              <a:endParaRPr lang="fi-FI" sz="1400" dirty="0" smtClean="0">
                <a:latin typeface="Arial Rounded MT Bold" panose="020F0704030504030204" pitchFamily="34" charset="0"/>
              </a:endParaRPr>
            </a:p>
          </p:txBody>
        </p:sp>
        <p:sp>
          <p:nvSpPr>
            <p:cNvPr id="82" name="Tekstiruutu 81"/>
            <p:cNvSpPr txBox="1"/>
            <p:nvPr/>
          </p:nvSpPr>
          <p:spPr>
            <a:xfrm>
              <a:off x="6696683" y="4599050"/>
              <a:ext cx="1907765" cy="1384995"/>
            </a:xfrm>
            <a:prstGeom prst="rect">
              <a:avLst/>
            </a:prstGeom>
            <a:noFill/>
          </p:spPr>
          <p:txBody>
            <a:bodyPr wrap="square" rtlCol="0">
              <a:spAutoFit/>
            </a:bodyPr>
            <a:lstStyle/>
            <a:p>
              <a:pPr algn="ctr">
                <a:spcBef>
                  <a:spcPts val="0"/>
                </a:spcBef>
                <a:buNone/>
              </a:pPr>
              <a:endParaRPr lang="fi-FI" sz="1400" dirty="0">
                <a:solidFill>
                  <a:schemeClr val="tx1">
                    <a:lumMod val="50000"/>
                  </a:schemeClr>
                </a:solidFill>
                <a:latin typeface="Arial Rounded MT Bold" panose="020F0704030504030204" pitchFamily="34" charset="0"/>
              </a:endParaRPr>
            </a:p>
            <a:p>
              <a:pPr algn="ctr">
                <a:spcBef>
                  <a:spcPts val="0"/>
                </a:spcBef>
                <a:buNone/>
              </a:pPr>
              <a:r>
                <a:rPr lang="fi-FI" sz="1400" dirty="0" smtClean="0">
                  <a:solidFill>
                    <a:schemeClr val="bg1"/>
                  </a:solidFill>
                  <a:latin typeface="Arial Rounded MT Bold" panose="020F0704030504030204" pitchFamily="34" charset="0"/>
                </a:rPr>
                <a:t>Yleisesikunta-</a:t>
              </a:r>
            </a:p>
            <a:p>
              <a:pPr algn="ctr">
                <a:spcBef>
                  <a:spcPts val="0"/>
                </a:spcBef>
                <a:buNone/>
              </a:pPr>
              <a:r>
                <a:rPr lang="fi-FI" sz="1400" dirty="0" smtClean="0">
                  <a:solidFill>
                    <a:schemeClr val="bg1"/>
                  </a:solidFill>
                  <a:latin typeface="Arial Rounded MT Bold" panose="020F0704030504030204" pitchFamily="34" charset="0"/>
                </a:rPr>
                <a:t>upseerin tutkinto</a:t>
              </a:r>
            </a:p>
            <a:p>
              <a:pPr algn="ctr">
                <a:spcBef>
                  <a:spcPts val="0"/>
                </a:spcBef>
                <a:buNone/>
              </a:pPr>
              <a:r>
                <a:rPr lang="fi-FI" sz="1400" dirty="0" smtClean="0">
                  <a:solidFill>
                    <a:schemeClr val="bg1"/>
                  </a:solidFill>
                  <a:latin typeface="Arial Rounded MT Bold" panose="020F0704030504030204" pitchFamily="34" charset="0"/>
                </a:rPr>
                <a:t>Sotatieteiden</a:t>
              </a:r>
            </a:p>
            <a:p>
              <a:pPr algn="ctr">
                <a:spcBef>
                  <a:spcPts val="0"/>
                </a:spcBef>
                <a:buNone/>
              </a:pPr>
              <a:r>
                <a:rPr lang="fi-FI" sz="1400" dirty="0" smtClean="0">
                  <a:solidFill>
                    <a:schemeClr val="bg1"/>
                  </a:solidFill>
                  <a:latin typeface="Arial Rounded MT Bold" panose="020F0704030504030204" pitchFamily="34" charset="0"/>
                </a:rPr>
                <a:t>tohtori (ST)</a:t>
              </a:r>
            </a:p>
            <a:p>
              <a:pPr algn="ctr">
                <a:spcBef>
                  <a:spcPts val="0"/>
                </a:spcBef>
                <a:buNone/>
              </a:pP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00CC99"/>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t>Alempi korkeakoulututkinto</a:t>
              </a:r>
              <a:endParaRPr lang="fi-FI" sz="1200" dirty="0"/>
            </a:p>
          </p:txBody>
        </p:sp>
        <p:sp>
          <p:nvSpPr>
            <p:cNvPr id="83" name="Tekstiruutu 82"/>
            <p:cNvSpPr txBox="1"/>
            <p:nvPr/>
          </p:nvSpPr>
          <p:spPr>
            <a:xfrm>
              <a:off x="4067944" y="6194259"/>
              <a:ext cx="2232248" cy="276999"/>
            </a:xfrm>
            <a:prstGeom prst="rect">
              <a:avLst/>
            </a:prstGeom>
            <a:solidFill>
              <a:srgbClr val="3399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a:t>
              </a:r>
              <a:r>
                <a:rPr lang="fi-FI" sz="1200" dirty="0" smtClean="0"/>
                <a:t>lempi korkeakoulututkinto</a:t>
              </a:r>
              <a:endParaRPr lang="fi-FI" sz="1200" dirty="0"/>
            </a:p>
          </p:txBody>
        </p:sp>
        <p:sp>
          <p:nvSpPr>
            <p:cNvPr id="84" name="Tekstiruutu 83"/>
            <p:cNvSpPr txBox="1"/>
            <p:nvPr/>
          </p:nvSpPr>
          <p:spPr>
            <a:xfrm>
              <a:off x="6948264" y="6111218"/>
              <a:ext cx="1391316" cy="276999"/>
            </a:xfrm>
            <a:prstGeom prst="rect">
              <a:avLst/>
            </a:prstGeom>
            <a:solidFill>
              <a:srgbClr val="00808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solidFill>
                    <a:schemeClr val="bg1"/>
                  </a:solidFill>
                </a:rPr>
                <a:t>Jatkotutkinnot</a:t>
              </a:r>
              <a:endParaRPr lang="fi-FI" sz="1200" dirty="0">
                <a:solidFill>
                  <a:schemeClr val="bg1"/>
                </a:solidFill>
              </a:endParaRPr>
            </a:p>
          </p:txBody>
        </p:sp>
      </p:grpSp>
      <p:sp>
        <p:nvSpPr>
          <p:cNvPr id="7" name="Suorakulmio 6"/>
          <p:cNvSpPr/>
          <p:nvPr/>
        </p:nvSpPr>
        <p:spPr>
          <a:xfrm>
            <a:off x="1619672" y="1216784"/>
            <a:ext cx="6968978" cy="1708160"/>
          </a:xfrm>
          <a:prstGeom prst="rect">
            <a:avLst/>
          </a:prstGeom>
          <a:solidFill>
            <a:schemeClr val="bg2">
              <a:lumMod val="20000"/>
              <a:lumOff val="80000"/>
            </a:schemeClr>
          </a:solidFill>
          <a:ln>
            <a:solidFill>
              <a:srgbClr val="008080"/>
            </a:solidFill>
          </a:ln>
          <a:effectLst>
            <a:glow rad="139700">
              <a:srgbClr val="00CC99">
                <a:alpha val="40000"/>
              </a:srgbClr>
            </a:glow>
          </a:effectLst>
        </p:spPr>
        <p:txBody>
          <a:bodyPr wrap="square">
            <a:spAutoFit/>
          </a:bodyPr>
          <a:lstStyle/>
          <a:p>
            <a:r>
              <a:rPr lang="fi-FI" sz="1400" dirty="0"/>
              <a:t>Sotilasalaa opiskelevat perehtyvät maanpuolustukseen, turvallisuuspolitiikkaan sekä ihmisten johtamiseen. Alaa luonnehtii jatkuva valmistautuminen kriisien ja turvallisuusuhkien varalta. Sotilasalalla seurataan myös turvallisuus- ja puolustuspoliittisen ympäristön muutoksia ja teknistä </a:t>
            </a:r>
            <a:r>
              <a:rPr lang="fi-FI" sz="1400" dirty="0" smtClean="0"/>
              <a:t>kehitystä.</a:t>
            </a:r>
            <a:endParaRPr lang="fi-FI" sz="1400" dirty="0"/>
          </a:p>
          <a:p>
            <a:r>
              <a:rPr lang="fi-FI" sz="1400" dirty="0"/>
              <a:t>Maanpuolustuskorkeakouluun hyväksytyt sitoutuvat työskentelemään valmistuttuaan puolustusvoimissa tai Rajavartiolaitoksessa opintojen kestoa vastaavan </a:t>
            </a:r>
            <a:r>
              <a:rPr lang="fi-FI" sz="1400" dirty="0" smtClean="0"/>
              <a:t>ajan.</a:t>
            </a:r>
            <a:endParaRPr lang="fi-FI" sz="1400" dirty="0"/>
          </a:p>
        </p:txBody>
      </p:sp>
      <p:grpSp>
        <p:nvGrpSpPr>
          <p:cNvPr id="85" name="Ryhmä 84"/>
          <p:cNvGrpSpPr/>
          <p:nvPr/>
        </p:nvGrpSpPr>
        <p:grpSpPr>
          <a:xfrm>
            <a:off x="7884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smtClean="0">
                  <a:latin typeface="+mj-lt"/>
                </a:rPr>
                <a:t>Seuraava ala</a:t>
              </a:r>
              <a:endParaRPr lang="fi-FI" sz="600" b="1" dirty="0">
                <a:latin typeface="+mj-lt"/>
              </a:endParaRP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smtClean="0">
                  <a:latin typeface="+mj-lt"/>
                </a:rPr>
                <a:t>Koulutusalat</a:t>
              </a:r>
              <a:endParaRPr lang="fi-FI" sz="600" b="1" dirty="0">
                <a:latin typeface="+mj-lt"/>
              </a:endParaRPr>
            </a:p>
          </p:txBody>
        </p:sp>
      </p:grpSp>
      <p:sp>
        <p:nvSpPr>
          <p:cNvPr id="37" name="Suorakulmio 36"/>
          <p:cNvSpPr/>
          <p:nvPr/>
        </p:nvSpPr>
        <p:spPr>
          <a:xfrm>
            <a:off x="1727558" y="5136584"/>
            <a:ext cx="4369949" cy="1384995"/>
          </a:xfrm>
          <a:prstGeom prst="rect">
            <a:avLst/>
          </a:prstGeom>
        </p:spPr>
        <p:txBody>
          <a:bodyPr wrap="square">
            <a:spAutoFit/>
          </a:bodyPr>
          <a:lstStyle/>
          <a:p>
            <a:r>
              <a:rPr lang="fi-FI" sz="1400" u="sng" dirty="0" smtClean="0"/>
              <a:t>Työtehtäviä:</a:t>
            </a:r>
            <a:endParaRPr lang="fi-FI" sz="1400" u="sng" dirty="0"/>
          </a:p>
          <a:p>
            <a:pPr marL="285750" indent="-285750">
              <a:spcBef>
                <a:spcPts val="0"/>
              </a:spcBef>
              <a:buFont typeface="Courier New" panose="02070309020205020404" pitchFamily="49" charset="0"/>
              <a:buChar char="o"/>
            </a:pPr>
            <a:r>
              <a:rPr lang="fi-FI" sz="1400" dirty="0" smtClean="0"/>
              <a:t>Upseerit </a:t>
            </a:r>
            <a:r>
              <a:rPr lang="fi-FI" sz="1400" dirty="0"/>
              <a:t>työskentelevät johdon, suunnittelun, kansainvälisen toiminnan, toimintavalmiuden ja huollon tehtävissä. Tehtäviä on maa-, meri- tai ilmavoimissa sekä kotimaassa että </a:t>
            </a:r>
            <a:r>
              <a:rPr lang="fi-FI" sz="1400" dirty="0" smtClean="0"/>
              <a:t>ulkomailla.</a:t>
            </a:r>
            <a:endParaRPr lang="fi-FI" sz="1400" dirty="0"/>
          </a:p>
        </p:txBody>
      </p:sp>
      <p:sp>
        <p:nvSpPr>
          <p:cNvPr id="67" name="Pyöristetty suorakulmio 66">
            <a:hlinkClick r:id="rId4" tooltip="Katso lisää"/>
          </p:cNvPr>
          <p:cNvSpPr/>
          <p:nvPr/>
        </p:nvSpPr>
        <p:spPr bwMode="auto">
          <a:xfrm>
            <a:off x="35496" y="4493503"/>
            <a:ext cx="1368152" cy="442674"/>
          </a:xfrm>
          <a:prstGeom prst="roundRect">
            <a:avLst/>
          </a:prstGeom>
          <a:solidFill>
            <a:srgbClr val="00CC99"/>
          </a:solidFill>
          <a:ln w="9525" cap="flat" cmpd="sng" algn="ctr">
            <a:noFill/>
            <a:prstDash val="solid"/>
            <a:round/>
            <a:headEnd type="none" w="med" len="med"/>
            <a:tailEnd type="none" w="med" len="med"/>
          </a:ln>
          <a:effectLst>
            <a:glow rad="101600">
              <a:srgbClr val="00CC99">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Maanpuolustus-korkeakoulu</a:t>
            </a:r>
          </a:p>
        </p:txBody>
      </p:sp>
      <p:pic>
        <p:nvPicPr>
          <p:cNvPr id="38" name="Picture 2" descr="Siirry etusivulle">
            <a:hlinkClick r:id="rId5" tooltip="Katso"/>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71" y="6283622"/>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95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p:nvPr>
        </p:nvSpPr>
        <p:spPr bwMode="auto">
          <a:xfrm>
            <a:off x="1252897" y="115888"/>
            <a:ext cx="6140673" cy="576808"/>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smtClean="0">
                <a:solidFill>
                  <a:schemeClr val="tx1"/>
                </a:solidFill>
                <a:latin typeface="Arial Rounded MT Bold" panose="020F0704030504030204" pitchFamily="34" charset="0"/>
              </a:rPr>
              <a:t>Taideteollisuus</a:t>
            </a:r>
            <a:endParaRPr lang="fi-FI" sz="2800" b="1" dirty="0">
              <a:solidFill>
                <a:schemeClr val="tx1"/>
              </a:solidFill>
              <a:latin typeface="Arial Rounded MT Bold" panose="020F0704030504030204" pitchFamily="34" charset="0"/>
            </a:endParaRPr>
          </a:p>
        </p:txBody>
      </p:sp>
      <p:sp>
        <p:nvSpPr>
          <p:cNvPr id="56" name="Pyöristetty suorakulmio 55"/>
          <p:cNvSpPr/>
          <p:nvPr/>
        </p:nvSpPr>
        <p:spPr bwMode="auto">
          <a:xfrm>
            <a:off x="35496" y="1373411"/>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Vaasan yliopisto</a:t>
            </a:r>
          </a:p>
        </p:txBody>
      </p:sp>
      <p:sp>
        <p:nvSpPr>
          <p:cNvPr id="61" name="Pyöristetty suorakulmio 60"/>
          <p:cNvSpPr/>
          <p:nvPr/>
        </p:nvSpPr>
        <p:spPr bwMode="auto">
          <a:xfrm>
            <a:off x="35496" y="209349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Itä-Suomen yliopisto</a:t>
            </a:r>
          </a:p>
        </p:txBody>
      </p:sp>
      <p:sp>
        <p:nvSpPr>
          <p:cNvPr id="62" name="Pyöristetty suorakulmio 61"/>
          <p:cNvSpPr/>
          <p:nvPr/>
        </p:nvSpPr>
        <p:spPr bwMode="auto">
          <a:xfrm>
            <a:off x="35496" y="2420888"/>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Lappeenrannan teknillinen yliopisto</a:t>
            </a:r>
          </a:p>
        </p:txBody>
      </p:sp>
      <p:sp>
        <p:nvSpPr>
          <p:cNvPr id="64" name="Pyöristetty suorakulmio 63"/>
          <p:cNvSpPr/>
          <p:nvPr/>
        </p:nvSpPr>
        <p:spPr bwMode="auto">
          <a:xfrm>
            <a:off x="35496" y="3212976"/>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Tampereen yliopisto</a:t>
            </a:r>
          </a:p>
        </p:txBody>
      </p:sp>
      <p:sp>
        <p:nvSpPr>
          <p:cNvPr id="65" name="Pyöristetty suorakulmio 64"/>
          <p:cNvSpPr/>
          <p:nvPr/>
        </p:nvSpPr>
        <p:spPr bwMode="auto">
          <a:xfrm>
            <a:off x="35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T:reen teknillinen yliopisto</a:t>
            </a:r>
          </a:p>
        </p:txBody>
      </p:sp>
      <p:sp>
        <p:nvSpPr>
          <p:cNvPr id="66" name="Pyöristetty suorakulmio 65"/>
          <p:cNvSpPr/>
          <p:nvPr/>
        </p:nvSpPr>
        <p:spPr bwMode="auto">
          <a:xfrm>
            <a:off x="35496" y="406145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Turun yliopisto</a:t>
            </a:r>
          </a:p>
        </p:txBody>
      </p:sp>
      <p:sp>
        <p:nvSpPr>
          <p:cNvPr id="67" name="Pyöristetty suorakulmio 66"/>
          <p:cNvSpPr/>
          <p:nvPr/>
        </p:nvSpPr>
        <p:spPr bwMode="auto">
          <a:xfrm>
            <a:off x="35496" y="4693910"/>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Maanpuolustuskork.</a:t>
            </a:r>
          </a:p>
        </p:txBody>
      </p:sp>
      <p:sp>
        <p:nvSpPr>
          <p:cNvPr id="68" name="Pyöristetty suorakulmio 67"/>
          <p:cNvSpPr/>
          <p:nvPr/>
        </p:nvSpPr>
        <p:spPr bwMode="auto">
          <a:xfrm>
            <a:off x="35496" y="501317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Hanken</a:t>
            </a:r>
          </a:p>
        </p:txBody>
      </p:sp>
      <p:sp>
        <p:nvSpPr>
          <p:cNvPr id="69" name="Pyöristetty suorakulmio 68">
            <a:hlinkClick r:id="rId3" tooltip="Katso lisää"/>
          </p:cNvPr>
          <p:cNvSpPr/>
          <p:nvPr/>
        </p:nvSpPr>
        <p:spPr bwMode="auto">
          <a:xfrm>
            <a:off x="35496" y="5341982"/>
            <a:ext cx="1368152" cy="272415"/>
          </a:xfrm>
          <a:prstGeom prst="roundRect">
            <a:avLst/>
          </a:prstGeom>
          <a:solidFill>
            <a:srgbClr val="FFC000"/>
          </a:solidFill>
          <a:ln w="9525" cap="flat" cmpd="sng" algn="ctr">
            <a:noFill/>
            <a:prstDash val="solid"/>
            <a:round/>
            <a:headEnd type="none" w="med" len="med"/>
            <a:tailEnd type="none" w="med" len="med"/>
          </a:ln>
          <a:effectLst>
            <a:glow rad="101600">
              <a:srgbClr val="FFC0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Aalto-yliopisto</a:t>
            </a:r>
          </a:p>
        </p:txBody>
      </p:sp>
      <p:sp>
        <p:nvSpPr>
          <p:cNvPr id="70" name="Pyöristetty suorakulmio 69"/>
          <p:cNvSpPr/>
          <p:nvPr/>
        </p:nvSpPr>
        <p:spPr bwMode="auto">
          <a:xfrm>
            <a:off x="35496" y="5661248"/>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Taideyliopisto</a:t>
            </a:r>
          </a:p>
        </p:txBody>
      </p:sp>
      <p:sp>
        <p:nvSpPr>
          <p:cNvPr id="71" name="Pyöristetty suorakulmio 70"/>
          <p:cNvSpPr/>
          <p:nvPr/>
        </p:nvSpPr>
        <p:spPr bwMode="auto">
          <a:xfrm>
            <a:off x="35496" y="5990054"/>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Helsingin yliopisto</a:t>
            </a:r>
          </a:p>
        </p:txBody>
      </p:sp>
      <p:sp>
        <p:nvSpPr>
          <p:cNvPr id="72" name="Pyöristetty suorakulmio 71"/>
          <p:cNvSpPr/>
          <p:nvPr/>
        </p:nvSpPr>
        <p:spPr bwMode="auto">
          <a:xfrm>
            <a:off x="35496" y="438885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Åbo Akademi</a:t>
            </a:r>
          </a:p>
        </p:txBody>
      </p:sp>
      <p:grpSp>
        <p:nvGrpSpPr>
          <p:cNvPr id="4" name="Ryhmä 3"/>
          <p:cNvGrpSpPr/>
          <p:nvPr/>
        </p:nvGrpSpPr>
        <p:grpSpPr>
          <a:xfrm>
            <a:off x="1403648" y="3089316"/>
            <a:ext cx="7151014" cy="1635828"/>
            <a:chOff x="1403648" y="4708184"/>
            <a:chExt cx="7151014" cy="1635828"/>
          </a:xfrm>
        </p:grpSpPr>
        <p:cxnSp>
          <p:nvCxnSpPr>
            <p:cNvPr id="74" name="Suora yhdysviiva 73"/>
            <p:cNvCxnSpPr/>
            <p:nvPr/>
          </p:nvCxnSpPr>
          <p:spPr bwMode="auto">
            <a:xfrm>
              <a:off x="1820845" y="5258155"/>
              <a:ext cx="6098612" cy="0"/>
            </a:xfrm>
            <a:prstGeom prst="line">
              <a:avLst/>
            </a:prstGeom>
            <a:noFill/>
            <a:ln w="76200" cap="flat" cmpd="sng" algn="ctr">
              <a:solidFill>
                <a:srgbClr val="FF9900"/>
              </a:solidFill>
              <a:prstDash val="solid"/>
              <a:round/>
              <a:headEnd type="none" w="med" len="med"/>
              <a:tailEnd type="none" w="med" len="med"/>
            </a:ln>
            <a:effectLst>
              <a:glow rad="101600">
                <a:srgbClr val="FF9900">
                  <a:alpha val="40000"/>
                </a:srgbClr>
              </a:glow>
            </a:effectLst>
            <a:scene3d>
              <a:camera prst="orthographicFront"/>
              <a:lightRig rig="threePt" dir="t"/>
            </a:scene3d>
            <a:sp3d extrusionH="76200">
              <a:extrusionClr>
                <a:srgbClr val="FFC000"/>
              </a:extrusionClr>
            </a:sp3d>
          </p:spPr>
        </p:cxnSp>
        <p:sp>
          <p:nvSpPr>
            <p:cNvPr id="76" name="Vuokaaviosymboli: Tallennettu tieto 75"/>
            <p:cNvSpPr/>
            <p:nvPr/>
          </p:nvSpPr>
          <p:spPr>
            <a:xfrm rot="10800000">
              <a:off x="6588224" y="4831395"/>
              <a:ext cx="1941064" cy="946730"/>
            </a:xfrm>
            <a:prstGeom prst="flowChartOnlineStorage">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Vuokaaviosymboli: Tallennettu tieto 76"/>
            <p:cNvSpPr/>
            <p:nvPr/>
          </p:nvSpPr>
          <p:spPr>
            <a:xfrm rot="10800000">
              <a:off x="1403648" y="4759387"/>
              <a:ext cx="2133561" cy="946731"/>
            </a:xfrm>
            <a:prstGeom prst="flowChartOnlineStorage">
              <a:avLst/>
            </a:prstGeom>
            <a:solidFill>
              <a:srgbClr val="FFCC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Vuokaaviosymboli: Tallennettu tieto 77"/>
            <p:cNvSpPr/>
            <p:nvPr/>
          </p:nvSpPr>
          <p:spPr>
            <a:xfrm rot="10800000">
              <a:off x="3995937" y="4831395"/>
              <a:ext cx="2295997" cy="953878"/>
            </a:xfrm>
            <a:prstGeom prst="flowChartOnlineStorage">
              <a:avLst/>
            </a:prstGeom>
            <a:solidFill>
              <a:srgbClr val="FFCC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547664" y="4885400"/>
              <a:ext cx="2092018" cy="954107"/>
            </a:xfrm>
            <a:prstGeom prst="rect">
              <a:avLst/>
            </a:prstGeom>
            <a:noFill/>
          </p:spPr>
          <p:txBody>
            <a:bodyPr wrap="square" rtlCol="0">
              <a:spAutoFit/>
            </a:bodyPr>
            <a:lstStyle/>
            <a:p>
              <a:pPr algn="ctr">
                <a:buNone/>
              </a:pPr>
              <a:r>
                <a:rPr lang="fi-FI" sz="1400" dirty="0" smtClean="0">
                  <a:latin typeface="Arial Rounded MT Bold" panose="020F0704030504030204" pitchFamily="34" charset="0"/>
                </a:rPr>
                <a:t>Taiteen</a:t>
              </a:r>
            </a:p>
            <a:p>
              <a:pPr algn="ctr">
                <a:spcBef>
                  <a:spcPts val="0"/>
                </a:spcBef>
                <a:buNone/>
              </a:pPr>
              <a:r>
                <a:rPr lang="fi-FI" sz="1400" dirty="0" smtClean="0">
                  <a:latin typeface="Arial Rounded MT Bold" panose="020F0704030504030204" pitchFamily="34" charset="0"/>
                </a:rPr>
                <a:t> kandidaatti </a:t>
              </a:r>
            </a:p>
            <a:p>
              <a:pPr algn="ctr">
                <a:spcBef>
                  <a:spcPts val="0"/>
                </a:spcBef>
                <a:buNone/>
              </a:pPr>
              <a:r>
                <a:rPr lang="fi-FI" sz="1400" dirty="0" smtClean="0">
                  <a:latin typeface="Arial Rounded MT Bold" panose="020F0704030504030204" pitchFamily="34" charset="0"/>
                </a:rPr>
                <a:t>(</a:t>
              </a:r>
              <a:r>
                <a:rPr lang="fi-FI" sz="1400" dirty="0" err="1" smtClean="0">
                  <a:latin typeface="Arial Rounded MT Bold" panose="020F0704030504030204" pitchFamily="34" charset="0"/>
                </a:rPr>
                <a:t>TaK</a:t>
              </a:r>
              <a:r>
                <a:rPr lang="fi-FI" sz="1400" dirty="0" smtClean="0">
                  <a:latin typeface="Arial Rounded MT Bold" panose="020F0704030504030204" pitchFamily="34" charset="0"/>
                </a:rPr>
                <a:t>)</a:t>
              </a:r>
            </a:p>
            <a:p>
              <a:pPr algn="ctr">
                <a:spcBef>
                  <a:spcPts val="0"/>
                </a:spcBef>
                <a:buNone/>
              </a:pPr>
              <a:endParaRPr lang="fi-FI" sz="1400" dirty="0" smtClean="0">
                <a:solidFill>
                  <a:srgbClr val="C00000"/>
                </a:solidFill>
                <a:latin typeface="Arial Rounded MT Bold" panose="020F0704030504030204" pitchFamily="34" charset="0"/>
              </a:endParaRPr>
            </a:p>
          </p:txBody>
        </p:sp>
        <p:sp>
          <p:nvSpPr>
            <p:cNvPr id="81" name="Tekstiruutu 80"/>
            <p:cNvSpPr txBox="1"/>
            <p:nvPr/>
          </p:nvSpPr>
          <p:spPr>
            <a:xfrm>
              <a:off x="4494497" y="4957276"/>
              <a:ext cx="1517663" cy="738664"/>
            </a:xfrm>
            <a:prstGeom prst="rect">
              <a:avLst/>
            </a:prstGeom>
            <a:noFill/>
          </p:spPr>
          <p:txBody>
            <a:bodyPr wrap="square" rtlCol="0">
              <a:spAutoFit/>
            </a:bodyPr>
            <a:lstStyle/>
            <a:p>
              <a:pPr algn="ctr">
                <a:spcBef>
                  <a:spcPts val="0"/>
                </a:spcBef>
                <a:buNone/>
              </a:pPr>
              <a:r>
                <a:rPr lang="fi-FI" sz="1400" dirty="0" smtClean="0">
                  <a:latin typeface="Arial Rounded MT Bold" panose="020F0704030504030204" pitchFamily="34" charset="0"/>
                </a:rPr>
                <a:t>Taiteen</a:t>
              </a:r>
            </a:p>
            <a:p>
              <a:pPr algn="ctr">
                <a:spcBef>
                  <a:spcPts val="0"/>
                </a:spcBef>
                <a:buNone/>
              </a:pPr>
              <a:r>
                <a:rPr lang="fi-FI" sz="1400" dirty="0">
                  <a:latin typeface="Arial Rounded MT Bold" panose="020F0704030504030204" pitchFamily="34" charset="0"/>
                </a:rPr>
                <a:t>m</a:t>
              </a:r>
              <a:r>
                <a:rPr lang="fi-FI" sz="1400" dirty="0" smtClean="0">
                  <a:latin typeface="Arial Rounded MT Bold" panose="020F0704030504030204" pitchFamily="34" charset="0"/>
                </a:rPr>
                <a:t>aisteri</a:t>
              </a:r>
            </a:p>
            <a:p>
              <a:pPr algn="ctr">
                <a:spcBef>
                  <a:spcPts val="0"/>
                </a:spcBef>
                <a:buNone/>
              </a:pPr>
              <a:r>
                <a:rPr lang="fi-FI" sz="1400" dirty="0" smtClean="0">
                  <a:latin typeface="Arial Rounded MT Bold" panose="020F0704030504030204" pitchFamily="34" charset="0"/>
                </a:rPr>
                <a:t>(</a:t>
              </a:r>
              <a:r>
                <a:rPr lang="fi-FI" sz="1400" dirty="0" err="1" smtClean="0">
                  <a:latin typeface="Arial Rounded MT Bold" panose="020F0704030504030204" pitchFamily="34" charset="0"/>
                </a:rPr>
                <a:t>TaM</a:t>
              </a:r>
              <a:r>
                <a:rPr lang="fi-FI" sz="1400" dirty="0" smtClean="0">
                  <a:latin typeface="Arial Rounded MT Bold" panose="020F0704030504030204" pitchFamily="34" charset="0"/>
                </a:rPr>
                <a:t>)</a:t>
              </a:r>
            </a:p>
          </p:txBody>
        </p:sp>
        <p:sp>
          <p:nvSpPr>
            <p:cNvPr id="82" name="Tekstiruutu 81"/>
            <p:cNvSpPr txBox="1"/>
            <p:nvPr/>
          </p:nvSpPr>
          <p:spPr>
            <a:xfrm>
              <a:off x="6769210" y="4708184"/>
              <a:ext cx="1785452" cy="1169551"/>
            </a:xfrm>
            <a:prstGeom prst="rect">
              <a:avLst/>
            </a:prstGeom>
            <a:noFill/>
          </p:spPr>
          <p:txBody>
            <a:bodyPr wrap="square" rtlCol="0">
              <a:spAutoFit/>
            </a:bodyPr>
            <a:lstStyle/>
            <a:p>
              <a:pPr algn="ctr">
                <a:spcBef>
                  <a:spcPts val="0"/>
                </a:spcBef>
                <a:buNone/>
              </a:pPr>
              <a:endParaRPr lang="fi-FI" sz="1400" dirty="0">
                <a:solidFill>
                  <a:schemeClr val="tx1">
                    <a:lumMod val="50000"/>
                  </a:schemeClr>
                </a:solidFill>
                <a:latin typeface="Arial Rounded MT Bold" panose="020F0704030504030204" pitchFamily="34" charset="0"/>
              </a:endParaRPr>
            </a:p>
            <a:p>
              <a:pPr algn="ctr">
                <a:spcBef>
                  <a:spcPts val="0"/>
                </a:spcBef>
                <a:buNone/>
              </a:pPr>
              <a:r>
                <a:rPr lang="fi-FI" sz="1400" dirty="0" smtClean="0">
                  <a:solidFill>
                    <a:schemeClr val="tx1">
                      <a:lumMod val="50000"/>
                    </a:schemeClr>
                  </a:solidFill>
                  <a:latin typeface="Arial Rounded MT Bold" panose="020F0704030504030204" pitchFamily="34" charset="0"/>
                </a:rPr>
                <a:t>Taiteen</a:t>
              </a:r>
            </a:p>
            <a:p>
              <a:pPr algn="ctr">
                <a:spcBef>
                  <a:spcPts val="0"/>
                </a:spcBef>
                <a:buNone/>
              </a:pPr>
              <a:r>
                <a:rPr lang="fi-FI" sz="1400" dirty="0" smtClean="0">
                  <a:solidFill>
                    <a:schemeClr val="tx1">
                      <a:lumMod val="50000"/>
                    </a:schemeClr>
                  </a:solidFill>
                  <a:latin typeface="Arial Rounded MT Bold" panose="020F0704030504030204" pitchFamily="34" charset="0"/>
                </a:rPr>
                <a:t>tohtori</a:t>
              </a:r>
            </a:p>
            <a:p>
              <a:pPr algn="ctr">
                <a:spcBef>
                  <a:spcPts val="0"/>
                </a:spcBef>
                <a:buNone/>
              </a:pPr>
              <a:r>
                <a:rPr lang="fi-FI" sz="1400" dirty="0" smtClean="0">
                  <a:solidFill>
                    <a:schemeClr val="tx1">
                      <a:lumMod val="50000"/>
                    </a:schemeClr>
                  </a:solidFill>
                  <a:latin typeface="Arial Rounded MT Bold" panose="020F0704030504030204" pitchFamily="34" charset="0"/>
                </a:rPr>
                <a:t> (</a:t>
              </a:r>
              <a:r>
                <a:rPr lang="fi-FI" sz="1400" dirty="0" err="1" smtClean="0">
                  <a:solidFill>
                    <a:schemeClr val="tx1">
                      <a:lumMod val="50000"/>
                    </a:schemeClr>
                  </a:solidFill>
                  <a:latin typeface="Arial Rounded MT Bold" panose="020F0704030504030204" pitchFamily="34" charset="0"/>
                </a:rPr>
                <a:t>TaT</a:t>
              </a:r>
              <a:r>
                <a:rPr lang="fi-FI" sz="1400" dirty="0" smtClean="0">
                  <a:solidFill>
                    <a:schemeClr val="tx1">
                      <a:lumMod val="50000"/>
                    </a:schemeClr>
                  </a:solidFill>
                  <a:latin typeface="Arial Rounded MT Bold" panose="020F0704030504030204" pitchFamily="34" charset="0"/>
                </a:rPr>
                <a:t>)</a:t>
              </a:r>
            </a:p>
            <a:p>
              <a:pPr algn="ctr">
                <a:spcBef>
                  <a:spcPts val="0"/>
                </a:spcBef>
                <a:buNone/>
              </a:pP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5911515"/>
              <a:ext cx="2269167" cy="276999"/>
            </a:xfrm>
            <a:prstGeom prst="rect">
              <a:avLst/>
            </a:prstGeom>
            <a:solidFill>
              <a:srgbClr val="FFCC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t>Alempi korkeakoulututkinto</a:t>
              </a:r>
              <a:endParaRPr lang="fi-FI" sz="1200" dirty="0"/>
            </a:p>
          </p:txBody>
        </p:sp>
        <p:sp>
          <p:nvSpPr>
            <p:cNvPr id="83" name="Tekstiruutu 82"/>
            <p:cNvSpPr txBox="1"/>
            <p:nvPr/>
          </p:nvSpPr>
          <p:spPr>
            <a:xfrm>
              <a:off x="4067944" y="5911515"/>
              <a:ext cx="2232248" cy="276999"/>
            </a:xfrm>
            <a:prstGeom prst="rect">
              <a:avLst/>
            </a:prstGeom>
            <a:solidFill>
              <a:srgbClr val="FFCC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a:t>
              </a:r>
              <a:r>
                <a:rPr lang="fi-FI" sz="1200" dirty="0" smtClean="0"/>
                <a:t>lempi korkeakoulututkinto</a:t>
              </a:r>
              <a:endParaRPr lang="fi-FI" sz="1200" dirty="0"/>
            </a:p>
          </p:txBody>
        </p:sp>
        <p:sp>
          <p:nvSpPr>
            <p:cNvPr id="84" name="Tekstiruutu 83"/>
            <p:cNvSpPr txBox="1"/>
            <p:nvPr/>
          </p:nvSpPr>
          <p:spPr>
            <a:xfrm>
              <a:off x="6997108" y="5911515"/>
              <a:ext cx="1391316" cy="276999"/>
            </a:xfrm>
            <a:prstGeom prst="rect">
              <a:avLst/>
            </a:prstGeom>
            <a:solidFill>
              <a:srgbClr val="FF99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solidFill>
                    <a:schemeClr val="tx1">
                      <a:lumMod val="50000"/>
                    </a:schemeClr>
                  </a:solidFill>
                </a:rPr>
                <a:t>Jatkotutkinnot</a:t>
              </a:r>
              <a:endParaRPr lang="fi-FI" sz="1200" dirty="0">
                <a:solidFill>
                  <a:schemeClr val="tx1">
                    <a:lumMod val="50000"/>
                  </a:schemeClr>
                </a:solidFill>
              </a:endParaRPr>
            </a:p>
          </p:txBody>
        </p:sp>
      </p:grpSp>
      <p:sp>
        <p:nvSpPr>
          <p:cNvPr id="7" name="Suorakulmio 6"/>
          <p:cNvSpPr/>
          <p:nvPr/>
        </p:nvSpPr>
        <p:spPr>
          <a:xfrm>
            <a:off x="1582753" y="1124744"/>
            <a:ext cx="6805671" cy="1708160"/>
          </a:xfrm>
          <a:prstGeom prst="rect">
            <a:avLst/>
          </a:prstGeom>
          <a:solidFill>
            <a:schemeClr val="bg2">
              <a:lumMod val="20000"/>
              <a:lumOff val="80000"/>
            </a:schemeClr>
          </a:solidFill>
          <a:effectLst>
            <a:glow rad="139700">
              <a:srgbClr val="FF9900">
                <a:alpha val="40000"/>
              </a:srgbClr>
            </a:glow>
          </a:effectLst>
        </p:spPr>
        <p:txBody>
          <a:bodyPr wrap="square">
            <a:spAutoFit/>
          </a:bodyPr>
          <a:lstStyle/>
          <a:p>
            <a:r>
              <a:rPr lang="fi-FI" sz="1400" dirty="0"/>
              <a:t>Alalla keskitytään palveluiden, sisältöjen, tuotteiden ja visuaalisten ratkaisuiden tuottamiseen. Taide ja muotoilu yhdessä eri tieteiden kanssa luovat vahvan pohjan uusiutuvalle suunnittelulle, toteutuksille, tutkimukselle ja yritystoiminnalle eri </a:t>
            </a:r>
            <a:r>
              <a:rPr lang="fi-FI" sz="1400" dirty="0" smtClean="0"/>
              <a:t>ympäristöissä.</a:t>
            </a:r>
            <a:endParaRPr lang="fi-FI" sz="1400" dirty="0"/>
          </a:p>
          <a:p>
            <a:r>
              <a:rPr lang="fi-FI" sz="1400" dirty="0" smtClean="0"/>
              <a:t>Alalla </a:t>
            </a:r>
            <a:r>
              <a:rPr lang="fi-FI" sz="1400" dirty="0"/>
              <a:t>voi perehtyä mm. graafisen suunnitteluun, teolliseen muotoiluun, uuteen mediaan, kuvataideopetukseen, tekstiilitaiteeseen ja muotisuunnitteluun sekä elokuva- ja </a:t>
            </a:r>
            <a:r>
              <a:rPr lang="fi-FI" sz="1400" dirty="0" smtClean="0"/>
              <a:t>lavastustaiteeseen.</a:t>
            </a:r>
            <a:endParaRPr lang="fi-FI" sz="1400" dirty="0"/>
          </a:p>
        </p:txBody>
      </p:sp>
      <p:grpSp>
        <p:nvGrpSpPr>
          <p:cNvPr id="85" name="Ryhmä 84"/>
          <p:cNvGrpSpPr/>
          <p:nvPr/>
        </p:nvGrpSpPr>
        <p:grpSpPr>
          <a:xfrm>
            <a:off x="7884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smtClean="0">
                  <a:latin typeface="+mj-lt"/>
                </a:rPr>
                <a:t>Seuraava ala</a:t>
              </a:r>
              <a:endParaRPr lang="fi-FI" sz="600" b="1" dirty="0">
                <a:latin typeface="+mj-lt"/>
              </a:endParaRP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smtClean="0">
                  <a:latin typeface="+mj-lt"/>
                </a:rPr>
                <a:t>Koulutusalat</a:t>
              </a:r>
              <a:endParaRPr lang="fi-FI" sz="600" b="1" dirty="0">
                <a:latin typeface="+mj-lt"/>
              </a:endParaRPr>
            </a:p>
          </p:txBody>
        </p:sp>
      </p:grpSp>
      <p:sp>
        <p:nvSpPr>
          <p:cNvPr id="37" name="Suorakulmio 36"/>
          <p:cNvSpPr/>
          <p:nvPr/>
        </p:nvSpPr>
        <p:spPr>
          <a:xfrm>
            <a:off x="1619672" y="4797152"/>
            <a:ext cx="4668303" cy="1938992"/>
          </a:xfrm>
          <a:prstGeom prst="rect">
            <a:avLst/>
          </a:prstGeom>
        </p:spPr>
        <p:txBody>
          <a:bodyPr wrap="square">
            <a:spAutoFit/>
          </a:bodyPr>
          <a:lstStyle/>
          <a:p>
            <a:r>
              <a:rPr lang="fi-FI" sz="1200" u="sng" dirty="0" smtClean="0"/>
              <a:t>Alan ammatteja</a:t>
            </a:r>
          </a:p>
          <a:p>
            <a:pPr marL="285750" indent="-285750">
              <a:spcBef>
                <a:spcPts val="0"/>
              </a:spcBef>
              <a:buFont typeface="Courier New" panose="02070309020205020404" pitchFamily="49" charset="0"/>
              <a:buChar char="o"/>
            </a:pPr>
            <a:r>
              <a:rPr lang="fi-FI" sz="1200" dirty="0" smtClean="0"/>
              <a:t>teollinen </a:t>
            </a:r>
            <a:r>
              <a:rPr lang="fi-FI" sz="1200" dirty="0"/>
              <a:t>muotoilija</a:t>
            </a:r>
          </a:p>
          <a:p>
            <a:pPr marL="285750" indent="-285750">
              <a:spcBef>
                <a:spcPts val="0"/>
              </a:spcBef>
              <a:buFont typeface="Courier New" panose="02070309020205020404" pitchFamily="49" charset="0"/>
              <a:buChar char="o"/>
            </a:pPr>
            <a:r>
              <a:rPr lang="fi-FI" sz="1200" dirty="0"/>
              <a:t>sisustusarkkitehti ja huonekalusuunnittelija</a:t>
            </a:r>
          </a:p>
          <a:p>
            <a:pPr marL="285750" indent="-285750">
              <a:spcBef>
                <a:spcPts val="0"/>
              </a:spcBef>
              <a:buFont typeface="Courier New" panose="02070309020205020404" pitchFamily="49" charset="0"/>
              <a:buChar char="o"/>
            </a:pPr>
            <a:r>
              <a:rPr lang="fi-FI" sz="1200" dirty="0"/>
              <a:t>vaatetussuunnittelija</a:t>
            </a:r>
          </a:p>
          <a:p>
            <a:pPr marL="285750" indent="-285750">
              <a:spcBef>
                <a:spcPts val="0"/>
              </a:spcBef>
              <a:buFont typeface="Courier New" panose="02070309020205020404" pitchFamily="49" charset="0"/>
              <a:buChar char="o"/>
            </a:pPr>
            <a:r>
              <a:rPr lang="fi-FI" sz="1200" dirty="0"/>
              <a:t>puvustus- ja lavastussuunnittelija</a:t>
            </a:r>
          </a:p>
          <a:p>
            <a:pPr marL="285750" indent="-285750">
              <a:spcBef>
                <a:spcPts val="0"/>
              </a:spcBef>
              <a:buFont typeface="Courier New" panose="02070309020205020404" pitchFamily="49" charset="0"/>
              <a:buChar char="o"/>
            </a:pPr>
            <a:r>
              <a:rPr lang="fi-FI" sz="1200" dirty="0"/>
              <a:t>elokuva- ja valokuvataiteen ammattilainen</a:t>
            </a:r>
          </a:p>
          <a:p>
            <a:pPr marL="285750" indent="-285750">
              <a:spcBef>
                <a:spcPts val="0"/>
              </a:spcBef>
              <a:buFont typeface="Courier New" panose="02070309020205020404" pitchFamily="49" charset="0"/>
              <a:buChar char="o"/>
            </a:pPr>
            <a:r>
              <a:rPr lang="fi-FI" sz="1200" dirty="0"/>
              <a:t>viestinnän ja uusmedian ammattilainen</a:t>
            </a:r>
          </a:p>
          <a:p>
            <a:pPr marL="285750" indent="-285750">
              <a:spcBef>
                <a:spcPts val="0"/>
              </a:spcBef>
              <a:buFont typeface="Courier New" panose="02070309020205020404" pitchFamily="49" charset="0"/>
              <a:buChar char="o"/>
            </a:pPr>
            <a:r>
              <a:rPr lang="fi-FI" sz="1200" dirty="0"/>
              <a:t>taiteen opettaja</a:t>
            </a:r>
          </a:p>
          <a:p>
            <a:pPr marL="285750" indent="-285750">
              <a:spcBef>
                <a:spcPts val="0"/>
              </a:spcBef>
              <a:buFont typeface="Courier New" panose="02070309020205020404" pitchFamily="49" charset="0"/>
              <a:buChar char="o"/>
            </a:pPr>
            <a:r>
              <a:rPr lang="fi-FI" sz="1200" dirty="0"/>
              <a:t>taidekäsityön mestari</a:t>
            </a:r>
          </a:p>
          <a:p>
            <a:pPr marL="285750" indent="-285750">
              <a:spcBef>
                <a:spcPts val="0"/>
              </a:spcBef>
              <a:buFont typeface="Courier New" panose="02070309020205020404" pitchFamily="49" charset="0"/>
              <a:buChar char="o"/>
            </a:pPr>
            <a:r>
              <a:rPr lang="fi-FI" sz="1200" dirty="0"/>
              <a:t>taideteollisuuden tutkija</a:t>
            </a:r>
          </a:p>
        </p:txBody>
      </p:sp>
      <p:pic>
        <p:nvPicPr>
          <p:cNvPr id="2" name="Picture 2" descr="C:\Users\Seppo\AppData\Local\Microsoft\Windows\Temporary Internet Files\Content.IE5\XJ0Z5WL0\MP90034152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9641" y="4820762"/>
            <a:ext cx="1374933" cy="192691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yöristetty suorakulmio 2">
            <a:hlinkClick r:id="rId5" tooltip="Katso lisää"/>
          </p:cNvPr>
          <p:cNvSpPr/>
          <p:nvPr/>
        </p:nvSpPr>
        <p:spPr bwMode="auto">
          <a:xfrm>
            <a:off x="35496" y="1069762"/>
            <a:ext cx="1368152" cy="272415"/>
          </a:xfrm>
          <a:prstGeom prst="roundRect">
            <a:avLst/>
          </a:prstGeom>
          <a:solidFill>
            <a:srgbClr val="FFC000"/>
          </a:solidFill>
          <a:ln w="9525" cap="flat" cmpd="sng" algn="ctr">
            <a:noFill/>
            <a:prstDash val="solid"/>
            <a:round/>
            <a:headEnd type="none" w="med" len="med"/>
            <a:tailEnd type="none" w="med" len="med"/>
          </a:ln>
          <a:effectLst>
            <a:glow rad="101600">
              <a:srgbClr val="FFC0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Lapin yliopisto</a:t>
            </a:r>
          </a:p>
        </p:txBody>
      </p:sp>
      <p:pic>
        <p:nvPicPr>
          <p:cNvPr id="38" name="Picture 2" descr="Siirry etusivulle">
            <a:hlinkClick r:id="rId6" tooltip="Katso"/>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71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p:nvPr>
        </p:nvSpPr>
        <p:spPr bwMode="auto">
          <a:xfrm>
            <a:off x="1252897" y="115888"/>
            <a:ext cx="6140673" cy="576808"/>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smtClean="0">
                <a:solidFill>
                  <a:schemeClr val="tx1"/>
                </a:solidFill>
                <a:latin typeface="Arial Rounded MT Bold" panose="020F0704030504030204" pitchFamily="34" charset="0"/>
              </a:rPr>
              <a:t>Teatteri ja tanssi</a:t>
            </a:r>
            <a:endParaRPr lang="fi-FI" sz="2800" b="1" dirty="0">
              <a:solidFill>
                <a:schemeClr val="tx1"/>
              </a:solidFill>
              <a:latin typeface="Arial Rounded MT Bold" panose="020F0704030504030204" pitchFamily="34" charset="0"/>
            </a:endParaRPr>
          </a:p>
        </p:txBody>
      </p:sp>
      <p:sp>
        <p:nvSpPr>
          <p:cNvPr id="56" name="Pyöristetty suorakulmio 55"/>
          <p:cNvSpPr/>
          <p:nvPr/>
        </p:nvSpPr>
        <p:spPr bwMode="auto">
          <a:xfrm>
            <a:off x="35496" y="1373411"/>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Vaasan yliopisto</a:t>
            </a:r>
          </a:p>
        </p:txBody>
      </p:sp>
      <p:sp>
        <p:nvSpPr>
          <p:cNvPr id="61" name="Pyöristetty suorakulmio 60"/>
          <p:cNvSpPr/>
          <p:nvPr/>
        </p:nvSpPr>
        <p:spPr bwMode="auto">
          <a:xfrm>
            <a:off x="35496" y="209349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Itä-Suomen yliopisto</a:t>
            </a:r>
          </a:p>
        </p:txBody>
      </p:sp>
      <p:sp>
        <p:nvSpPr>
          <p:cNvPr id="62" name="Pyöristetty suorakulmio 61"/>
          <p:cNvSpPr/>
          <p:nvPr/>
        </p:nvSpPr>
        <p:spPr bwMode="auto">
          <a:xfrm>
            <a:off x="35496" y="2420888"/>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Lappeenrannan teknillinen yliopisto</a:t>
            </a:r>
          </a:p>
        </p:txBody>
      </p:sp>
      <p:sp>
        <p:nvSpPr>
          <p:cNvPr id="64" name="Pyöristetty suorakulmio 63">
            <a:hlinkClick r:id="rId3" tooltip="Katso lisää"/>
          </p:cNvPr>
          <p:cNvSpPr/>
          <p:nvPr/>
        </p:nvSpPr>
        <p:spPr bwMode="auto">
          <a:xfrm>
            <a:off x="35496" y="3212976"/>
            <a:ext cx="1368152" cy="255389"/>
          </a:xfrm>
          <a:prstGeom prst="roundRect">
            <a:avLst/>
          </a:prstGeom>
          <a:solidFill>
            <a:srgbClr val="FF9900"/>
          </a:solidFill>
          <a:ln w="9525" cap="flat" cmpd="sng" algn="ctr">
            <a:noFill/>
            <a:prstDash val="solid"/>
            <a:round/>
            <a:headEnd type="none" w="med" len="med"/>
            <a:tailEnd type="none" w="med" len="med"/>
          </a:ln>
          <a:effectLst>
            <a:glow rad="101600">
              <a:srgbClr val="FFC0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Tampereen yliopisto</a:t>
            </a:r>
          </a:p>
        </p:txBody>
      </p:sp>
      <p:sp>
        <p:nvSpPr>
          <p:cNvPr id="65" name="Pyöristetty suorakulmio 64"/>
          <p:cNvSpPr/>
          <p:nvPr/>
        </p:nvSpPr>
        <p:spPr bwMode="auto">
          <a:xfrm>
            <a:off x="35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T:reen teknillinen yliopisto</a:t>
            </a:r>
          </a:p>
        </p:txBody>
      </p:sp>
      <p:sp>
        <p:nvSpPr>
          <p:cNvPr id="66" name="Pyöristetty suorakulmio 65"/>
          <p:cNvSpPr/>
          <p:nvPr/>
        </p:nvSpPr>
        <p:spPr bwMode="auto">
          <a:xfrm>
            <a:off x="35496" y="406145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Turun yliopisto</a:t>
            </a:r>
          </a:p>
        </p:txBody>
      </p:sp>
      <p:sp>
        <p:nvSpPr>
          <p:cNvPr id="67" name="Pyöristetty suorakulmio 66"/>
          <p:cNvSpPr/>
          <p:nvPr/>
        </p:nvSpPr>
        <p:spPr bwMode="auto">
          <a:xfrm>
            <a:off x="35496" y="4693910"/>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Maanpuolustuskork.</a:t>
            </a:r>
          </a:p>
        </p:txBody>
      </p:sp>
      <p:sp>
        <p:nvSpPr>
          <p:cNvPr id="68" name="Pyöristetty suorakulmio 67"/>
          <p:cNvSpPr/>
          <p:nvPr/>
        </p:nvSpPr>
        <p:spPr bwMode="auto">
          <a:xfrm>
            <a:off x="35496" y="501317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Hanken</a:t>
            </a:r>
          </a:p>
        </p:txBody>
      </p:sp>
      <p:sp>
        <p:nvSpPr>
          <p:cNvPr id="69" name="Pyöristetty suorakulmio 68">
            <a:hlinkClick r:id="rId4" tooltip="Katso lisää"/>
          </p:cNvPr>
          <p:cNvSpPr/>
          <p:nvPr/>
        </p:nvSpPr>
        <p:spPr bwMode="auto">
          <a:xfrm>
            <a:off x="35496" y="534198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Aalto-yliopisto</a:t>
            </a:r>
          </a:p>
        </p:txBody>
      </p:sp>
      <p:sp>
        <p:nvSpPr>
          <p:cNvPr id="70" name="Pyöristetty suorakulmio 69">
            <a:hlinkClick r:id="rId5" tooltip="Katso lisää"/>
          </p:cNvPr>
          <p:cNvSpPr/>
          <p:nvPr/>
        </p:nvSpPr>
        <p:spPr bwMode="auto">
          <a:xfrm>
            <a:off x="35496" y="5661248"/>
            <a:ext cx="1368152" cy="272415"/>
          </a:xfrm>
          <a:prstGeom prst="roundRect">
            <a:avLst/>
          </a:prstGeom>
          <a:solidFill>
            <a:srgbClr val="FF9900"/>
          </a:solidFill>
          <a:ln w="9525" cap="flat" cmpd="sng" algn="ctr">
            <a:noFill/>
            <a:prstDash val="solid"/>
            <a:round/>
            <a:headEnd type="none" w="med" len="med"/>
            <a:tailEnd type="none" w="med" len="med"/>
          </a:ln>
          <a:effectLst>
            <a:glow rad="101600">
              <a:srgbClr val="FFC0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Taideyliopisto</a:t>
            </a:r>
          </a:p>
        </p:txBody>
      </p:sp>
      <p:sp>
        <p:nvSpPr>
          <p:cNvPr id="71" name="Pyöristetty suorakulmio 70"/>
          <p:cNvSpPr/>
          <p:nvPr/>
        </p:nvSpPr>
        <p:spPr bwMode="auto">
          <a:xfrm>
            <a:off x="35496" y="5990054"/>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Helsingin yliopisto</a:t>
            </a:r>
          </a:p>
        </p:txBody>
      </p:sp>
      <p:sp>
        <p:nvSpPr>
          <p:cNvPr id="72" name="Pyöristetty suorakulmio 71"/>
          <p:cNvSpPr/>
          <p:nvPr/>
        </p:nvSpPr>
        <p:spPr bwMode="auto">
          <a:xfrm>
            <a:off x="35496" y="438885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Åbo Akademi</a:t>
            </a:r>
          </a:p>
        </p:txBody>
      </p:sp>
      <p:grpSp>
        <p:nvGrpSpPr>
          <p:cNvPr id="4" name="Ryhmä 3"/>
          <p:cNvGrpSpPr/>
          <p:nvPr/>
        </p:nvGrpSpPr>
        <p:grpSpPr>
          <a:xfrm>
            <a:off x="1403646" y="2405206"/>
            <a:ext cx="7632848" cy="2247930"/>
            <a:chOff x="1403646" y="4528130"/>
            <a:chExt cx="7632848" cy="2247930"/>
          </a:xfrm>
        </p:grpSpPr>
        <p:cxnSp>
          <p:nvCxnSpPr>
            <p:cNvPr id="74" name="Suora yhdysviiva 73"/>
            <p:cNvCxnSpPr/>
            <p:nvPr/>
          </p:nvCxnSpPr>
          <p:spPr bwMode="auto">
            <a:xfrm>
              <a:off x="1820845" y="5479916"/>
              <a:ext cx="6098612" cy="0"/>
            </a:xfrm>
            <a:prstGeom prst="line">
              <a:avLst/>
            </a:prstGeom>
            <a:noFill/>
            <a:ln w="76200" cap="flat" cmpd="sng" algn="ctr">
              <a:solidFill>
                <a:srgbClr val="FF9900"/>
              </a:solidFill>
              <a:prstDash val="solid"/>
              <a:round/>
              <a:headEnd type="none" w="med" len="med"/>
              <a:tailEnd type="none" w="med" len="med"/>
            </a:ln>
            <a:effectLst>
              <a:glow rad="101600">
                <a:srgbClr val="FF9900">
                  <a:alpha val="40000"/>
                </a:srgbClr>
              </a:glow>
            </a:effectLst>
            <a:scene3d>
              <a:camera prst="orthographicFront"/>
              <a:lightRig rig="threePt" dir="t"/>
            </a:scene3d>
            <a:sp3d extrusionH="76200">
              <a:extrusionClr>
                <a:srgbClr val="FFC000"/>
              </a:extrusionClr>
            </a:sp3d>
          </p:spPr>
        </p:cxnSp>
        <p:sp>
          <p:nvSpPr>
            <p:cNvPr id="76" name="Vuokaaviosymboli: Tallennettu tieto 75"/>
            <p:cNvSpPr/>
            <p:nvPr/>
          </p:nvSpPr>
          <p:spPr>
            <a:xfrm rot="10800000">
              <a:off x="6075910" y="4687827"/>
              <a:ext cx="2960584" cy="1560747"/>
            </a:xfrm>
            <a:prstGeom prst="flowChartOnlineStorage">
              <a:avLst/>
            </a:prstGeom>
            <a:solidFill>
              <a:srgbClr val="CC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Vuokaaviosymboli: Tallennettu tieto 76"/>
            <p:cNvSpPr/>
            <p:nvPr/>
          </p:nvSpPr>
          <p:spPr>
            <a:xfrm rot="10800000">
              <a:off x="1403646" y="4759385"/>
              <a:ext cx="2133561" cy="1489192"/>
            </a:xfrm>
            <a:prstGeom prst="flowChartOnlineStorage">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Vuokaaviosymboli: Tallennettu tieto 77"/>
            <p:cNvSpPr/>
            <p:nvPr/>
          </p:nvSpPr>
          <p:spPr>
            <a:xfrm rot="10800000">
              <a:off x="3779913" y="4831394"/>
              <a:ext cx="2295997" cy="1417183"/>
            </a:xfrm>
            <a:prstGeom prst="flowChartOnlineStorage">
              <a:avLst/>
            </a:prstGeom>
            <a:solidFill>
              <a:srgbClr val="CC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547664" y="4885400"/>
              <a:ext cx="2092018" cy="1384995"/>
            </a:xfrm>
            <a:prstGeom prst="rect">
              <a:avLst/>
            </a:prstGeom>
            <a:noFill/>
          </p:spPr>
          <p:txBody>
            <a:bodyPr wrap="square" rtlCol="0">
              <a:spAutoFit/>
            </a:bodyPr>
            <a:lstStyle/>
            <a:p>
              <a:pPr algn="ctr">
                <a:buNone/>
              </a:pPr>
              <a:r>
                <a:rPr lang="fi-FI" sz="1400" dirty="0" smtClean="0">
                  <a:latin typeface="Arial Rounded MT Bold" panose="020F0704030504030204" pitchFamily="34" charset="0"/>
                </a:rPr>
                <a:t>Teatteritaiteen</a:t>
              </a:r>
            </a:p>
            <a:p>
              <a:pPr algn="ctr">
                <a:spcBef>
                  <a:spcPts val="0"/>
                </a:spcBef>
                <a:buNone/>
              </a:pPr>
              <a:r>
                <a:rPr lang="fi-FI" sz="1400" dirty="0" smtClean="0">
                  <a:latin typeface="Arial Rounded MT Bold" panose="020F0704030504030204" pitchFamily="34" charset="0"/>
                </a:rPr>
                <a:t> kandidaatti (</a:t>
              </a:r>
              <a:r>
                <a:rPr lang="fi-FI" sz="1400" dirty="0" err="1" smtClean="0">
                  <a:latin typeface="Arial Rounded MT Bold" panose="020F0704030504030204" pitchFamily="34" charset="0"/>
                </a:rPr>
                <a:t>TeK</a:t>
              </a:r>
              <a:r>
                <a:rPr lang="fi-FI" sz="1400" dirty="0" smtClean="0">
                  <a:latin typeface="Arial Rounded MT Bold" panose="020F0704030504030204" pitchFamily="34" charset="0"/>
                </a:rPr>
                <a:t>)</a:t>
              </a:r>
            </a:p>
            <a:p>
              <a:pPr algn="ctr">
                <a:spcBef>
                  <a:spcPts val="0"/>
                </a:spcBef>
                <a:buNone/>
              </a:pPr>
              <a:endParaRPr lang="fi-FI" sz="1400" dirty="0">
                <a:latin typeface="Arial Rounded MT Bold" panose="020F0704030504030204" pitchFamily="34" charset="0"/>
              </a:endParaRPr>
            </a:p>
            <a:p>
              <a:pPr algn="ctr">
                <a:spcBef>
                  <a:spcPts val="0"/>
                </a:spcBef>
                <a:buNone/>
              </a:pPr>
              <a:r>
                <a:rPr lang="fi-FI" sz="1400" dirty="0" smtClean="0">
                  <a:latin typeface="Arial Rounded MT Bold" panose="020F0704030504030204" pitchFamily="34" charset="0"/>
                </a:rPr>
                <a:t>Tanssitaiteen</a:t>
              </a:r>
            </a:p>
            <a:p>
              <a:pPr algn="ctr">
                <a:spcBef>
                  <a:spcPts val="0"/>
                </a:spcBef>
                <a:buNone/>
              </a:pPr>
              <a:r>
                <a:rPr lang="fi-FI" sz="1400" dirty="0" smtClean="0">
                  <a:latin typeface="Arial Rounded MT Bold" panose="020F0704030504030204" pitchFamily="34" charset="0"/>
                </a:rPr>
                <a:t> kandidaatti</a:t>
              </a:r>
            </a:p>
            <a:p>
              <a:pPr algn="ctr">
                <a:spcBef>
                  <a:spcPts val="0"/>
                </a:spcBef>
                <a:buNone/>
              </a:pPr>
              <a:endParaRPr lang="fi-FI" sz="1400" dirty="0" smtClean="0">
                <a:solidFill>
                  <a:srgbClr val="C00000"/>
                </a:solidFill>
                <a:latin typeface="Arial Rounded MT Bold" panose="020F0704030504030204" pitchFamily="34" charset="0"/>
              </a:endParaRPr>
            </a:p>
          </p:txBody>
        </p:sp>
        <p:sp>
          <p:nvSpPr>
            <p:cNvPr id="81" name="Tekstiruutu 80"/>
            <p:cNvSpPr txBox="1"/>
            <p:nvPr/>
          </p:nvSpPr>
          <p:spPr>
            <a:xfrm>
              <a:off x="4283968" y="4957276"/>
              <a:ext cx="1517663" cy="1169551"/>
            </a:xfrm>
            <a:prstGeom prst="rect">
              <a:avLst/>
            </a:prstGeom>
            <a:noFill/>
          </p:spPr>
          <p:txBody>
            <a:bodyPr wrap="square" rtlCol="0">
              <a:spAutoFit/>
            </a:bodyPr>
            <a:lstStyle/>
            <a:p>
              <a:pPr algn="ctr">
                <a:spcBef>
                  <a:spcPts val="0"/>
                </a:spcBef>
                <a:buNone/>
              </a:pPr>
              <a:r>
                <a:rPr lang="fi-FI" sz="1400" dirty="0" smtClean="0">
                  <a:latin typeface="Arial Rounded MT Bold" panose="020F0704030504030204" pitchFamily="34" charset="0"/>
                </a:rPr>
                <a:t>Teatteritaiteen</a:t>
              </a:r>
            </a:p>
            <a:p>
              <a:pPr algn="ctr">
                <a:spcBef>
                  <a:spcPts val="0"/>
                </a:spcBef>
                <a:buNone/>
              </a:pPr>
              <a:r>
                <a:rPr lang="fi-FI" sz="1400" dirty="0" smtClean="0">
                  <a:latin typeface="Arial Rounded MT Bold" panose="020F0704030504030204" pitchFamily="34" charset="0"/>
                </a:rPr>
                <a:t>maisteri (</a:t>
              </a:r>
              <a:r>
                <a:rPr lang="fi-FI" sz="1400" dirty="0" err="1" smtClean="0">
                  <a:latin typeface="Arial Rounded MT Bold" panose="020F0704030504030204" pitchFamily="34" charset="0"/>
                </a:rPr>
                <a:t>TeM</a:t>
              </a:r>
              <a:r>
                <a:rPr lang="fi-FI" sz="1400" dirty="0" smtClean="0">
                  <a:latin typeface="Arial Rounded MT Bold" panose="020F0704030504030204" pitchFamily="34" charset="0"/>
                </a:rPr>
                <a:t>)</a:t>
              </a:r>
            </a:p>
            <a:p>
              <a:pPr algn="ctr">
                <a:spcBef>
                  <a:spcPts val="0"/>
                </a:spcBef>
                <a:buNone/>
              </a:pPr>
              <a:endParaRPr lang="fi-FI" sz="1400" dirty="0">
                <a:latin typeface="Arial Rounded MT Bold" panose="020F0704030504030204" pitchFamily="34" charset="0"/>
              </a:endParaRPr>
            </a:p>
            <a:p>
              <a:pPr algn="ctr">
                <a:spcBef>
                  <a:spcPts val="0"/>
                </a:spcBef>
                <a:buNone/>
              </a:pPr>
              <a:r>
                <a:rPr lang="fi-FI" sz="1400" dirty="0" smtClean="0">
                  <a:latin typeface="Arial Rounded MT Bold" panose="020F0704030504030204" pitchFamily="34" charset="0"/>
                </a:rPr>
                <a:t>Tanssitaiteen</a:t>
              </a:r>
            </a:p>
            <a:p>
              <a:pPr algn="ctr">
                <a:spcBef>
                  <a:spcPts val="0"/>
                </a:spcBef>
                <a:buNone/>
              </a:pPr>
              <a:r>
                <a:rPr lang="fi-FI" sz="1400" dirty="0" smtClean="0">
                  <a:latin typeface="Arial Rounded MT Bold" panose="020F0704030504030204" pitchFamily="34" charset="0"/>
                </a:rPr>
                <a:t>maisteri</a:t>
              </a:r>
            </a:p>
          </p:txBody>
        </p:sp>
        <p:sp>
          <p:nvSpPr>
            <p:cNvPr id="82" name="Tekstiruutu 81"/>
            <p:cNvSpPr txBox="1"/>
            <p:nvPr/>
          </p:nvSpPr>
          <p:spPr>
            <a:xfrm>
              <a:off x="6588224" y="4528130"/>
              <a:ext cx="2376264" cy="1815882"/>
            </a:xfrm>
            <a:prstGeom prst="rect">
              <a:avLst/>
            </a:prstGeom>
            <a:noFill/>
          </p:spPr>
          <p:txBody>
            <a:bodyPr wrap="square" rtlCol="0">
              <a:spAutoFit/>
            </a:bodyPr>
            <a:lstStyle/>
            <a:p>
              <a:pPr algn="ctr">
                <a:spcBef>
                  <a:spcPts val="0"/>
                </a:spcBef>
                <a:buNone/>
              </a:pPr>
              <a:endParaRPr lang="fi-FI" sz="1400" dirty="0">
                <a:solidFill>
                  <a:schemeClr val="bg1"/>
                </a:solidFill>
                <a:latin typeface="Arial Rounded MT Bold" panose="020F0704030504030204" pitchFamily="34" charset="0"/>
              </a:endParaRPr>
            </a:p>
            <a:p>
              <a:pPr algn="ctr">
                <a:spcBef>
                  <a:spcPts val="0"/>
                </a:spcBef>
                <a:buNone/>
              </a:pPr>
              <a:r>
                <a:rPr lang="fi-FI" sz="1400" dirty="0" smtClean="0">
                  <a:solidFill>
                    <a:schemeClr val="bg1"/>
                  </a:solidFill>
                  <a:latin typeface="Arial Rounded MT Bold" panose="020F0704030504030204" pitchFamily="34" charset="0"/>
                </a:rPr>
                <a:t>Teatteritaiteen</a:t>
              </a:r>
            </a:p>
            <a:p>
              <a:pPr algn="ctr">
                <a:spcBef>
                  <a:spcPts val="0"/>
                </a:spcBef>
                <a:buNone/>
              </a:pPr>
              <a:r>
                <a:rPr lang="fi-FI" sz="1400" dirty="0" smtClean="0">
                  <a:solidFill>
                    <a:schemeClr val="bg1"/>
                  </a:solidFill>
                  <a:latin typeface="Arial Rounded MT Bold" panose="020F0704030504030204" pitchFamily="34" charset="0"/>
                </a:rPr>
                <a:t>lisensiaatti (</a:t>
              </a:r>
              <a:r>
                <a:rPr lang="fi-FI" sz="1400" dirty="0" err="1" smtClean="0">
                  <a:solidFill>
                    <a:schemeClr val="bg1"/>
                  </a:solidFill>
                  <a:latin typeface="Arial Rounded MT Bold" panose="020F0704030504030204" pitchFamily="34" charset="0"/>
                </a:rPr>
                <a:t>TeL</a:t>
              </a:r>
              <a:r>
                <a:rPr lang="fi-FI" sz="1400" dirty="0" smtClean="0">
                  <a:solidFill>
                    <a:schemeClr val="bg1"/>
                  </a:solidFill>
                  <a:latin typeface="Arial Rounded MT Bold" panose="020F0704030504030204" pitchFamily="34" charset="0"/>
                </a:rPr>
                <a:t>)</a:t>
              </a:r>
            </a:p>
            <a:p>
              <a:pPr algn="ctr">
                <a:spcBef>
                  <a:spcPts val="0"/>
                </a:spcBef>
              </a:pPr>
              <a:r>
                <a:rPr lang="fi-FI" sz="1400" dirty="0">
                  <a:solidFill>
                    <a:schemeClr val="bg1"/>
                  </a:solidFill>
                  <a:latin typeface="Arial Rounded MT Bold" panose="020F0704030504030204" pitchFamily="34" charset="0"/>
                </a:rPr>
                <a:t>Tanssitaiteen </a:t>
              </a:r>
              <a:r>
                <a:rPr lang="fi-FI" sz="1400" dirty="0" smtClean="0">
                  <a:solidFill>
                    <a:schemeClr val="bg1"/>
                  </a:solidFill>
                  <a:latin typeface="Arial Rounded MT Bold" panose="020F0704030504030204" pitchFamily="34" charset="0"/>
                </a:rPr>
                <a:t>lisensiaatti</a:t>
              </a:r>
              <a:endParaRPr lang="fi-FI" sz="1400" dirty="0">
                <a:solidFill>
                  <a:schemeClr val="bg1"/>
                </a:solidFill>
                <a:latin typeface="Arial Rounded MT Bold" panose="020F0704030504030204" pitchFamily="34" charset="0"/>
              </a:endParaRPr>
            </a:p>
            <a:p>
              <a:pPr algn="ctr">
                <a:spcBef>
                  <a:spcPts val="0"/>
                </a:spcBef>
                <a:buNone/>
              </a:pPr>
              <a:r>
                <a:rPr lang="fi-FI" sz="1400" dirty="0" smtClean="0">
                  <a:solidFill>
                    <a:schemeClr val="bg1"/>
                  </a:solidFill>
                  <a:latin typeface="Arial Rounded MT Bold" panose="020F0704030504030204" pitchFamily="34" charset="0"/>
                </a:rPr>
                <a:t>Teatteritaiteen</a:t>
              </a:r>
            </a:p>
            <a:p>
              <a:pPr algn="ctr">
                <a:spcBef>
                  <a:spcPts val="0"/>
                </a:spcBef>
                <a:buNone/>
              </a:pPr>
              <a:r>
                <a:rPr lang="fi-FI" sz="1400" dirty="0" smtClean="0">
                  <a:solidFill>
                    <a:schemeClr val="bg1"/>
                  </a:solidFill>
                  <a:latin typeface="Arial Rounded MT Bold" panose="020F0704030504030204" pitchFamily="34" charset="0"/>
                </a:rPr>
                <a:t>tohtori (</a:t>
              </a:r>
              <a:r>
                <a:rPr lang="fi-FI" sz="1400" dirty="0" err="1" smtClean="0">
                  <a:solidFill>
                    <a:schemeClr val="bg1"/>
                  </a:solidFill>
                  <a:latin typeface="Arial Rounded MT Bold" panose="020F0704030504030204" pitchFamily="34" charset="0"/>
                </a:rPr>
                <a:t>TeT</a:t>
              </a:r>
              <a:r>
                <a:rPr lang="fi-FI" sz="1400" dirty="0" smtClean="0">
                  <a:solidFill>
                    <a:schemeClr val="bg1"/>
                  </a:solidFill>
                  <a:latin typeface="Arial Rounded MT Bold" panose="020F0704030504030204" pitchFamily="34" charset="0"/>
                </a:rPr>
                <a:t>)</a:t>
              </a:r>
            </a:p>
            <a:p>
              <a:pPr algn="ctr">
                <a:spcBef>
                  <a:spcPts val="0"/>
                </a:spcBef>
                <a:buNone/>
              </a:pPr>
              <a:r>
                <a:rPr lang="fi-FI" sz="1400" dirty="0" smtClean="0">
                  <a:solidFill>
                    <a:schemeClr val="bg1"/>
                  </a:solidFill>
                  <a:latin typeface="Arial Rounded MT Bold" panose="020F0704030504030204" pitchFamily="34" charset="0"/>
                </a:rPr>
                <a:t>Tanssitaiteen tohtori</a:t>
              </a:r>
            </a:p>
            <a:p>
              <a:pPr algn="ctr">
                <a:spcBef>
                  <a:spcPts val="0"/>
                </a:spcBef>
                <a:buNone/>
              </a:pP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47664" y="6499061"/>
              <a:ext cx="2269167" cy="276999"/>
            </a:xfrm>
            <a:prstGeom prst="rect">
              <a:avLst/>
            </a:prstGeom>
            <a:solidFill>
              <a:srgbClr val="FF99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t>Alempi korkeakoulututkinto</a:t>
              </a:r>
              <a:endParaRPr lang="fi-FI" sz="1200" dirty="0"/>
            </a:p>
          </p:txBody>
        </p:sp>
        <p:sp>
          <p:nvSpPr>
            <p:cNvPr id="83" name="Tekstiruutu 82"/>
            <p:cNvSpPr txBox="1"/>
            <p:nvPr/>
          </p:nvSpPr>
          <p:spPr>
            <a:xfrm>
              <a:off x="4067944" y="6499061"/>
              <a:ext cx="2232248" cy="276999"/>
            </a:xfrm>
            <a:prstGeom prst="rect">
              <a:avLst/>
            </a:prstGeom>
            <a:solidFill>
              <a:srgbClr val="CC99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a:t>
              </a:r>
              <a:r>
                <a:rPr lang="fi-FI" sz="1200" dirty="0" smtClean="0"/>
                <a:t>lempi korkeakoulututkinto</a:t>
              </a:r>
              <a:endParaRPr lang="fi-FI" sz="1200" dirty="0"/>
            </a:p>
          </p:txBody>
        </p:sp>
        <p:sp>
          <p:nvSpPr>
            <p:cNvPr id="84" name="Tekstiruutu 83"/>
            <p:cNvSpPr txBox="1"/>
            <p:nvPr/>
          </p:nvSpPr>
          <p:spPr>
            <a:xfrm>
              <a:off x="7069116" y="6499061"/>
              <a:ext cx="1391316" cy="276999"/>
            </a:xfrm>
            <a:prstGeom prst="rect">
              <a:avLst/>
            </a:prstGeom>
            <a:solidFill>
              <a:srgbClr val="CC66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solidFill>
                    <a:schemeClr val="bg1"/>
                  </a:solidFill>
                </a:rPr>
                <a:t>Jatkotutkinnot</a:t>
              </a:r>
              <a:endParaRPr lang="fi-FI" sz="1200" dirty="0">
                <a:solidFill>
                  <a:schemeClr val="bg1"/>
                </a:solidFill>
              </a:endParaRPr>
            </a:p>
          </p:txBody>
        </p:sp>
      </p:grpSp>
      <p:sp>
        <p:nvSpPr>
          <p:cNvPr id="7" name="Suorakulmio 6"/>
          <p:cNvSpPr/>
          <p:nvPr/>
        </p:nvSpPr>
        <p:spPr>
          <a:xfrm>
            <a:off x="1582754" y="1124744"/>
            <a:ext cx="6653756" cy="1169551"/>
          </a:xfrm>
          <a:prstGeom prst="rect">
            <a:avLst/>
          </a:prstGeom>
          <a:solidFill>
            <a:schemeClr val="bg2">
              <a:lumMod val="20000"/>
              <a:lumOff val="80000"/>
            </a:schemeClr>
          </a:solidFill>
          <a:effectLst>
            <a:glow rad="139700">
              <a:srgbClr val="FF9900">
                <a:alpha val="40000"/>
              </a:srgbClr>
            </a:glow>
          </a:effectLst>
        </p:spPr>
        <p:txBody>
          <a:bodyPr wrap="square">
            <a:spAutoFit/>
          </a:bodyPr>
          <a:lstStyle/>
          <a:p>
            <a:r>
              <a:rPr lang="fi-FI" sz="1400" dirty="0"/>
              <a:t>Teatteri- ja tanssialan opinnot koostuvat luentojen ohella taiteellisista töistä, työpajoista ja harjoitustöistä. Lisäksi teatteri- ja tanssitaiteen opetuksessa korostuu jokaisen opiskelijan oma taiteellinen ominaislaatu. Näyttelijäopiskelijat suorittavat tavallisesti harjoittelun suomalaisissa </a:t>
            </a:r>
            <a:r>
              <a:rPr lang="fi-FI" sz="1400" dirty="0" smtClean="0"/>
              <a:t>ammattiteattereissa.</a:t>
            </a:r>
            <a:endParaRPr lang="fi-FI" sz="1400" dirty="0"/>
          </a:p>
        </p:txBody>
      </p:sp>
      <p:grpSp>
        <p:nvGrpSpPr>
          <p:cNvPr id="85" name="Ryhmä 84"/>
          <p:cNvGrpSpPr/>
          <p:nvPr/>
        </p:nvGrpSpPr>
        <p:grpSpPr>
          <a:xfrm>
            <a:off x="7884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smtClean="0">
                  <a:latin typeface="+mj-lt"/>
                </a:rPr>
                <a:t>Seuraava ala</a:t>
              </a:r>
              <a:endParaRPr lang="fi-FI" sz="600" b="1" dirty="0">
                <a:latin typeface="+mj-lt"/>
              </a:endParaRP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smtClean="0">
                  <a:latin typeface="+mj-lt"/>
                </a:rPr>
                <a:t>Koulutusalat</a:t>
              </a:r>
              <a:endParaRPr lang="fi-FI" sz="600" b="1" dirty="0">
                <a:latin typeface="+mj-lt"/>
              </a:endParaRPr>
            </a:p>
          </p:txBody>
        </p:sp>
      </p:grpSp>
      <p:sp>
        <p:nvSpPr>
          <p:cNvPr id="37" name="Suorakulmio 36"/>
          <p:cNvSpPr/>
          <p:nvPr/>
        </p:nvSpPr>
        <p:spPr>
          <a:xfrm>
            <a:off x="1520659" y="4941168"/>
            <a:ext cx="4104456" cy="1600438"/>
          </a:xfrm>
          <a:prstGeom prst="rect">
            <a:avLst/>
          </a:prstGeom>
        </p:spPr>
        <p:txBody>
          <a:bodyPr wrap="square">
            <a:spAutoFit/>
          </a:bodyPr>
          <a:lstStyle/>
          <a:p>
            <a:r>
              <a:rPr lang="fi-FI" sz="1400" u="sng" dirty="0" smtClean="0"/>
              <a:t>Alan ammatteja ja tehtäviä:</a:t>
            </a:r>
          </a:p>
          <a:p>
            <a:pPr marL="285750" indent="-285750">
              <a:spcBef>
                <a:spcPts val="0"/>
              </a:spcBef>
              <a:buFont typeface="Courier New" panose="02070309020205020404" pitchFamily="49" charset="0"/>
              <a:buChar char="o"/>
            </a:pPr>
            <a:r>
              <a:rPr lang="fi-FI" sz="1400" dirty="0" smtClean="0"/>
              <a:t>näyttelijä</a:t>
            </a:r>
            <a:r>
              <a:rPr lang="fi-FI" sz="1400" dirty="0"/>
              <a:t>, ohjaaja ja </a:t>
            </a:r>
            <a:r>
              <a:rPr lang="fi-FI" sz="1400" dirty="0" smtClean="0"/>
              <a:t>tanssija, koreografi</a:t>
            </a:r>
          </a:p>
          <a:p>
            <a:pPr marL="285750" indent="-285750">
              <a:spcBef>
                <a:spcPts val="0"/>
              </a:spcBef>
              <a:buFont typeface="Courier New" panose="02070309020205020404" pitchFamily="49" charset="0"/>
              <a:buChar char="o"/>
            </a:pPr>
            <a:r>
              <a:rPr lang="fi-FI" sz="1400" dirty="0" smtClean="0"/>
              <a:t>audiovisuaalisesta alan opetus</a:t>
            </a:r>
          </a:p>
          <a:p>
            <a:pPr marL="285750" indent="-285750">
              <a:spcBef>
                <a:spcPts val="0"/>
              </a:spcBef>
              <a:buFont typeface="Courier New" panose="02070309020205020404" pitchFamily="49" charset="0"/>
              <a:buChar char="o"/>
            </a:pPr>
            <a:r>
              <a:rPr lang="fi-FI" sz="1400" dirty="0" smtClean="0"/>
              <a:t>valo- </a:t>
            </a:r>
            <a:r>
              <a:rPr lang="fi-FI" sz="1400" dirty="0"/>
              <a:t>ja </a:t>
            </a:r>
            <a:r>
              <a:rPr lang="fi-FI" sz="1400" dirty="0" smtClean="0"/>
              <a:t>äänisuunnittelu </a:t>
            </a:r>
            <a:r>
              <a:rPr lang="fi-FI" sz="1400" dirty="0"/>
              <a:t>näyttämötaiteen </a:t>
            </a:r>
            <a:r>
              <a:rPr lang="fi-FI" sz="1400" dirty="0" smtClean="0"/>
              <a:t>alueella</a:t>
            </a:r>
          </a:p>
          <a:p>
            <a:pPr marL="285750" indent="-285750">
              <a:spcBef>
                <a:spcPts val="0"/>
              </a:spcBef>
              <a:buFont typeface="Courier New" panose="02070309020205020404" pitchFamily="49" charset="0"/>
              <a:buChar char="o"/>
            </a:pPr>
            <a:r>
              <a:rPr lang="fi-FI" sz="1400" dirty="0" smtClean="0"/>
              <a:t>televisio- </a:t>
            </a:r>
            <a:r>
              <a:rPr lang="fi-FI" sz="1400" dirty="0"/>
              <a:t>ja </a:t>
            </a:r>
            <a:r>
              <a:rPr lang="fi-FI" sz="1400" dirty="0" smtClean="0"/>
              <a:t>radiotoiminta</a:t>
            </a:r>
          </a:p>
          <a:p>
            <a:pPr marL="285750" indent="-285750">
              <a:spcBef>
                <a:spcPts val="0"/>
              </a:spcBef>
              <a:buFont typeface="Courier New" panose="02070309020205020404" pitchFamily="49" charset="0"/>
              <a:buChar char="o"/>
            </a:pPr>
            <a:r>
              <a:rPr lang="fi-FI" sz="1400" dirty="0" smtClean="0"/>
              <a:t>elokuvatuotanto</a:t>
            </a:r>
            <a:endParaRPr lang="fi-FI" sz="1400" dirty="0"/>
          </a:p>
        </p:txBody>
      </p:sp>
      <p:sp>
        <p:nvSpPr>
          <p:cNvPr id="3" name="Pyöristetty suorakulmio 2">
            <a:hlinkClick r:id="rId6" tooltip="Katso lisää"/>
          </p:cNvPr>
          <p:cNvSpPr/>
          <p:nvPr/>
        </p:nvSpPr>
        <p:spPr bwMode="auto">
          <a:xfrm>
            <a:off x="35496" y="106976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Lapin yliopisto</a:t>
            </a:r>
          </a:p>
        </p:txBody>
      </p:sp>
      <p:pic>
        <p:nvPicPr>
          <p:cNvPr id="3074" name="Picture 2" descr="C:\Users\Seppo\AppData\Local\Microsoft\Windows\Temporary Internet Files\Content.IE5\XJ0Z5WL0\MP900341539[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8104" y="4993309"/>
            <a:ext cx="2306017" cy="164543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8" tooltip="Katso"/>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8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p:nvPr>
        </p:nvSpPr>
        <p:spPr bwMode="auto">
          <a:xfrm>
            <a:off x="1252897" y="115888"/>
            <a:ext cx="6140673" cy="576808"/>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smtClean="0">
                <a:solidFill>
                  <a:schemeClr val="tx1"/>
                </a:solidFill>
                <a:latin typeface="Arial Rounded MT Bold" panose="020F0704030504030204" pitchFamily="34" charset="0"/>
              </a:rPr>
              <a:t>Tekniset tieteet</a:t>
            </a:r>
            <a:endParaRPr lang="fi-FI" sz="2800" b="1" dirty="0">
              <a:solidFill>
                <a:schemeClr val="tx1"/>
              </a:solidFill>
              <a:latin typeface="Arial Rounded MT Bold" panose="020F0704030504030204" pitchFamily="34" charset="0"/>
            </a:endParaRPr>
          </a:p>
        </p:txBody>
      </p:sp>
      <p:sp>
        <p:nvSpPr>
          <p:cNvPr id="3" name="Pyöristetty suorakulmio 2"/>
          <p:cNvSpPr/>
          <p:nvPr/>
        </p:nvSpPr>
        <p:spPr bwMode="auto">
          <a:xfrm>
            <a:off x="35496" y="106976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Lapin yliopisto</a:t>
            </a:r>
          </a:p>
        </p:txBody>
      </p:sp>
      <p:sp>
        <p:nvSpPr>
          <p:cNvPr id="56" name="Pyöristetty suorakulmio 55">
            <a:hlinkClick r:id="rId3" tooltip="Katso lisää"/>
          </p:cNvPr>
          <p:cNvSpPr/>
          <p:nvPr/>
        </p:nvSpPr>
        <p:spPr bwMode="auto">
          <a:xfrm>
            <a:off x="35496" y="1373411"/>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Oulun yliopisto</a:t>
            </a:r>
          </a:p>
        </p:txBody>
      </p:sp>
      <p:sp>
        <p:nvSpPr>
          <p:cNvPr id="60" name="Pyöristetty suorakulmio 59">
            <a:hlinkClick r:id="rId4" tooltip="Katso lisää"/>
          </p:cNvPr>
          <p:cNvSpPr/>
          <p:nvPr/>
        </p:nvSpPr>
        <p:spPr bwMode="auto">
          <a:xfrm>
            <a:off x="35496" y="1717834"/>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Vaasan yliopisto</a:t>
            </a:r>
          </a:p>
        </p:txBody>
      </p:sp>
      <p:sp>
        <p:nvSpPr>
          <p:cNvPr id="61" name="Pyöristetty suorakulmio 60"/>
          <p:cNvSpPr/>
          <p:nvPr/>
        </p:nvSpPr>
        <p:spPr bwMode="auto">
          <a:xfrm>
            <a:off x="35496" y="209349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Itä-Suomen yliopisto</a:t>
            </a:r>
          </a:p>
        </p:txBody>
      </p:sp>
      <p:sp>
        <p:nvSpPr>
          <p:cNvPr id="62" name="Pyöristetty suorakulmio 61"/>
          <p:cNvSpPr/>
          <p:nvPr/>
        </p:nvSpPr>
        <p:spPr bwMode="auto">
          <a:xfrm>
            <a:off x="35496" y="2420888"/>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Jyväskylän yliopisto</a:t>
            </a:r>
          </a:p>
        </p:txBody>
      </p:sp>
      <p:sp>
        <p:nvSpPr>
          <p:cNvPr id="63" name="Pyöristetty suorakulmio 62">
            <a:hlinkClick r:id="rId5" tooltip="Katso lisää"/>
          </p:cNvPr>
          <p:cNvSpPr/>
          <p:nvPr/>
        </p:nvSpPr>
        <p:spPr bwMode="auto">
          <a:xfrm>
            <a:off x="35496" y="2732345"/>
            <a:ext cx="1368152" cy="408623"/>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Lappeenrannan teknillinen yliopisto</a:t>
            </a:r>
          </a:p>
        </p:txBody>
      </p:sp>
      <p:sp>
        <p:nvSpPr>
          <p:cNvPr id="64" name="Pyöristetty suorakulmio 63"/>
          <p:cNvSpPr/>
          <p:nvPr/>
        </p:nvSpPr>
        <p:spPr bwMode="auto">
          <a:xfrm>
            <a:off x="35496" y="3212976"/>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Tampereen yliopisto</a:t>
            </a:r>
          </a:p>
        </p:txBody>
      </p:sp>
      <p:sp>
        <p:nvSpPr>
          <p:cNvPr id="66" name="Pyöristetty suorakulmio 65">
            <a:hlinkClick r:id="rId6" tooltip="Katso lisää"/>
          </p:cNvPr>
          <p:cNvSpPr/>
          <p:nvPr/>
        </p:nvSpPr>
        <p:spPr bwMode="auto">
          <a:xfrm>
            <a:off x="35496" y="4061455"/>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Turun yliopisto</a:t>
            </a:r>
          </a:p>
        </p:txBody>
      </p:sp>
      <p:sp>
        <p:nvSpPr>
          <p:cNvPr id="68" name="Pyöristetty suorakulmio 67"/>
          <p:cNvSpPr/>
          <p:nvPr/>
        </p:nvSpPr>
        <p:spPr bwMode="auto">
          <a:xfrm>
            <a:off x="35496" y="4954579"/>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Hanken</a:t>
            </a:r>
          </a:p>
        </p:txBody>
      </p:sp>
      <p:sp>
        <p:nvSpPr>
          <p:cNvPr id="70" name="Pyöristetty suorakulmio 69"/>
          <p:cNvSpPr/>
          <p:nvPr/>
        </p:nvSpPr>
        <p:spPr bwMode="auto">
          <a:xfrm>
            <a:off x="35496" y="5602651"/>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Taideyliopisto</a:t>
            </a:r>
          </a:p>
        </p:txBody>
      </p:sp>
      <p:sp>
        <p:nvSpPr>
          <p:cNvPr id="71" name="Pyöristetty suorakulmio 70"/>
          <p:cNvSpPr/>
          <p:nvPr/>
        </p:nvSpPr>
        <p:spPr bwMode="auto">
          <a:xfrm>
            <a:off x="35496" y="5931457"/>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Helsingin yliopisto</a:t>
            </a:r>
          </a:p>
        </p:txBody>
      </p:sp>
      <p:grpSp>
        <p:nvGrpSpPr>
          <p:cNvPr id="4" name="Ryhmä 3"/>
          <p:cNvGrpSpPr/>
          <p:nvPr/>
        </p:nvGrpSpPr>
        <p:grpSpPr>
          <a:xfrm>
            <a:off x="1651958" y="2636912"/>
            <a:ext cx="7240520" cy="1872208"/>
            <a:chOff x="1475657" y="4599050"/>
            <a:chExt cx="7240520" cy="1872208"/>
          </a:xfrm>
        </p:grpSpPr>
        <p:cxnSp>
          <p:nvCxnSpPr>
            <p:cNvPr id="74" name="Suora yhdysviiva 73"/>
            <p:cNvCxnSpPr/>
            <p:nvPr/>
          </p:nvCxnSpPr>
          <p:spPr bwMode="auto">
            <a:xfrm>
              <a:off x="1691680" y="5258155"/>
              <a:ext cx="6098612" cy="0"/>
            </a:xfrm>
            <a:prstGeom prst="line">
              <a:avLst/>
            </a:prstGeom>
            <a:noFill/>
            <a:ln w="76200" cap="flat" cmpd="sng" algn="ctr">
              <a:solidFill>
                <a:srgbClr val="0099CC"/>
              </a:solidFill>
              <a:prstDash val="solid"/>
              <a:round/>
              <a:headEnd type="none" w="med" len="med"/>
              <a:tailEnd type="none" w="med" len="med"/>
            </a:ln>
            <a:effectLst>
              <a:glow rad="228600">
                <a:srgbClr val="0099CC">
                  <a:alpha val="40000"/>
                </a:srgbClr>
              </a:glow>
            </a:effectLst>
            <a:scene3d>
              <a:camera prst="orthographicFront"/>
              <a:lightRig rig="threePt" dir="t"/>
            </a:scene3d>
            <a:sp3d extrusionH="76200">
              <a:extrusionClr>
                <a:srgbClr val="FFC000"/>
              </a:extrusionClr>
            </a:sp3d>
          </p:spPr>
        </p:cxnSp>
        <p:sp>
          <p:nvSpPr>
            <p:cNvPr id="76" name="Vuokaaviosymboli: Tallennettu tieto 75"/>
            <p:cNvSpPr/>
            <p:nvPr/>
          </p:nvSpPr>
          <p:spPr>
            <a:xfrm rot="10800000">
              <a:off x="6300190" y="4798745"/>
              <a:ext cx="2415987" cy="1088067"/>
            </a:xfrm>
            <a:prstGeom prst="flowChartOnlineStorage">
              <a:avLst/>
            </a:prstGeom>
            <a:solidFill>
              <a:srgbClr val="3366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Vuokaaviosymboli: Tallennettu tieto 76"/>
            <p:cNvSpPr/>
            <p:nvPr/>
          </p:nvSpPr>
          <p:spPr>
            <a:xfrm rot="10800000">
              <a:off x="1475657" y="4798752"/>
              <a:ext cx="2197159" cy="1088060"/>
            </a:xfrm>
            <a:prstGeom prst="flowChartOnlineStorage">
              <a:avLst/>
            </a:prstGeom>
            <a:solidFill>
              <a:srgbClr val="33CC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Vuokaaviosymboli: Tallennettu tieto 77"/>
            <p:cNvSpPr/>
            <p:nvPr/>
          </p:nvSpPr>
          <p:spPr>
            <a:xfrm rot="10800000">
              <a:off x="3635895" y="4798747"/>
              <a:ext cx="2736304" cy="1088061"/>
            </a:xfrm>
            <a:prstGeom prst="flowChartOnlineStorage">
              <a:avLst/>
            </a:prstGeom>
            <a:solidFill>
              <a:srgbClr val="0099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691680" y="5012514"/>
              <a:ext cx="1872208" cy="738664"/>
            </a:xfrm>
            <a:prstGeom prst="rect">
              <a:avLst/>
            </a:prstGeom>
            <a:noFill/>
          </p:spPr>
          <p:txBody>
            <a:bodyPr wrap="square" rtlCol="0">
              <a:spAutoFit/>
            </a:bodyPr>
            <a:lstStyle/>
            <a:p>
              <a:pPr algn="ctr">
                <a:buNone/>
              </a:pPr>
              <a:r>
                <a:rPr lang="fi-FI" sz="1400" dirty="0" smtClean="0">
                  <a:latin typeface="Arial Rounded MT Bold" panose="020F0704030504030204" pitchFamily="34" charset="0"/>
                </a:rPr>
                <a:t>Tekniikan</a:t>
              </a:r>
            </a:p>
            <a:p>
              <a:pPr algn="ctr">
                <a:spcBef>
                  <a:spcPts val="0"/>
                </a:spcBef>
                <a:buNone/>
              </a:pPr>
              <a:r>
                <a:rPr lang="fi-FI" sz="1400" dirty="0" smtClean="0">
                  <a:latin typeface="Arial Rounded MT Bold" panose="020F0704030504030204" pitchFamily="34" charset="0"/>
                </a:rPr>
                <a:t> kandidaatti </a:t>
              </a:r>
            </a:p>
            <a:p>
              <a:pPr algn="ctr">
                <a:spcBef>
                  <a:spcPts val="0"/>
                </a:spcBef>
                <a:buNone/>
              </a:pPr>
              <a:r>
                <a:rPr lang="fi-FI" sz="1400" dirty="0" smtClean="0">
                  <a:latin typeface="Arial Rounded MT Bold" panose="020F0704030504030204" pitchFamily="34" charset="0"/>
                </a:rPr>
                <a:t>(</a:t>
              </a:r>
              <a:r>
                <a:rPr lang="fi-FI" sz="1400" dirty="0" err="1" smtClean="0">
                  <a:latin typeface="Arial Rounded MT Bold" panose="020F0704030504030204" pitchFamily="34" charset="0"/>
                </a:rPr>
                <a:t>TkK</a:t>
              </a:r>
              <a:r>
                <a:rPr lang="fi-FI" sz="1400" dirty="0" smtClean="0">
                  <a:latin typeface="Arial Rounded MT Bold" panose="020F0704030504030204" pitchFamily="34" charset="0"/>
                </a:rPr>
                <a:t>)</a:t>
              </a:r>
            </a:p>
          </p:txBody>
        </p:sp>
        <p:sp>
          <p:nvSpPr>
            <p:cNvPr id="81" name="Tekstiruutu 80"/>
            <p:cNvSpPr txBox="1"/>
            <p:nvPr/>
          </p:nvSpPr>
          <p:spPr>
            <a:xfrm>
              <a:off x="4142299" y="4959090"/>
              <a:ext cx="2157893" cy="738664"/>
            </a:xfrm>
            <a:prstGeom prst="rect">
              <a:avLst/>
            </a:prstGeom>
            <a:noFill/>
          </p:spPr>
          <p:txBody>
            <a:bodyPr wrap="square" rtlCol="0">
              <a:spAutoFit/>
            </a:bodyPr>
            <a:lstStyle/>
            <a:p>
              <a:pPr algn="ctr">
                <a:spcBef>
                  <a:spcPts val="0"/>
                </a:spcBef>
                <a:buNone/>
              </a:pPr>
              <a:r>
                <a:rPr lang="fi-FI" sz="1400" dirty="0" smtClean="0">
                  <a:latin typeface="Arial Rounded MT Bold" panose="020F0704030504030204" pitchFamily="34" charset="0"/>
                </a:rPr>
                <a:t>Diplomi-insinööri (DI)</a:t>
              </a:r>
            </a:p>
            <a:p>
              <a:pPr algn="ctr">
                <a:spcBef>
                  <a:spcPts val="0"/>
                </a:spcBef>
                <a:buNone/>
              </a:pPr>
              <a:r>
                <a:rPr lang="fi-FI" sz="1400" dirty="0" smtClean="0">
                  <a:latin typeface="Arial Rounded MT Bold" panose="020F0704030504030204" pitchFamily="34" charset="0"/>
                </a:rPr>
                <a:t>Arkkitehti</a:t>
              </a:r>
            </a:p>
            <a:p>
              <a:pPr algn="ctr">
                <a:spcBef>
                  <a:spcPts val="0"/>
                </a:spcBef>
                <a:buNone/>
              </a:pPr>
              <a:r>
                <a:rPr lang="fi-FI" sz="1400" dirty="0" smtClean="0">
                  <a:latin typeface="Arial Rounded MT Bold" panose="020F0704030504030204" pitchFamily="34" charset="0"/>
                </a:rPr>
                <a:t>Maisema-arkkitehti</a:t>
              </a:r>
            </a:p>
          </p:txBody>
        </p:sp>
        <p:sp>
          <p:nvSpPr>
            <p:cNvPr id="82" name="Tekstiruutu 81"/>
            <p:cNvSpPr txBox="1"/>
            <p:nvPr/>
          </p:nvSpPr>
          <p:spPr>
            <a:xfrm>
              <a:off x="6696683" y="4599050"/>
              <a:ext cx="1907765" cy="1384995"/>
            </a:xfrm>
            <a:prstGeom prst="rect">
              <a:avLst/>
            </a:prstGeom>
            <a:noFill/>
          </p:spPr>
          <p:txBody>
            <a:bodyPr wrap="square" rtlCol="0">
              <a:spAutoFit/>
            </a:bodyPr>
            <a:lstStyle/>
            <a:p>
              <a:pPr algn="ctr">
                <a:spcBef>
                  <a:spcPts val="0"/>
                </a:spcBef>
                <a:buNone/>
              </a:pPr>
              <a:endParaRPr lang="fi-FI" sz="1400" dirty="0">
                <a:solidFill>
                  <a:schemeClr val="tx1">
                    <a:lumMod val="50000"/>
                  </a:schemeClr>
                </a:solidFill>
                <a:latin typeface="Arial Rounded MT Bold" panose="020F0704030504030204" pitchFamily="34" charset="0"/>
              </a:endParaRPr>
            </a:p>
            <a:p>
              <a:pPr algn="ctr">
                <a:spcBef>
                  <a:spcPts val="0"/>
                </a:spcBef>
                <a:buNone/>
              </a:pPr>
              <a:r>
                <a:rPr lang="fi-FI" sz="1400" dirty="0" smtClean="0">
                  <a:solidFill>
                    <a:schemeClr val="bg1"/>
                  </a:solidFill>
                  <a:latin typeface="Arial Rounded MT Bold" panose="020F0704030504030204" pitchFamily="34" charset="0"/>
                </a:rPr>
                <a:t>Tekniikan </a:t>
              </a:r>
            </a:p>
            <a:p>
              <a:pPr algn="ctr">
                <a:spcBef>
                  <a:spcPts val="0"/>
                </a:spcBef>
                <a:buNone/>
              </a:pPr>
              <a:r>
                <a:rPr lang="fi-FI" sz="1400" dirty="0">
                  <a:solidFill>
                    <a:schemeClr val="bg1"/>
                  </a:solidFill>
                  <a:latin typeface="Arial Rounded MT Bold" panose="020F0704030504030204" pitchFamily="34" charset="0"/>
                </a:rPr>
                <a:t>l</a:t>
              </a:r>
              <a:r>
                <a:rPr lang="fi-FI" sz="1400" dirty="0" smtClean="0">
                  <a:solidFill>
                    <a:schemeClr val="bg1"/>
                  </a:solidFill>
                  <a:latin typeface="Arial Rounded MT Bold" panose="020F0704030504030204" pitchFamily="34" charset="0"/>
                </a:rPr>
                <a:t>isensiaatti (TL)</a:t>
              </a:r>
            </a:p>
            <a:p>
              <a:pPr algn="ctr">
                <a:spcBef>
                  <a:spcPts val="0"/>
                </a:spcBef>
                <a:buNone/>
              </a:pPr>
              <a:r>
                <a:rPr lang="fi-FI" sz="1400" dirty="0" smtClean="0">
                  <a:solidFill>
                    <a:schemeClr val="bg1"/>
                  </a:solidFill>
                  <a:latin typeface="Arial Rounded MT Bold" panose="020F0704030504030204" pitchFamily="34" charset="0"/>
                </a:rPr>
                <a:t>Tekniikan</a:t>
              </a:r>
            </a:p>
            <a:p>
              <a:pPr algn="ctr">
                <a:spcBef>
                  <a:spcPts val="0"/>
                </a:spcBef>
                <a:buNone/>
              </a:pPr>
              <a:r>
                <a:rPr lang="fi-FI" sz="1400" dirty="0" smtClean="0">
                  <a:solidFill>
                    <a:schemeClr val="bg1"/>
                  </a:solidFill>
                  <a:latin typeface="Arial Rounded MT Bold" panose="020F0704030504030204" pitchFamily="34" charset="0"/>
                </a:rPr>
                <a:t>tohtori (TT)</a:t>
              </a:r>
            </a:p>
            <a:p>
              <a:pPr algn="ctr">
                <a:spcBef>
                  <a:spcPts val="0"/>
                </a:spcBef>
                <a:buNone/>
              </a:pP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33CC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t>Alempi korkeakoulututkinto</a:t>
              </a:r>
              <a:endParaRPr lang="fi-FI" sz="1200" dirty="0"/>
            </a:p>
          </p:txBody>
        </p:sp>
        <p:sp>
          <p:nvSpPr>
            <p:cNvPr id="83" name="Tekstiruutu 82"/>
            <p:cNvSpPr txBox="1"/>
            <p:nvPr/>
          </p:nvSpPr>
          <p:spPr>
            <a:xfrm>
              <a:off x="4067944" y="6194259"/>
              <a:ext cx="2232248" cy="276999"/>
            </a:xfrm>
            <a:prstGeom prst="rect">
              <a:avLst/>
            </a:prstGeom>
            <a:solidFill>
              <a:srgbClr val="0099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a:t>
              </a:r>
              <a:r>
                <a:rPr lang="fi-FI" sz="1200" dirty="0" smtClean="0"/>
                <a:t>lempi korkeakoulututkinto</a:t>
              </a:r>
              <a:endParaRPr lang="fi-FI" sz="1200" dirty="0"/>
            </a:p>
          </p:txBody>
        </p:sp>
        <p:sp>
          <p:nvSpPr>
            <p:cNvPr id="84" name="Tekstiruutu 83"/>
            <p:cNvSpPr txBox="1"/>
            <p:nvPr/>
          </p:nvSpPr>
          <p:spPr>
            <a:xfrm>
              <a:off x="6915979" y="6194259"/>
              <a:ext cx="1391316" cy="276999"/>
            </a:xfrm>
            <a:prstGeom prst="rect">
              <a:avLst/>
            </a:prstGeom>
            <a:solidFill>
              <a:srgbClr val="3366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solidFill>
                    <a:schemeClr val="bg1"/>
                  </a:solidFill>
                </a:rPr>
                <a:t>Jatkotutkinnot</a:t>
              </a:r>
              <a:endParaRPr lang="fi-FI" sz="1200" dirty="0">
                <a:solidFill>
                  <a:schemeClr val="bg1"/>
                </a:solidFill>
              </a:endParaRPr>
            </a:p>
          </p:txBody>
        </p:sp>
      </p:grpSp>
      <p:sp>
        <p:nvSpPr>
          <p:cNvPr id="7" name="Suorakulmio 6"/>
          <p:cNvSpPr/>
          <p:nvPr/>
        </p:nvSpPr>
        <p:spPr>
          <a:xfrm>
            <a:off x="1763689" y="1124744"/>
            <a:ext cx="6552728" cy="1384995"/>
          </a:xfrm>
          <a:prstGeom prst="rect">
            <a:avLst/>
          </a:prstGeom>
          <a:solidFill>
            <a:schemeClr val="bg2">
              <a:lumMod val="20000"/>
              <a:lumOff val="80000"/>
            </a:schemeClr>
          </a:solidFill>
          <a:ln>
            <a:solidFill>
              <a:srgbClr val="008080"/>
            </a:solidFill>
          </a:ln>
          <a:effectLst>
            <a:glow rad="139700">
              <a:srgbClr val="3366CC">
                <a:alpha val="40000"/>
              </a:srgbClr>
            </a:glow>
          </a:effectLst>
        </p:spPr>
        <p:txBody>
          <a:bodyPr wrap="square">
            <a:spAutoFit/>
          </a:bodyPr>
          <a:lstStyle/>
          <a:p>
            <a:r>
              <a:rPr lang="fi-FI" sz="1400" dirty="0"/>
              <a:t>Teknisistä tieteistä valmistuu asiantuntijoita kaikille tekniikan aloille ja ympäristön suunnitteluun. </a:t>
            </a:r>
            <a:r>
              <a:rPr lang="fi-FI" sz="1400" dirty="0" smtClean="0"/>
              <a:t>Teknisiin </a:t>
            </a:r>
            <a:r>
              <a:rPr lang="fi-FI" sz="1400" dirty="0"/>
              <a:t>tieteisiin kuuluu tieteellistä laskentaa ja </a:t>
            </a:r>
            <a:r>
              <a:rPr lang="fi-FI" sz="1400" dirty="0" smtClean="0"/>
              <a:t>luonnontieteellistä </a:t>
            </a:r>
            <a:r>
              <a:rPr lang="fi-FI" sz="1400" dirty="0"/>
              <a:t>perustutkimusta, </a:t>
            </a:r>
            <a:r>
              <a:rPr lang="fi-FI" sz="1400" dirty="0" smtClean="0"/>
              <a:t>tekniskaupallisia </a:t>
            </a:r>
            <a:r>
              <a:rPr lang="fi-FI" sz="1400" dirty="0"/>
              <a:t>tieteitä kuten tuotantotaloutta, tiedonhallintaa ja </a:t>
            </a:r>
            <a:r>
              <a:rPr lang="fi-FI" sz="1400" dirty="0" smtClean="0"/>
              <a:t>logistiikkaa, </a:t>
            </a:r>
            <a:r>
              <a:rPr lang="fi-FI" sz="1400" dirty="0"/>
              <a:t>soveltavia tieteitä kuten arkkitehtuuria, automaatiotekniikkaa, sähkötekniikkaa ja konetekniikkaa sekä lääketieteellistä ja </a:t>
            </a:r>
            <a:r>
              <a:rPr lang="fi-FI" sz="1400" dirty="0" smtClean="0"/>
              <a:t>biotekniikkaa.</a:t>
            </a:r>
            <a:endParaRPr lang="fi-FI" sz="1400" dirty="0"/>
          </a:p>
        </p:txBody>
      </p:sp>
      <p:grpSp>
        <p:nvGrpSpPr>
          <p:cNvPr id="85" name="Ryhmä 84"/>
          <p:cNvGrpSpPr/>
          <p:nvPr/>
        </p:nvGrpSpPr>
        <p:grpSpPr>
          <a:xfrm>
            <a:off x="7884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smtClean="0">
                  <a:latin typeface="+mj-lt"/>
                </a:rPr>
                <a:t>Seuraava ala</a:t>
              </a:r>
              <a:endParaRPr lang="fi-FI" sz="600" b="1" dirty="0">
                <a:latin typeface="+mj-lt"/>
              </a:endParaRP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smtClean="0">
                  <a:latin typeface="+mj-lt"/>
                </a:rPr>
                <a:t>Koulutusalat</a:t>
              </a:r>
              <a:endParaRPr lang="fi-FI" sz="600" b="1" dirty="0">
                <a:latin typeface="+mj-lt"/>
              </a:endParaRPr>
            </a:p>
          </p:txBody>
        </p:sp>
      </p:grpSp>
      <p:sp>
        <p:nvSpPr>
          <p:cNvPr id="37" name="Suorakulmio 36"/>
          <p:cNvSpPr/>
          <p:nvPr/>
        </p:nvSpPr>
        <p:spPr>
          <a:xfrm>
            <a:off x="1727558" y="4832792"/>
            <a:ext cx="4369949" cy="1815882"/>
          </a:xfrm>
          <a:prstGeom prst="rect">
            <a:avLst/>
          </a:prstGeom>
        </p:spPr>
        <p:txBody>
          <a:bodyPr wrap="square">
            <a:spAutoFit/>
          </a:bodyPr>
          <a:lstStyle/>
          <a:p>
            <a:r>
              <a:rPr lang="fi-FI" sz="1400" u="sng" dirty="0" smtClean="0"/>
              <a:t>Työtehtäviä:</a:t>
            </a:r>
            <a:endParaRPr lang="fi-FI" sz="1400" u="sng" dirty="0"/>
          </a:p>
          <a:p>
            <a:pPr marL="285750" indent="-285750">
              <a:spcBef>
                <a:spcPts val="0"/>
              </a:spcBef>
              <a:buFont typeface="Courier New" panose="02070309020205020404" pitchFamily="49" charset="0"/>
              <a:buChar char="o"/>
            </a:pPr>
            <a:r>
              <a:rPr lang="fi-FI" sz="1400" dirty="0" smtClean="0"/>
              <a:t>opetustehtävät </a:t>
            </a:r>
            <a:r>
              <a:rPr lang="fi-FI" sz="1400" dirty="0"/>
              <a:t>tekniikan alan oppilaitoksissa </a:t>
            </a:r>
            <a:endParaRPr lang="fi-FI" sz="1400" dirty="0" smtClean="0"/>
          </a:p>
          <a:p>
            <a:pPr marL="285750" indent="-285750">
              <a:spcBef>
                <a:spcPts val="0"/>
              </a:spcBef>
              <a:buFont typeface="Courier New" panose="02070309020205020404" pitchFamily="49" charset="0"/>
              <a:buChar char="o"/>
            </a:pPr>
            <a:r>
              <a:rPr lang="fi-FI" sz="1400" dirty="0" smtClean="0"/>
              <a:t>tutkijoina </a:t>
            </a:r>
            <a:r>
              <a:rPr lang="fi-FI" sz="1400" dirty="0"/>
              <a:t>korkeakouluissa ja </a:t>
            </a:r>
            <a:r>
              <a:rPr lang="fi-FI" sz="1400" dirty="0" smtClean="0"/>
              <a:t>tutkimuslaitoksissa</a:t>
            </a:r>
          </a:p>
          <a:p>
            <a:pPr marL="285750" indent="-285750">
              <a:spcBef>
                <a:spcPts val="0"/>
              </a:spcBef>
              <a:buFont typeface="Courier New" panose="02070309020205020404" pitchFamily="49" charset="0"/>
              <a:buChar char="o"/>
            </a:pPr>
            <a:r>
              <a:rPr lang="fi-FI" sz="1400" dirty="0" smtClean="0"/>
              <a:t>valtion </a:t>
            </a:r>
            <a:r>
              <a:rPr lang="fi-FI" sz="1400" dirty="0"/>
              <a:t>ja </a:t>
            </a:r>
            <a:r>
              <a:rPr lang="fi-FI" sz="1400" dirty="0" smtClean="0"/>
              <a:t>kuntien tekniset tehtävät</a:t>
            </a:r>
          </a:p>
          <a:p>
            <a:pPr marL="285750" indent="-285750">
              <a:spcBef>
                <a:spcPts val="0"/>
              </a:spcBef>
              <a:buFont typeface="Courier New" panose="02070309020205020404" pitchFamily="49" charset="0"/>
              <a:buChar char="o"/>
            </a:pPr>
            <a:r>
              <a:rPr lang="fi-FI" sz="1400" dirty="0" smtClean="0"/>
              <a:t>asiantuntija- </a:t>
            </a:r>
            <a:r>
              <a:rPr lang="fi-FI" sz="1400" dirty="0"/>
              <a:t>ja </a:t>
            </a:r>
            <a:r>
              <a:rPr lang="fi-FI" sz="1400" dirty="0" smtClean="0"/>
              <a:t>johtotehtävät tuotannossa</a:t>
            </a:r>
            <a:r>
              <a:rPr lang="fi-FI" sz="1400" dirty="0"/>
              <a:t>, tuotekehityksessä, suunnittelussa ja </a:t>
            </a:r>
            <a:r>
              <a:rPr lang="fi-FI" sz="1400" dirty="0" smtClean="0"/>
              <a:t>markkinoinnissa</a:t>
            </a:r>
            <a:endParaRPr lang="fi-FI" sz="1400" dirty="0"/>
          </a:p>
        </p:txBody>
      </p:sp>
      <p:sp>
        <p:nvSpPr>
          <p:cNvPr id="67" name="Pyöristetty suorakulmio 66"/>
          <p:cNvSpPr/>
          <p:nvPr/>
        </p:nvSpPr>
        <p:spPr bwMode="auto">
          <a:xfrm>
            <a:off x="35496" y="4693910"/>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Maanpuolustuskork.</a:t>
            </a:r>
          </a:p>
        </p:txBody>
      </p:sp>
      <p:pic>
        <p:nvPicPr>
          <p:cNvPr id="2" name="Picture 2" descr="C:\Users\Seppo\AppData\Local\Microsoft\Windows\Temporary Internet Files\Content.IE5\L8GZ7YE3\MP900439299[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64524" y="4811385"/>
            <a:ext cx="1985959" cy="1329883"/>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2" name="Pyöristetty suorakulmio 71">
            <a:hlinkClick r:id="rId8" tooltip="Katso lisää"/>
          </p:cNvPr>
          <p:cNvSpPr/>
          <p:nvPr/>
        </p:nvSpPr>
        <p:spPr bwMode="auto">
          <a:xfrm>
            <a:off x="35496" y="4388852"/>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Åbo Akademi</a:t>
            </a:r>
          </a:p>
        </p:txBody>
      </p:sp>
      <p:sp>
        <p:nvSpPr>
          <p:cNvPr id="69" name="Pyöristetty suorakulmio 68">
            <a:hlinkClick r:id="rId9" tooltip="Katso lisää"/>
          </p:cNvPr>
          <p:cNvSpPr/>
          <p:nvPr/>
        </p:nvSpPr>
        <p:spPr bwMode="auto">
          <a:xfrm>
            <a:off x="35496" y="5283385"/>
            <a:ext cx="1368152" cy="272415"/>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Aalto-yliopisto</a:t>
            </a:r>
          </a:p>
        </p:txBody>
      </p:sp>
      <p:sp>
        <p:nvSpPr>
          <p:cNvPr id="65" name="Pyöristetty suorakulmio 64">
            <a:hlinkClick r:id="rId10" tooltip="Katso lisää"/>
          </p:cNvPr>
          <p:cNvSpPr/>
          <p:nvPr/>
        </p:nvSpPr>
        <p:spPr bwMode="auto">
          <a:xfrm>
            <a:off x="35496" y="3573016"/>
            <a:ext cx="1368152" cy="442674"/>
          </a:xfrm>
          <a:prstGeom prst="roundRect">
            <a:avLst/>
          </a:prstGeom>
          <a:solidFill>
            <a:srgbClr val="0099CC"/>
          </a:solidFill>
          <a:ln w="9525" cap="flat" cmpd="sng" algn="ctr">
            <a:noFill/>
            <a:prstDash val="solid"/>
            <a:round/>
            <a:headEnd type="none" w="med" len="med"/>
            <a:tailEnd type="none" w="med" len="med"/>
          </a:ln>
          <a:effectLst>
            <a:glow rad="101600">
              <a:srgbClr val="0099CC">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T:reen teknillinen yliopisto</a:t>
            </a:r>
          </a:p>
        </p:txBody>
      </p:sp>
      <p:pic>
        <p:nvPicPr>
          <p:cNvPr id="38" name="Picture 2" descr="Siirry etusivulle">
            <a:hlinkClick r:id="rId11" tooltip="Katso"/>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71" y="6265799"/>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79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p:nvPr>
        </p:nvSpPr>
        <p:spPr bwMode="auto">
          <a:xfrm>
            <a:off x="1252897" y="115888"/>
            <a:ext cx="6140673" cy="576808"/>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smtClean="0">
                <a:solidFill>
                  <a:schemeClr val="tx1"/>
                </a:solidFill>
                <a:latin typeface="Arial Rounded MT Bold" panose="020F0704030504030204" pitchFamily="34" charset="0"/>
              </a:rPr>
              <a:t>Eläinlääketiede</a:t>
            </a:r>
            <a:endParaRPr lang="fi-FI" sz="2800" b="1" dirty="0">
              <a:solidFill>
                <a:schemeClr val="tx1"/>
              </a:solidFill>
              <a:latin typeface="Arial Rounded MT Bold" panose="020F0704030504030204" pitchFamily="34" charset="0"/>
            </a:endParaRPr>
          </a:p>
        </p:txBody>
      </p:sp>
      <p:sp>
        <p:nvSpPr>
          <p:cNvPr id="3" name="Pyöristetty suorakulmio 2"/>
          <p:cNvSpPr/>
          <p:nvPr/>
        </p:nvSpPr>
        <p:spPr bwMode="auto">
          <a:xfrm>
            <a:off x="35496" y="106614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Lapin yliopisto</a:t>
            </a:r>
          </a:p>
        </p:txBody>
      </p:sp>
      <p:sp>
        <p:nvSpPr>
          <p:cNvPr id="56" name="Pyöristetty suorakulmio 55"/>
          <p:cNvSpPr/>
          <p:nvPr/>
        </p:nvSpPr>
        <p:spPr bwMode="auto">
          <a:xfrm>
            <a:off x="35496" y="1369796"/>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Oulun yliopisto</a:t>
            </a:r>
          </a:p>
        </p:txBody>
      </p:sp>
      <p:sp>
        <p:nvSpPr>
          <p:cNvPr id="60" name="Pyöristetty suorakulmio 59"/>
          <p:cNvSpPr/>
          <p:nvPr/>
        </p:nvSpPr>
        <p:spPr bwMode="auto">
          <a:xfrm>
            <a:off x="35496" y="171421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Vaasan yliopisto</a:t>
            </a:r>
          </a:p>
        </p:txBody>
      </p:sp>
      <p:sp>
        <p:nvSpPr>
          <p:cNvPr id="61" name="Pyöristetty suorakulmio 60"/>
          <p:cNvSpPr/>
          <p:nvPr/>
        </p:nvSpPr>
        <p:spPr bwMode="auto">
          <a:xfrm>
            <a:off x="35496" y="2089876"/>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Itä-Suomen yliopisto</a:t>
            </a:r>
          </a:p>
        </p:txBody>
      </p:sp>
      <p:sp>
        <p:nvSpPr>
          <p:cNvPr id="62" name="Pyöristetty suorakulmio 61"/>
          <p:cNvSpPr/>
          <p:nvPr/>
        </p:nvSpPr>
        <p:spPr bwMode="auto">
          <a:xfrm>
            <a:off x="35496" y="2417273"/>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Jyväskylän yliopisto</a:t>
            </a:r>
          </a:p>
        </p:txBody>
      </p:sp>
      <p:sp>
        <p:nvSpPr>
          <p:cNvPr id="63" name="Pyöristetty suorakulmio 62"/>
          <p:cNvSpPr/>
          <p:nvPr/>
        </p:nvSpPr>
        <p:spPr bwMode="auto">
          <a:xfrm>
            <a:off x="35496" y="2728730"/>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Lappeenrannan teknillinen yliopisto</a:t>
            </a:r>
          </a:p>
        </p:txBody>
      </p:sp>
      <p:sp>
        <p:nvSpPr>
          <p:cNvPr id="64" name="Pyöristetty suorakulmio 63"/>
          <p:cNvSpPr/>
          <p:nvPr/>
        </p:nvSpPr>
        <p:spPr bwMode="auto">
          <a:xfrm>
            <a:off x="35496" y="3209361"/>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Tampereen yliopisto</a:t>
            </a:r>
          </a:p>
        </p:txBody>
      </p:sp>
      <p:sp>
        <p:nvSpPr>
          <p:cNvPr id="65" name="Pyöristetty suorakulmio 64"/>
          <p:cNvSpPr/>
          <p:nvPr/>
        </p:nvSpPr>
        <p:spPr bwMode="auto">
          <a:xfrm>
            <a:off x="35496" y="3569401"/>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T:reen teknillinen yliopisto</a:t>
            </a:r>
          </a:p>
        </p:txBody>
      </p:sp>
      <p:sp>
        <p:nvSpPr>
          <p:cNvPr id="66" name="Pyöristetty suorakulmio 65"/>
          <p:cNvSpPr/>
          <p:nvPr/>
        </p:nvSpPr>
        <p:spPr bwMode="auto">
          <a:xfrm>
            <a:off x="35496" y="4057840"/>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Turun yliopisto</a:t>
            </a:r>
          </a:p>
        </p:txBody>
      </p:sp>
      <p:sp>
        <p:nvSpPr>
          <p:cNvPr id="67" name="Pyöristetty suorakulmio 66"/>
          <p:cNvSpPr/>
          <p:nvPr/>
        </p:nvSpPr>
        <p:spPr bwMode="auto">
          <a:xfrm>
            <a:off x="35496" y="4690295"/>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Maanpuolustuskork.</a:t>
            </a:r>
          </a:p>
        </p:txBody>
      </p:sp>
      <p:sp>
        <p:nvSpPr>
          <p:cNvPr id="68" name="Pyöristetty suorakulmio 67"/>
          <p:cNvSpPr/>
          <p:nvPr/>
        </p:nvSpPr>
        <p:spPr bwMode="auto">
          <a:xfrm>
            <a:off x="35496" y="502658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Hanken</a:t>
            </a:r>
          </a:p>
        </p:txBody>
      </p:sp>
      <p:sp>
        <p:nvSpPr>
          <p:cNvPr id="69" name="Pyöristetty suorakulmio 68"/>
          <p:cNvSpPr/>
          <p:nvPr/>
        </p:nvSpPr>
        <p:spPr bwMode="auto">
          <a:xfrm>
            <a:off x="35496" y="5355393"/>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Aalto-yliopisto</a:t>
            </a:r>
          </a:p>
        </p:txBody>
      </p:sp>
      <p:sp>
        <p:nvSpPr>
          <p:cNvPr id="70" name="Pyöristetty suorakulmio 69"/>
          <p:cNvSpPr/>
          <p:nvPr/>
        </p:nvSpPr>
        <p:spPr bwMode="auto">
          <a:xfrm>
            <a:off x="35496" y="5674659"/>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Taideyliopisto</a:t>
            </a:r>
          </a:p>
        </p:txBody>
      </p:sp>
      <p:sp>
        <p:nvSpPr>
          <p:cNvPr id="71" name="Pyöristetty suorakulmio 70">
            <a:hlinkClick r:id="rId3" tooltip="Katso lisää"/>
          </p:cNvPr>
          <p:cNvSpPr/>
          <p:nvPr/>
        </p:nvSpPr>
        <p:spPr bwMode="auto">
          <a:xfrm>
            <a:off x="35496" y="6003465"/>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397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Helsingin yliopisto</a:t>
            </a:r>
          </a:p>
        </p:txBody>
      </p:sp>
      <p:sp>
        <p:nvSpPr>
          <p:cNvPr id="72" name="Pyöristetty suorakulmio 71"/>
          <p:cNvSpPr/>
          <p:nvPr/>
        </p:nvSpPr>
        <p:spPr bwMode="auto">
          <a:xfrm>
            <a:off x="35496" y="4385237"/>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Åbo Akademi</a:t>
            </a:r>
          </a:p>
        </p:txBody>
      </p:sp>
      <p:grpSp>
        <p:nvGrpSpPr>
          <p:cNvPr id="4" name="Ryhmä 3"/>
          <p:cNvGrpSpPr/>
          <p:nvPr/>
        </p:nvGrpSpPr>
        <p:grpSpPr>
          <a:xfrm>
            <a:off x="1582753" y="2176532"/>
            <a:ext cx="7133425" cy="2044556"/>
            <a:chOff x="1582753" y="4426702"/>
            <a:chExt cx="7133425" cy="2044556"/>
          </a:xfrm>
        </p:grpSpPr>
        <p:cxnSp>
          <p:nvCxnSpPr>
            <p:cNvPr id="74" name="Suora yhdysviiva 73"/>
            <p:cNvCxnSpPr/>
            <p:nvPr/>
          </p:nvCxnSpPr>
          <p:spPr bwMode="auto">
            <a:xfrm>
              <a:off x="1820845" y="5258155"/>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3" y="4426702"/>
              <a:ext cx="2127955" cy="1700777"/>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4754099"/>
              <a:ext cx="1872208" cy="1169551"/>
            </a:xfrm>
            <a:prstGeom prst="rect">
              <a:avLst/>
            </a:prstGeom>
            <a:noFill/>
          </p:spPr>
          <p:txBody>
            <a:bodyPr wrap="square" rtlCol="0">
              <a:spAutoFit/>
            </a:bodyPr>
            <a:lstStyle/>
            <a:p>
              <a:pPr algn="ctr">
                <a:buNone/>
              </a:pPr>
              <a:r>
                <a:rPr lang="fi-FI" sz="1400" dirty="0" smtClean="0">
                  <a:latin typeface="Arial Rounded MT Bold" panose="020F0704030504030204" pitchFamily="34" charset="0"/>
                </a:rPr>
                <a:t>Eläinlääke- </a:t>
              </a:r>
            </a:p>
            <a:p>
              <a:pPr algn="ctr">
                <a:spcBef>
                  <a:spcPts val="0"/>
                </a:spcBef>
                <a:buNone/>
              </a:pPr>
              <a:r>
                <a:rPr lang="fi-FI" sz="1400" dirty="0" smtClean="0">
                  <a:latin typeface="Arial Rounded MT Bold" panose="020F0704030504030204" pitchFamily="34" charset="0"/>
                </a:rPr>
                <a:t>tieteen</a:t>
              </a:r>
            </a:p>
            <a:p>
              <a:pPr algn="ctr">
                <a:spcBef>
                  <a:spcPts val="0"/>
                </a:spcBef>
                <a:buNone/>
              </a:pPr>
              <a:r>
                <a:rPr lang="fi-FI" sz="1400" dirty="0" smtClean="0">
                  <a:latin typeface="Arial Rounded MT Bold" panose="020F0704030504030204" pitchFamily="34" charset="0"/>
                </a:rPr>
                <a:t> kandidaatti </a:t>
              </a:r>
            </a:p>
            <a:p>
              <a:pPr algn="ctr">
                <a:spcBef>
                  <a:spcPts val="0"/>
                </a:spcBef>
                <a:buNone/>
              </a:pPr>
              <a:r>
                <a:rPr lang="fi-FI" sz="1400" dirty="0" smtClean="0">
                  <a:latin typeface="Arial Rounded MT Bold" panose="020F0704030504030204" pitchFamily="34" charset="0"/>
                </a:rPr>
                <a:t>(ELK)</a:t>
              </a:r>
            </a:p>
            <a:p>
              <a:pPr algn="ctr">
                <a:spcBef>
                  <a:spcPts val="0"/>
                </a:spcBef>
                <a:buNone/>
              </a:pPr>
              <a:r>
                <a:rPr lang="fi-FI" sz="1400" dirty="0" smtClean="0">
                  <a:solidFill>
                    <a:srgbClr val="C00000"/>
                  </a:solidFill>
                  <a:latin typeface="Arial Rounded MT Bold" panose="020F0704030504030204" pitchFamily="34" charset="0"/>
                </a:rPr>
                <a:t>180 op!</a:t>
              </a:r>
              <a:endParaRPr lang="fi-FI" sz="1400" dirty="0">
                <a:solidFill>
                  <a:srgbClr val="C00000"/>
                </a:solidFill>
                <a:latin typeface="Arial Rounded MT Bold" panose="020F0704030504030204" pitchFamily="34" charset="0"/>
              </a:endParaRPr>
            </a:p>
          </p:txBody>
        </p:sp>
        <p:sp>
          <p:nvSpPr>
            <p:cNvPr id="81" name="Tekstiruutu 80"/>
            <p:cNvSpPr txBox="1"/>
            <p:nvPr/>
          </p:nvSpPr>
          <p:spPr>
            <a:xfrm>
              <a:off x="4067944" y="4959090"/>
              <a:ext cx="1941869" cy="954107"/>
            </a:xfrm>
            <a:prstGeom prst="rect">
              <a:avLst/>
            </a:prstGeom>
            <a:noFill/>
          </p:spPr>
          <p:txBody>
            <a:bodyPr wrap="square" rtlCol="0">
              <a:spAutoFit/>
            </a:bodyPr>
            <a:lstStyle/>
            <a:p>
              <a:pPr algn="ctr">
                <a:spcBef>
                  <a:spcPts val="0"/>
                </a:spcBef>
                <a:buNone/>
              </a:pPr>
              <a:r>
                <a:rPr lang="fi-FI" sz="1400" dirty="0" smtClean="0">
                  <a:latin typeface="Arial Rounded MT Bold" panose="020F0704030504030204" pitchFamily="34" charset="0"/>
                </a:rPr>
                <a:t>Eläinlääketieteen</a:t>
              </a:r>
            </a:p>
            <a:p>
              <a:pPr algn="ctr">
                <a:spcBef>
                  <a:spcPts val="0"/>
                </a:spcBef>
                <a:buNone/>
              </a:pPr>
              <a:r>
                <a:rPr lang="fi-FI" sz="1400" dirty="0" smtClean="0">
                  <a:latin typeface="Arial Rounded MT Bold" panose="020F0704030504030204" pitchFamily="34" charset="0"/>
                </a:rPr>
                <a:t>lisensiaatti</a:t>
              </a:r>
            </a:p>
            <a:p>
              <a:pPr algn="ctr">
                <a:spcBef>
                  <a:spcPts val="0"/>
                </a:spcBef>
                <a:buNone/>
              </a:pPr>
              <a:r>
                <a:rPr lang="fi-FI" sz="1400" dirty="0" smtClean="0">
                  <a:latin typeface="Arial Rounded MT Bold" panose="020F0704030504030204" pitchFamily="34" charset="0"/>
                </a:rPr>
                <a:t>(ELL)</a:t>
              </a:r>
            </a:p>
            <a:p>
              <a:pPr algn="ctr">
                <a:spcBef>
                  <a:spcPts val="0"/>
                </a:spcBef>
                <a:buNone/>
              </a:pPr>
              <a:r>
                <a:rPr lang="fi-FI" sz="1400" dirty="0" smtClean="0">
                  <a:solidFill>
                    <a:srgbClr val="C00000"/>
                  </a:solidFill>
                  <a:latin typeface="Arial Rounded MT Bold" panose="020F0704030504030204" pitchFamily="34" charset="0"/>
                </a:rPr>
                <a:t>180 op!  </a:t>
              </a:r>
              <a:endParaRPr lang="fi-FI" sz="1400" dirty="0">
                <a:solidFill>
                  <a:srgbClr val="C00000"/>
                </a:solidFill>
                <a:latin typeface="Arial Rounded MT Bold" panose="020F0704030504030204" pitchFamily="34" charset="0"/>
              </a:endParaRPr>
            </a:p>
          </p:txBody>
        </p:sp>
        <p:sp>
          <p:nvSpPr>
            <p:cNvPr id="82" name="Tekstiruutu 81"/>
            <p:cNvSpPr txBox="1"/>
            <p:nvPr/>
          </p:nvSpPr>
          <p:spPr>
            <a:xfrm>
              <a:off x="6746988" y="4527042"/>
              <a:ext cx="1785452" cy="1600438"/>
            </a:xfrm>
            <a:prstGeom prst="rect">
              <a:avLst/>
            </a:prstGeom>
            <a:noFill/>
          </p:spPr>
          <p:txBody>
            <a:bodyPr wrap="square" rtlCol="0">
              <a:spAutoFit/>
            </a:bodyPr>
            <a:lstStyle/>
            <a:p>
              <a:pPr algn="ctr">
                <a:spcBef>
                  <a:spcPts val="0"/>
                </a:spcBef>
                <a:buNone/>
              </a:pPr>
              <a:r>
                <a:rPr lang="fi-FI" sz="1400" dirty="0" smtClean="0">
                  <a:solidFill>
                    <a:schemeClr val="bg1"/>
                  </a:solidFill>
                  <a:latin typeface="Arial Rounded MT Bold" panose="020F0704030504030204" pitchFamily="34" charset="0"/>
                </a:rPr>
                <a:t>Eläin-</a:t>
              </a:r>
            </a:p>
            <a:p>
              <a:pPr algn="ctr">
                <a:spcBef>
                  <a:spcPts val="0"/>
                </a:spcBef>
                <a:buNone/>
              </a:pPr>
              <a:r>
                <a:rPr lang="fi-FI" sz="1400" dirty="0">
                  <a:solidFill>
                    <a:schemeClr val="bg1"/>
                  </a:solidFill>
                  <a:latin typeface="Arial Rounded MT Bold" panose="020F0704030504030204" pitchFamily="34" charset="0"/>
                </a:rPr>
                <a:t>l</a:t>
              </a:r>
              <a:r>
                <a:rPr lang="fi-FI" sz="1400" dirty="0" smtClean="0">
                  <a:solidFill>
                    <a:schemeClr val="bg1"/>
                  </a:solidFill>
                  <a:latin typeface="Arial Rounded MT Bold" panose="020F0704030504030204" pitchFamily="34" charset="0"/>
                </a:rPr>
                <a:t>ääketieteen</a:t>
              </a:r>
            </a:p>
            <a:p>
              <a:pPr algn="ctr">
                <a:spcBef>
                  <a:spcPts val="0"/>
                </a:spcBef>
                <a:buNone/>
              </a:pPr>
              <a:r>
                <a:rPr lang="fi-FI" sz="1400" dirty="0">
                  <a:solidFill>
                    <a:schemeClr val="bg1"/>
                  </a:solidFill>
                  <a:latin typeface="Arial Rounded MT Bold" panose="020F0704030504030204" pitchFamily="34" charset="0"/>
                </a:rPr>
                <a:t>t</a:t>
              </a:r>
              <a:r>
                <a:rPr lang="fi-FI" sz="1400" dirty="0" smtClean="0">
                  <a:solidFill>
                    <a:schemeClr val="bg1"/>
                  </a:solidFill>
                  <a:latin typeface="Arial Rounded MT Bold" panose="020F0704030504030204" pitchFamily="34" charset="0"/>
                </a:rPr>
                <a:t>ohtori (ELT)</a:t>
              </a:r>
            </a:p>
            <a:p>
              <a:pPr algn="ctr">
                <a:spcBef>
                  <a:spcPts val="0"/>
                </a:spcBef>
                <a:buNone/>
              </a:pPr>
              <a:r>
                <a:rPr lang="fi-FI" sz="1400" dirty="0" smtClean="0">
                  <a:solidFill>
                    <a:schemeClr val="bg1"/>
                  </a:solidFill>
                  <a:latin typeface="Arial Rounded MT Bold" panose="020F0704030504030204" pitchFamily="34" charset="0"/>
                </a:rPr>
                <a:t>Erikoiseläin-</a:t>
              </a:r>
            </a:p>
            <a:p>
              <a:pPr algn="ctr">
                <a:spcBef>
                  <a:spcPts val="0"/>
                </a:spcBef>
                <a:buNone/>
              </a:pPr>
              <a:r>
                <a:rPr lang="fi-FI" sz="1400" dirty="0" smtClean="0">
                  <a:solidFill>
                    <a:schemeClr val="bg1"/>
                  </a:solidFill>
                  <a:latin typeface="Arial Rounded MT Bold" panose="020F0704030504030204" pitchFamily="34" charset="0"/>
                </a:rPr>
                <a:t>lääkärin </a:t>
              </a:r>
            </a:p>
            <a:p>
              <a:pPr algn="ctr">
                <a:spcBef>
                  <a:spcPts val="0"/>
                </a:spcBef>
                <a:buNone/>
              </a:pPr>
              <a:r>
                <a:rPr lang="fi-FI" sz="1400" dirty="0" smtClean="0">
                  <a:solidFill>
                    <a:schemeClr val="bg1"/>
                  </a:solidFill>
                  <a:latin typeface="Arial Rounded MT Bold" panose="020F0704030504030204" pitchFamily="34" charset="0"/>
                </a:rPr>
                <a:t>tutkinto</a:t>
              </a:r>
            </a:p>
            <a:p>
              <a:pPr algn="ctr">
                <a:spcBef>
                  <a:spcPts val="0"/>
                </a:spcBef>
                <a:buNone/>
              </a:pP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t>Alempi korkeakoulututkinto</a:t>
              </a:r>
              <a:endParaRPr lang="fi-FI" sz="1200" dirty="0"/>
            </a:p>
          </p:txBody>
        </p:sp>
        <p:sp>
          <p:nvSpPr>
            <p:cNvPr id="83" name="Tekstiruutu 82"/>
            <p:cNvSpPr txBox="1"/>
            <p:nvPr/>
          </p:nvSpPr>
          <p:spPr>
            <a:xfrm>
              <a:off x="4067944" y="6194259"/>
              <a:ext cx="2232248"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a:t>
              </a:r>
              <a:r>
                <a:rPr lang="fi-FI" sz="1200" dirty="0" smtClean="0"/>
                <a:t>lempi korkeakoulututkinto</a:t>
              </a:r>
              <a:endParaRPr lang="fi-FI" sz="1200" dirty="0"/>
            </a:p>
          </p:txBody>
        </p:sp>
        <p:sp>
          <p:nvSpPr>
            <p:cNvPr id="84" name="Tekstiruutu 83"/>
            <p:cNvSpPr txBox="1"/>
            <p:nvPr/>
          </p:nvSpPr>
          <p:spPr>
            <a:xfrm>
              <a:off x="6997108" y="6194259"/>
              <a:ext cx="1391316" cy="276999"/>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solidFill>
                    <a:schemeClr val="bg1"/>
                  </a:solidFill>
                </a:rPr>
                <a:t>Jatkotutkinnot</a:t>
              </a:r>
              <a:endParaRPr lang="fi-FI" sz="1200" dirty="0">
                <a:solidFill>
                  <a:schemeClr val="bg1"/>
                </a:solidFill>
              </a:endParaRPr>
            </a:p>
          </p:txBody>
        </p:sp>
      </p:grpSp>
      <p:sp>
        <p:nvSpPr>
          <p:cNvPr id="7" name="Suorakulmio 6"/>
          <p:cNvSpPr/>
          <p:nvPr/>
        </p:nvSpPr>
        <p:spPr>
          <a:xfrm>
            <a:off x="1763688" y="1124744"/>
            <a:ext cx="6952491" cy="954107"/>
          </a:xfrm>
          <a:prstGeom prst="rect">
            <a:avLst/>
          </a:prstGeom>
          <a:solidFill>
            <a:schemeClr val="bg2">
              <a:lumMod val="20000"/>
              <a:lumOff val="80000"/>
            </a:schemeClr>
          </a:solidFill>
          <a:effectLst>
            <a:glow rad="139700">
              <a:schemeClr val="accent2">
                <a:satMod val="175000"/>
                <a:alpha val="40000"/>
              </a:schemeClr>
            </a:glow>
          </a:effectLst>
        </p:spPr>
        <p:txBody>
          <a:bodyPr wrap="square">
            <a:spAutoFit/>
          </a:bodyPr>
          <a:lstStyle/>
          <a:p>
            <a:r>
              <a:rPr lang="fi-FI" sz="1400" dirty="0" smtClean="0"/>
              <a:t>Opiskelija </a:t>
            </a:r>
            <a:r>
              <a:rPr lang="fi-FI" sz="1400" dirty="0"/>
              <a:t>hankkii valmiudet eläinlääkärin tehtäviin, itsenäiseen ammatinharjoittamiseen, alan kehityksen seuraamiseen ja jatkuvaan oppimiseen. Opinnot etenevät pääosin valmiin ohjelman mukaisesti. Opetus sisältää luentojen lisäksi paljon käytännön harjoituksia ja </a:t>
            </a:r>
            <a:r>
              <a:rPr lang="fi-FI" sz="1400" dirty="0" smtClean="0"/>
              <a:t>pienryhmäopetusta.</a:t>
            </a:r>
            <a:endParaRPr lang="fi-FI" sz="1400" b="0" dirty="0">
              <a:latin typeface="Arial Rounded MT Bold" panose="020F0704030504030204" pitchFamily="34" charset="0"/>
            </a:endParaRPr>
          </a:p>
        </p:txBody>
      </p:sp>
      <p:grpSp>
        <p:nvGrpSpPr>
          <p:cNvPr id="85" name="Ryhmä 84"/>
          <p:cNvGrpSpPr/>
          <p:nvPr/>
        </p:nvGrpSpPr>
        <p:grpSpPr>
          <a:xfrm>
            <a:off x="7884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smtClean="0">
                  <a:latin typeface="+mj-lt"/>
                </a:rPr>
                <a:t>Seuraava ala</a:t>
              </a:r>
              <a:endParaRPr lang="fi-FI" sz="600" b="1" dirty="0">
                <a:latin typeface="+mj-lt"/>
              </a:endParaRP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smtClean="0">
                  <a:latin typeface="+mj-lt"/>
                </a:rPr>
                <a:t>Koulutusalat</a:t>
              </a:r>
              <a:endParaRPr lang="fi-FI" sz="600" b="1" dirty="0">
                <a:latin typeface="+mj-lt"/>
              </a:endParaRPr>
            </a:p>
          </p:txBody>
        </p:sp>
      </p:grpSp>
      <p:sp>
        <p:nvSpPr>
          <p:cNvPr id="37" name="Suorakulmio 36"/>
          <p:cNvSpPr/>
          <p:nvPr/>
        </p:nvSpPr>
        <p:spPr>
          <a:xfrm>
            <a:off x="1691680" y="5068922"/>
            <a:ext cx="5400600" cy="1600438"/>
          </a:xfrm>
          <a:prstGeom prst="rect">
            <a:avLst/>
          </a:prstGeom>
        </p:spPr>
        <p:txBody>
          <a:bodyPr wrap="square">
            <a:spAutoFit/>
          </a:bodyPr>
          <a:lstStyle/>
          <a:p>
            <a:pPr>
              <a:spcBef>
                <a:spcPts val="0"/>
              </a:spcBef>
            </a:pPr>
            <a:r>
              <a:rPr lang="fi-FI" sz="1400" u="sng" dirty="0"/>
              <a:t>Laillistettu eläinlääkäri voi erikoistua seuraavilla aloilla:</a:t>
            </a:r>
          </a:p>
          <a:p>
            <a:pPr marL="285750" indent="-285750">
              <a:spcBef>
                <a:spcPts val="0"/>
              </a:spcBef>
              <a:buFont typeface="Courier New" panose="02070309020205020404" pitchFamily="49" charset="0"/>
              <a:buChar char="o"/>
            </a:pPr>
            <a:r>
              <a:rPr lang="fi-FI" sz="1400" dirty="0"/>
              <a:t>pieneläinsairaudet</a:t>
            </a:r>
          </a:p>
          <a:p>
            <a:pPr marL="285750" indent="-285750">
              <a:spcBef>
                <a:spcPts val="0"/>
              </a:spcBef>
              <a:buFont typeface="Courier New" panose="02070309020205020404" pitchFamily="49" charset="0"/>
              <a:buChar char="o"/>
            </a:pPr>
            <a:r>
              <a:rPr lang="fi-FI" sz="1400" dirty="0"/>
              <a:t>hevossairaudet</a:t>
            </a:r>
          </a:p>
          <a:p>
            <a:pPr marL="285750" indent="-285750">
              <a:spcBef>
                <a:spcPts val="0"/>
              </a:spcBef>
              <a:buFont typeface="Courier New" panose="02070309020205020404" pitchFamily="49" charset="0"/>
              <a:buChar char="o"/>
            </a:pPr>
            <a:r>
              <a:rPr lang="fi-FI" sz="1400" dirty="0"/>
              <a:t>tuotantoeläinten terveyden- ja sairaanhoito</a:t>
            </a:r>
          </a:p>
          <a:p>
            <a:pPr marL="285750" indent="-285750">
              <a:spcBef>
                <a:spcPts val="0"/>
              </a:spcBef>
              <a:buFont typeface="Courier New" panose="02070309020205020404" pitchFamily="49" charset="0"/>
              <a:buChar char="o"/>
            </a:pPr>
            <a:r>
              <a:rPr lang="fi-FI" sz="1400" dirty="0"/>
              <a:t>tarttuvat eläintaudit</a:t>
            </a:r>
          </a:p>
          <a:p>
            <a:pPr marL="285750" indent="-285750">
              <a:spcBef>
                <a:spcPts val="0"/>
              </a:spcBef>
              <a:buFont typeface="Courier New" panose="02070309020205020404" pitchFamily="49" charset="0"/>
              <a:buChar char="o"/>
            </a:pPr>
            <a:r>
              <a:rPr lang="fi-FI" sz="1400" dirty="0"/>
              <a:t>elintarviketuotannon </a:t>
            </a:r>
            <a:r>
              <a:rPr lang="fi-FI" sz="1400" dirty="0" smtClean="0"/>
              <a:t>hygienia</a:t>
            </a:r>
          </a:p>
          <a:p>
            <a:pPr marL="285750" indent="-285750">
              <a:spcBef>
                <a:spcPts val="0"/>
              </a:spcBef>
              <a:buFont typeface="Courier New" panose="02070309020205020404" pitchFamily="49" charset="0"/>
              <a:buChar char="o"/>
            </a:pPr>
            <a:r>
              <a:rPr lang="fi-FI" sz="1400" dirty="0" smtClean="0"/>
              <a:t>ympäristöterveydenhuolto</a:t>
            </a:r>
            <a:endParaRPr lang="fi-FI" sz="1400" dirty="0"/>
          </a:p>
        </p:txBody>
      </p:sp>
      <p:pic>
        <p:nvPicPr>
          <p:cNvPr id="1026" name="Picture 2" descr="C:\Users\Seppo\AppData\Local\Microsoft\Windows\Temporary Internet Files\Content.IE5\XZI4PJ9E\MP90043180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3225" y="4333870"/>
            <a:ext cx="2111263" cy="1760532"/>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Siirry etusivulle">
            <a:hlinkClick r:id="rId5" tooltip="Katso"/>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71" y="6337807"/>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87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p:nvPr>
        </p:nvSpPr>
        <p:spPr bwMode="auto">
          <a:xfrm>
            <a:off x="1252897" y="115888"/>
            <a:ext cx="6140673" cy="576808"/>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smtClean="0">
                <a:solidFill>
                  <a:schemeClr val="tx1"/>
                </a:solidFill>
                <a:latin typeface="Arial Rounded MT Bold" panose="020F0704030504030204" pitchFamily="34" charset="0"/>
              </a:rPr>
              <a:t>Teologia</a:t>
            </a:r>
            <a:endParaRPr lang="fi-FI" sz="2800" b="1" dirty="0">
              <a:solidFill>
                <a:schemeClr val="tx1"/>
              </a:solidFill>
              <a:latin typeface="Arial Rounded MT Bold" panose="020F0704030504030204" pitchFamily="34" charset="0"/>
            </a:endParaRPr>
          </a:p>
        </p:txBody>
      </p:sp>
      <p:sp>
        <p:nvSpPr>
          <p:cNvPr id="3" name="Pyöristetty suorakulmio 2"/>
          <p:cNvSpPr/>
          <p:nvPr/>
        </p:nvSpPr>
        <p:spPr bwMode="auto">
          <a:xfrm>
            <a:off x="35496" y="106976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Lapin yliopisto</a:t>
            </a:r>
          </a:p>
        </p:txBody>
      </p:sp>
      <p:sp>
        <p:nvSpPr>
          <p:cNvPr id="56" name="Pyöristetty suorakulmio 55"/>
          <p:cNvSpPr/>
          <p:nvPr/>
        </p:nvSpPr>
        <p:spPr bwMode="auto">
          <a:xfrm>
            <a:off x="35496" y="1373411"/>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Vaasan yliopisto</a:t>
            </a:r>
          </a:p>
        </p:txBody>
      </p:sp>
      <p:sp>
        <p:nvSpPr>
          <p:cNvPr id="61" name="Pyöristetty suorakulmio 60">
            <a:hlinkClick r:id="rId3" tooltip="Katso lisää"/>
          </p:cNvPr>
          <p:cNvSpPr/>
          <p:nvPr/>
        </p:nvSpPr>
        <p:spPr bwMode="auto">
          <a:xfrm>
            <a:off x="35496" y="2093491"/>
            <a:ext cx="1368152" cy="255389"/>
          </a:xfrm>
          <a:prstGeom prst="roundRect">
            <a:avLst/>
          </a:prstGeom>
          <a:solidFill>
            <a:srgbClr val="CC66FF"/>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Itä-Suomen yliopisto</a:t>
            </a:r>
          </a:p>
        </p:txBody>
      </p:sp>
      <p:sp>
        <p:nvSpPr>
          <p:cNvPr id="62" name="Pyöristetty suorakulmio 61"/>
          <p:cNvSpPr/>
          <p:nvPr/>
        </p:nvSpPr>
        <p:spPr bwMode="auto">
          <a:xfrm>
            <a:off x="35496" y="2420888"/>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Lappeenrannan teknillinen yliopisto</a:t>
            </a:r>
          </a:p>
        </p:txBody>
      </p:sp>
      <p:sp>
        <p:nvSpPr>
          <p:cNvPr id="64" name="Pyöristetty suorakulmio 63"/>
          <p:cNvSpPr/>
          <p:nvPr/>
        </p:nvSpPr>
        <p:spPr bwMode="auto">
          <a:xfrm>
            <a:off x="35496" y="3212976"/>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Tampereen yliopisto</a:t>
            </a:r>
          </a:p>
        </p:txBody>
      </p:sp>
      <p:sp>
        <p:nvSpPr>
          <p:cNvPr id="65" name="Pyöristetty suorakulmio 64"/>
          <p:cNvSpPr/>
          <p:nvPr/>
        </p:nvSpPr>
        <p:spPr bwMode="auto">
          <a:xfrm>
            <a:off x="35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T:reen teknillinen yliopisto</a:t>
            </a:r>
          </a:p>
        </p:txBody>
      </p:sp>
      <p:sp>
        <p:nvSpPr>
          <p:cNvPr id="66" name="Pyöristetty suorakulmio 65"/>
          <p:cNvSpPr/>
          <p:nvPr/>
        </p:nvSpPr>
        <p:spPr bwMode="auto">
          <a:xfrm>
            <a:off x="35496" y="406145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Turun yliopisto</a:t>
            </a:r>
          </a:p>
        </p:txBody>
      </p:sp>
      <p:sp>
        <p:nvSpPr>
          <p:cNvPr id="67" name="Pyöristetty suorakulmio 66"/>
          <p:cNvSpPr/>
          <p:nvPr/>
        </p:nvSpPr>
        <p:spPr bwMode="auto">
          <a:xfrm>
            <a:off x="35496" y="4693910"/>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Maanpuolustuskork.</a:t>
            </a:r>
          </a:p>
        </p:txBody>
      </p:sp>
      <p:sp>
        <p:nvSpPr>
          <p:cNvPr id="68" name="Pyöristetty suorakulmio 67"/>
          <p:cNvSpPr/>
          <p:nvPr/>
        </p:nvSpPr>
        <p:spPr bwMode="auto">
          <a:xfrm>
            <a:off x="35496" y="501317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Hanken</a:t>
            </a:r>
          </a:p>
        </p:txBody>
      </p:sp>
      <p:sp>
        <p:nvSpPr>
          <p:cNvPr id="69" name="Pyöristetty suorakulmio 68"/>
          <p:cNvSpPr/>
          <p:nvPr/>
        </p:nvSpPr>
        <p:spPr bwMode="auto">
          <a:xfrm>
            <a:off x="35496" y="534198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Aalto-yliopisto</a:t>
            </a:r>
          </a:p>
        </p:txBody>
      </p:sp>
      <p:sp>
        <p:nvSpPr>
          <p:cNvPr id="70" name="Pyöristetty suorakulmio 69"/>
          <p:cNvSpPr/>
          <p:nvPr/>
        </p:nvSpPr>
        <p:spPr bwMode="auto">
          <a:xfrm>
            <a:off x="35496" y="5661248"/>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Taideyliopisto</a:t>
            </a:r>
          </a:p>
        </p:txBody>
      </p:sp>
      <p:sp>
        <p:nvSpPr>
          <p:cNvPr id="71" name="Pyöristetty suorakulmio 70">
            <a:hlinkClick r:id="rId4" tooltip="Katso lisää"/>
          </p:cNvPr>
          <p:cNvSpPr/>
          <p:nvPr/>
        </p:nvSpPr>
        <p:spPr bwMode="auto">
          <a:xfrm>
            <a:off x="35496" y="5990054"/>
            <a:ext cx="1368152" cy="272415"/>
          </a:xfrm>
          <a:prstGeom prst="roundRect">
            <a:avLst/>
          </a:prstGeom>
          <a:solidFill>
            <a:srgbClr val="CC66FF"/>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Helsingin yliopisto</a:t>
            </a:r>
          </a:p>
        </p:txBody>
      </p:sp>
      <p:sp>
        <p:nvSpPr>
          <p:cNvPr id="72" name="Pyöristetty suorakulmio 71">
            <a:hlinkClick r:id="rId5" tooltip="Katso lisää"/>
          </p:cNvPr>
          <p:cNvSpPr/>
          <p:nvPr/>
        </p:nvSpPr>
        <p:spPr bwMode="auto">
          <a:xfrm>
            <a:off x="35496" y="4388852"/>
            <a:ext cx="1368152" cy="272415"/>
          </a:xfrm>
          <a:prstGeom prst="roundRect">
            <a:avLst/>
          </a:prstGeom>
          <a:solidFill>
            <a:srgbClr val="CC66FF"/>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Åbo Akademi</a:t>
            </a:r>
          </a:p>
        </p:txBody>
      </p:sp>
      <p:grpSp>
        <p:nvGrpSpPr>
          <p:cNvPr id="4" name="Ryhmä 3"/>
          <p:cNvGrpSpPr/>
          <p:nvPr/>
        </p:nvGrpSpPr>
        <p:grpSpPr>
          <a:xfrm>
            <a:off x="1475656" y="2692150"/>
            <a:ext cx="7272808" cy="1744962"/>
            <a:chOff x="1475656" y="4599050"/>
            <a:chExt cx="7272808" cy="1744962"/>
          </a:xfrm>
        </p:grpSpPr>
        <p:cxnSp>
          <p:nvCxnSpPr>
            <p:cNvPr id="74" name="Suora yhdysviiva 73"/>
            <p:cNvCxnSpPr/>
            <p:nvPr/>
          </p:nvCxnSpPr>
          <p:spPr bwMode="auto">
            <a:xfrm>
              <a:off x="1820845" y="5258155"/>
              <a:ext cx="6098612" cy="0"/>
            </a:xfrm>
            <a:prstGeom prst="line">
              <a:avLst/>
            </a:prstGeom>
            <a:noFill/>
            <a:ln w="76200" cap="flat" cmpd="sng" algn="ctr">
              <a:solidFill>
                <a:srgbClr val="9900FF"/>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Vuokaaviosymboli: Tallennettu tieto 75"/>
            <p:cNvSpPr/>
            <p:nvPr/>
          </p:nvSpPr>
          <p:spPr>
            <a:xfrm rot="10800000">
              <a:off x="6428411" y="4671058"/>
              <a:ext cx="2320053" cy="1200710"/>
            </a:xfrm>
            <a:prstGeom prst="flowChartOnlineStorage">
              <a:avLst/>
            </a:prstGeom>
            <a:solidFill>
              <a:srgbClr val="9900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Vuokaaviosymboli: Tallennettu tieto 76"/>
            <p:cNvSpPr/>
            <p:nvPr/>
          </p:nvSpPr>
          <p:spPr>
            <a:xfrm rot="10800000">
              <a:off x="1582753" y="4671058"/>
              <a:ext cx="1954456" cy="1200710"/>
            </a:xfrm>
            <a:prstGeom prst="flowChartOnlineStorage">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Vuokaaviosymboli: Tallennettu tieto 77"/>
            <p:cNvSpPr/>
            <p:nvPr/>
          </p:nvSpPr>
          <p:spPr>
            <a:xfrm rot="10800000">
              <a:off x="3990731" y="4689575"/>
              <a:ext cx="2021429" cy="1209774"/>
            </a:xfrm>
            <a:prstGeom prst="flowChartOnlineStorage">
              <a:avLst/>
            </a:prstGeom>
            <a:solidFill>
              <a:srgbClr val="CC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4941087"/>
              <a:ext cx="1584176" cy="954107"/>
            </a:xfrm>
            <a:prstGeom prst="rect">
              <a:avLst/>
            </a:prstGeom>
            <a:noFill/>
          </p:spPr>
          <p:txBody>
            <a:bodyPr wrap="square" rtlCol="0">
              <a:spAutoFit/>
            </a:bodyPr>
            <a:lstStyle/>
            <a:p>
              <a:pPr algn="ctr">
                <a:buNone/>
              </a:pPr>
              <a:r>
                <a:rPr lang="fi-FI" sz="1400" dirty="0" smtClean="0">
                  <a:latin typeface="Arial Rounded MT Bold" panose="020F0704030504030204" pitchFamily="34" charset="0"/>
                </a:rPr>
                <a:t>Teologian</a:t>
              </a:r>
            </a:p>
            <a:p>
              <a:pPr algn="ctr">
                <a:spcBef>
                  <a:spcPts val="0"/>
                </a:spcBef>
                <a:buNone/>
              </a:pPr>
              <a:r>
                <a:rPr lang="fi-FI" sz="1400" dirty="0" smtClean="0">
                  <a:latin typeface="Arial Rounded MT Bold" panose="020F0704030504030204" pitchFamily="34" charset="0"/>
                </a:rPr>
                <a:t> kandidaatti </a:t>
              </a:r>
            </a:p>
            <a:p>
              <a:pPr algn="ctr">
                <a:spcBef>
                  <a:spcPts val="0"/>
                </a:spcBef>
                <a:buNone/>
              </a:pPr>
              <a:r>
                <a:rPr lang="fi-FI" sz="1400" dirty="0" smtClean="0">
                  <a:latin typeface="Arial Rounded MT Bold" panose="020F0704030504030204" pitchFamily="34" charset="0"/>
                </a:rPr>
                <a:t>(TK)</a:t>
              </a:r>
            </a:p>
            <a:p>
              <a:pPr algn="ctr">
                <a:spcBef>
                  <a:spcPts val="0"/>
                </a:spcBef>
                <a:buNone/>
              </a:pPr>
              <a:endParaRPr lang="fi-FI" sz="1400" dirty="0" smtClean="0">
                <a:solidFill>
                  <a:srgbClr val="C00000"/>
                </a:solidFill>
                <a:latin typeface="Arial Rounded MT Bold" panose="020F0704030504030204" pitchFamily="34" charset="0"/>
              </a:endParaRPr>
            </a:p>
          </p:txBody>
        </p:sp>
        <p:sp>
          <p:nvSpPr>
            <p:cNvPr id="81" name="Tekstiruutu 80"/>
            <p:cNvSpPr txBox="1"/>
            <p:nvPr/>
          </p:nvSpPr>
          <p:spPr>
            <a:xfrm>
              <a:off x="4350481" y="4940506"/>
              <a:ext cx="1517663" cy="738664"/>
            </a:xfrm>
            <a:prstGeom prst="rect">
              <a:avLst/>
            </a:prstGeom>
            <a:noFill/>
          </p:spPr>
          <p:txBody>
            <a:bodyPr wrap="square" rtlCol="0">
              <a:spAutoFit/>
            </a:bodyPr>
            <a:lstStyle/>
            <a:p>
              <a:pPr algn="ctr">
                <a:spcBef>
                  <a:spcPts val="0"/>
                </a:spcBef>
                <a:buNone/>
              </a:pPr>
              <a:r>
                <a:rPr lang="fi-FI" sz="1400" dirty="0" smtClean="0">
                  <a:latin typeface="Arial Rounded MT Bold" panose="020F0704030504030204" pitchFamily="34" charset="0"/>
                </a:rPr>
                <a:t>Teologian</a:t>
              </a:r>
            </a:p>
            <a:p>
              <a:pPr algn="ctr">
                <a:spcBef>
                  <a:spcPts val="0"/>
                </a:spcBef>
                <a:buNone/>
              </a:pPr>
              <a:r>
                <a:rPr lang="fi-FI" sz="1400" dirty="0">
                  <a:latin typeface="Arial Rounded MT Bold" panose="020F0704030504030204" pitchFamily="34" charset="0"/>
                </a:rPr>
                <a:t>m</a:t>
              </a:r>
              <a:r>
                <a:rPr lang="fi-FI" sz="1400" dirty="0" smtClean="0">
                  <a:latin typeface="Arial Rounded MT Bold" panose="020F0704030504030204" pitchFamily="34" charset="0"/>
                </a:rPr>
                <a:t>aisteri</a:t>
              </a:r>
            </a:p>
            <a:p>
              <a:pPr algn="ctr">
                <a:spcBef>
                  <a:spcPts val="0"/>
                </a:spcBef>
                <a:buNone/>
              </a:pPr>
              <a:r>
                <a:rPr lang="fi-FI" sz="1400" dirty="0" smtClean="0">
                  <a:latin typeface="Arial Rounded MT Bold" panose="020F0704030504030204" pitchFamily="34" charset="0"/>
                </a:rPr>
                <a:t>(TM)</a:t>
              </a:r>
            </a:p>
          </p:txBody>
        </p:sp>
        <p:sp>
          <p:nvSpPr>
            <p:cNvPr id="82" name="Tekstiruutu 81"/>
            <p:cNvSpPr txBox="1"/>
            <p:nvPr/>
          </p:nvSpPr>
          <p:spPr>
            <a:xfrm>
              <a:off x="6716441" y="4599050"/>
              <a:ext cx="2032023" cy="1384995"/>
            </a:xfrm>
            <a:prstGeom prst="rect">
              <a:avLst/>
            </a:prstGeom>
            <a:noFill/>
          </p:spPr>
          <p:txBody>
            <a:bodyPr wrap="square" rtlCol="0">
              <a:spAutoFit/>
            </a:bodyPr>
            <a:lstStyle/>
            <a:p>
              <a:pPr algn="ctr">
                <a:spcBef>
                  <a:spcPts val="0"/>
                </a:spcBef>
                <a:buNone/>
              </a:pPr>
              <a:endParaRPr lang="fi-FI" sz="1400" dirty="0">
                <a:solidFill>
                  <a:schemeClr val="bg1"/>
                </a:solidFill>
                <a:latin typeface="Arial Rounded MT Bold" panose="020F0704030504030204" pitchFamily="34" charset="0"/>
              </a:endParaRPr>
            </a:p>
            <a:p>
              <a:pPr algn="ctr">
                <a:spcBef>
                  <a:spcPts val="0"/>
                </a:spcBef>
                <a:buNone/>
              </a:pPr>
              <a:r>
                <a:rPr lang="fi-FI" sz="1400" dirty="0" smtClean="0">
                  <a:solidFill>
                    <a:schemeClr val="bg1"/>
                  </a:solidFill>
                  <a:latin typeface="Arial Rounded MT Bold" panose="020F0704030504030204" pitchFamily="34" charset="0"/>
                </a:rPr>
                <a:t>Teologian</a:t>
              </a:r>
            </a:p>
            <a:p>
              <a:pPr algn="ctr">
                <a:spcBef>
                  <a:spcPts val="0"/>
                </a:spcBef>
                <a:buNone/>
              </a:pPr>
              <a:r>
                <a:rPr lang="fi-FI" sz="1400" dirty="0" smtClean="0">
                  <a:solidFill>
                    <a:schemeClr val="bg1"/>
                  </a:solidFill>
                  <a:latin typeface="Arial Rounded MT Bold" panose="020F0704030504030204" pitchFamily="34" charset="0"/>
                </a:rPr>
                <a:t> lisensiaatti (TL)</a:t>
              </a:r>
            </a:p>
            <a:p>
              <a:pPr algn="ctr">
                <a:spcBef>
                  <a:spcPts val="0"/>
                </a:spcBef>
                <a:buNone/>
              </a:pPr>
              <a:r>
                <a:rPr lang="fi-FI" sz="1400" dirty="0" smtClean="0">
                  <a:solidFill>
                    <a:schemeClr val="bg1"/>
                  </a:solidFill>
                  <a:latin typeface="Arial Rounded MT Bold" panose="020F0704030504030204" pitchFamily="34" charset="0"/>
                </a:rPr>
                <a:t>Teologian </a:t>
              </a:r>
            </a:p>
            <a:p>
              <a:pPr algn="ctr">
                <a:spcBef>
                  <a:spcPts val="0"/>
                </a:spcBef>
                <a:buNone/>
              </a:pPr>
              <a:r>
                <a:rPr lang="fi-FI" sz="1400" dirty="0">
                  <a:solidFill>
                    <a:schemeClr val="bg1"/>
                  </a:solidFill>
                  <a:latin typeface="Arial Rounded MT Bold" panose="020F0704030504030204" pitchFamily="34" charset="0"/>
                </a:rPr>
                <a:t>t</a:t>
              </a:r>
              <a:r>
                <a:rPr lang="fi-FI" sz="1400" dirty="0" smtClean="0">
                  <a:solidFill>
                    <a:schemeClr val="bg1"/>
                  </a:solidFill>
                  <a:latin typeface="Arial Rounded MT Bold" panose="020F0704030504030204" pitchFamily="34" charset="0"/>
                </a:rPr>
                <a:t>ohtori (TT)</a:t>
              </a:r>
            </a:p>
            <a:p>
              <a:pPr algn="ctr">
                <a:spcBef>
                  <a:spcPts val="0"/>
                </a:spcBef>
                <a:buNone/>
              </a:pP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475656" y="6039210"/>
              <a:ext cx="2269167"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t>Alempi korkeakoulututkinto</a:t>
              </a:r>
              <a:endParaRPr lang="fi-FI" sz="1200" dirty="0"/>
            </a:p>
          </p:txBody>
        </p:sp>
        <p:sp>
          <p:nvSpPr>
            <p:cNvPr id="83" name="Tekstiruutu 82"/>
            <p:cNvSpPr txBox="1"/>
            <p:nvPr/>
          </p:nvSpPr>
          <p:spPr>
            <a:xfrm>
              <a:off x="4067944" y="6039210"/>
              <a:ext cx="2232248" cy="276999"/>
            </a:xfrm>
            <a:prstGeom prst="rect">
              <a:avLst/>
            </a:prstGeom>
            <a:solidFill>
              <a:srgbClr val="CC66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a:t>
              </a:r>
              <a:r>
                <a:rPr lang="fi-FI" sz="1200" dirty="0" smtClean="0"/>
                <a:t>lempi korkeakoulututkinto</a:t>
              </a:r>
              <a:endParaRPr lang="fi-FI" sz="1200" dirty="0"/>
            </a:p>
          </p:txBody>
        </p:sp>
        <p:sp>
          <p:nvSpPr>
            <p:cNvPr id="84" name="Tekstiruutu 83"/>
            <p:cNvSpPr txBox="1"/>
            <p:nvPr/>
          </p:nvSpPr>
          <p:spPr>
            <a:xfrm>
              <a:off x="6925100" y="6039210"/>
              <a:ext cx="1391316" cy="276999"/>
            </a:xfrm>
            <a:prstGeom prst="rect">
              <a:avLst/>
            </a:prstGeom>
            <a:solidFill>
              <a:srgbClr val="9900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solidFill>
                    <a:schemeClr val="bg1"/>
                  </a:solidFill>
                </a:rPr>
                <a:t>Jatkotutkinnot</a:t>
              </a:r>
              <a:endParaRPr lang="fi-FI" sz="1200" dirty="0">
                <a:solidFill>
                  <a:schemeClr val="bg1"/>
                </a:solidFill>
              </a:endParaRPr>
            </a:p>
          </p:txBody>
        </p:sp>
      </p:grpSp>
      <p:sp>
        <p:nvSpPr>
          <p:cNvPr id="7" name="Suorakulmio 6"/>
          <p:cNvSpPr/>
          <p:nvPr/>
        </p:nvSpPr>
        <p:spPr>
          <a:xfrm>
            <a:off x="1763689" y="1124744"/>
            <a:ext cx="6552728" cy="1492716"/>
          </a:xfrm>
          <a:prstGeom prst="rect">
            <a:avLst/>
          </a:prstGeom>
          <a:solidFill>
            <a:schemeClr val="bg2">
              <a:lumMod val="20000"/>
              <a:lumOff val="80000"/>
            </a:schemeClr>
          </a:solidFill>
          <a:effectLst>
            <a:glow rad="139700">
              <a:schemeClr val="accent2">
                <a:satMod val="175000"/>
                <a:alpha val="40000"/>
              </a:schemeClr>
            </a:glow>
          </a:effectLst>
        </p:spPr>
        <p:txBody>
          <a:bodyPr wrap="square">
            <a:spAutoFit/>
          </a:bodyPr>
          <a:lstStyle/>
          <a:p>
            <a:r>
              <a:rPr lang="fi-FI" sz="1400" dirty="0"/>
              <a:t>Teologia tieteenä selittää ihmisten uskonnolliseen ajatteluun ja toimintaan sekä maailmankatsomukseen liittyviä ilmiöitä erityisesti kristinuskon piirissä. Tutkimuksessa se käyttää humanististen ja yhteiskuntatieteiden </a:t>
            </a:r>
            <a:r>
              <a:rPr lang="fi-FI" sz="1400" dirty="0" smtClean="0"/>
              <a:t>menetelmiä.</a:t>
            </a:r>
            <a:endParaRPr lang="fi-FI" sz="1400" dirty="0"/>
          </a:p>
          <a:p>
            <a:r>
              <a:rPr lang="fi-FI" sz="1400" dirty="0"/>
              <a:t>Suuri osa teologeista työskentelee pappina tai uskonnonopettajana. Papin virassa toimiakseen teologin on saatava </a:t>
            </a:r>
            <a:r>
              <a:rPr lang="fi-FI" sz="1400" dirty="0" smtClean="0"/>
              <a:t>pappisvihkimys.</a:t>
            </a:r>
            <a:endParaRPr lang="fi-FI" sz="1400" dirty="0"/>
          </a:p>
        </p:txBody>
      </p:sp>
      <p:grpSp>
        <p:nvGrpSpPr>
          <p:cNvPr id="85" name="Ryhmä 84"/>
          <p:cNvGrpSpPr/>
          <p:nvPr/>
        </p:nvGrpSpPr>
        <p:grpSpPr>
          <a:xfrm>
            <a:off x="7884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smtClean="0">
                  <a:latin typeface="+mj-lt"/>
                </a:rPr>
                <a:t>Seuraava ala</a:t>
              </a:r>
              <a:endParaRPr lang="fi-FI" sz="600" b="1" dirty="0">
                <a:latin typeface="+mj-lt"/>
              </a:endParaRP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smtClean="0">
                  <a:latin typeface="+mj-lt"/>
                </a:rPr>
                <a:t>Koulutusalat</a:t>
              </a:r>
              <a:endParaRPr lang="fi-FI" sz="600" b="1" dirty="0">
                <a:latin typeface="+mj-lt"/>
              </a:endParaRPr>
            </a:p>
          </p:txBody>
        </p:sp>
      </p:grpSp>
      <p:sp>
        <p:nvSpPr>
          <p:cNvPr id="37" name="Suorakulmio 36"/>
          <p:cNvSpPr/>
          <p:nvPr/>
        </p:nvSpPr>
        <p:spPr>
          <a:xfrm>
            <a:off x="1582753" y="4821664"/>
            <a:ext cx="4348635" cy="1600438"/>
          </a:xfrm>
          <a:prstGeom prst="rect">
            <a:avLst/>
          </a:prstGeom>
        </p:spPr>
        <p:txBody>
          <a:bodyPr wrap="square">
            <a:spAutoFit/>
          </a:bodyPr>
          <a:lstStyle/>
          <a:p>
            <a:pPr>
              <a:spcBef>
                <a:spcPts val="0"/>
              </a:spcBef>
            </a:pPr>
            <a:r>
              <a:rPr lang="fi-FI" sz="1400" u="sng" dirty="0" smtClean="0"/>
              <a:t>Työtehtäviä:</a:t>
            </a:r>
          </a:p>
          <a:p>
            <a:pPr marL="285750" indent="-285750">
              <a:spcBef>
                <a:spcPts val="0"/>
              </a:spcBef>
              <a:buFont typeface="Courier New" panose="02070309020205020404" pitchFamily="49" charset="0"/>
              <a:buChar char="o"/>
            </a:pPr>
            <a:r>
              <a:rPr lang="fi-FI" sz="1400" dirty="0"/>
              <a:t>k</a:t>
            </a:r>
            <a:r>
              <a:rPr lang="fi-FI" sz="1400" dirty="0" smtClean="0"/>
              <a:t>irkollisten </a:t>
            </a:r>
            <a:r>
              <a:rPr lang="fi-FI" sz="1400" dirty="0"/>
              <a:t>toimitusten </a:t>
            </a:r>
            <a:r>
              <a:rPr lang="fi-FI" sz="1400" dirty="0" smtClean="0"/>
              <a:t>hoito </a:t>
            </a:r>
          </a:p>
          <a:p>
            <a:pPr marL="285750" indent="-285750">
              <a:spcBef>
                <a:spcPts val="0"/>
              </a:spcBef>
              <a:buFont typeface="Courier New" panose="02070309020205020404" pitchFamily="49" charset="0"/>
              <a:buChar char="o"/>
            </a:pPr>
            <a:r>
              <a:rPr lang="fi-FI" sz="1400" dirty="0" smtClean="0"/>
              <a:t>perheneuvonta </a:t>
            </a:r>
            <a:r>
              <a:rPr lang="fi-FI" sz="1400" dirty="0"/>
              <a:t>tai </a:t>
            </a:r>
            <a:r>
              <a:rPr lang="fi-FI" sz="1400" dirty="0" smtClean="0"/>
              <a:t>lähetystyö</a:t>
            </a:r>
          </a:p>
          <a:p>
            <a:pPr marL="285750" indent="-285750">
              <a:spcBef>
                <a:spcPts val="0"/>
              </a:spcBef>
              <a:buFont typeface="Courier New" panose="02070309020205020404" pitchFamily="49" charset="0"/>
              <a:buChar char="o"/>
            </a:pPr>
            <a:r>
              <a:rPr lang="fi-FI" sz="1400" dirty="0" smtClean="0"/>
              <a:t>asiantuntijuus </a:t>
            </a:r>
            <a:r>
              <a:rPr lang="fi-FI" sz="1400" dirty="0"/>
              <a:t>uskontojen ja kulttuurien tuntemusta vaativissa </a:t>
            </a:r>
            <a:r>
              <a:rPr lang="fi-FI" sz="1400" dirty="0" smtClean="0"/>
              <a:t>tehtävissä </a:t>
            </a:r>
          </a:p>
          <a:p>
            <a:pPr marL="285750" indent="-285750">
              <a:spcBef>
                <a:spcPts val="0"/>
              </a:spcBef>
              <a:buFont typeface="Courier New" panose="02070309020205020404" pitchFamily="49" charset="0"/>
              <a:buChar char="o"/>
            </a:pPr>
            <a:r>
              <a:rPr lang="fi-FI" sz="1400" dirty="0"/>
              <a:t>t</a:t>
            </a:r>
            <a:r>
              <a:rPr lang="fi-FI" sz="1400" dirty="0" smtClean="0"/>
              <a:t>yö tiedotusvälineissä</a:t>
            </a:r>
            <a:r>
              <a:rPr lang="fi-FI" sz="1400" dirty="0"/>
              <a:t>, kehitysyhteistyössä ja kotimaisissa ja kansainvälisissä järjestöissä</a:t>
            </a:r>
          </a:p>
        </p:txBody>
      </p:sp>
      <p:pic>
        <p:nvPicPr>
          <p:cNvPr id="2050" name="Picture 2" descr="C:\Users\Seppo\AppData\Local\Microsoft\Windows\Temporary Internet Files\Content.IE5\XJ0Z5WL0\MP90017780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5289" y="4533733"/>
            <a:ext cx="2339345" cy="155956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7" tooltip="Katso"/>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11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p:nvPr>
        </p:nvSpPr>
        <p:spPr bwMode="auto">
          <a:xfrm>
            <a:off x="1252897" y="115888"/>
            <a:ext cx="6140673" cy="576808"/>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smtClean="0">
                <a:solidFill>
                  <a:schemeClr val="tx1"/>
                </a:solidFill>
                <a:latin typeface="Arial Rounded MT Bold" panose="020F0704030504030204" pitchFamily="34" charset="0"/>
              </a:rPr>
              <a:t>Terveystieteet</a:t>
            </a:r>
            <a:endParaRPr lang="fi-FI" sz="2800" b="1" dirty="0">
              <a:solidFill>
                <a:schemeClr val="tx1"/>
              </a:solidFill>
              <a:latin typeface="Arial Rounded MT Bold" panose="020F0704030504030204" pitchFamily="34" charset="0"/>
            </a:endParaRPr>
          </a:p>
        </p:txBody>
      </p:sp>
      <p:sp>
        <p:nvSpPr>
          <p:cNvPr id="3" name="Pyöristetty suorakulmio 2"/>
          <p:cNvSpPr/>
          <p:nvPr/>
        </p:nvSpPr>
        <p:spPr bwMode="auto">
          <a:xfrm>
            <a:off x="35496" y="106976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Lapin yliopisto</a:t>
            </a:r>
          </a:p>
        </p:txBody>
      </p:sp>
      <p:sp>
        <p:nvSpPr>
          <p:cNvPr id="56" name="Pyöristetty suorakulmio 55">
            <a:hlinkClick r:id="rId3" tooltip="Katso lisää"/>
          </p:cNvPr>
          <p:cNvSpPr/>
          <p:nvPr/>
        </p:nvSpPr>
        <p:spPr bwMode="auto">
          <a:xfrm>
            <a:off x="35496" y="1373411"/>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Vaasan yliopisto</a:t>
            </a:r>
          </a:p>
        </p:txBody>
      </p:sp>
      <p:sp>
        <p:nvSpPr>
          <p:cNvPr id="61" name="Pyöristetty suorakulmio 60">
            <a:hlinkClick r:id="rId4" tooltip="Katso lisää"/>
          </p:cNvPr>
          <p:cNvSpPr/>
          <p:nvPr/>
        </p:nvSpPr>
        <p:spPr bwMode="auto">
          <a:xfrm>
            <a:off x="35496" y="2093491"/>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Itä-Suomen yliopisto</a:t>
            </a:r>
          </a:p>
        </p:txBody>
      </p:sp>
      <p:sp>
        <p:nvSpPr>
          <p:cNvPr id="62" name="Pyöristetty suorakulmio 61">
            <a:hlinkClick r:id="rId5" tooltip="Katso lisää"/>
          </p:cNvPr>
          <p:cNvSpPr/>
          <p:nvPr/>
        </p:nvSpPr>
        <p:spPr bwMode="auto">
          <a:xfrm>
            <a:off x="35496" y="2420888"/>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Lappeenrannan teknillinen yliopisto</a:t>
            </a:r>
          </a:p>
        </p:txBody>
      </p:sp>
      <p:sp>
        <p:nvSpPr>
          <p:cNvPr id="64" name="Pyöristetty suorakulmio 63">
            <a:hlinkClick r:id="rId6" tooltip="Katso lisää"/>
          </p:cNvPr>
          <p:cNvSpPr/>
          <p:nvPr/>
        </p:nvSpPr>
        <p:spPr bwMode="auto">
          <a:xfrm>
            <a:off x="35496" y="3212976"/>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Tampereen yliopisto</a:t>
            </a:r>
          </a:p>
        </p:txBody>
      </p:sp>
      <p:sp>
        <p:nvSpPr>
          <p:cNvPr id="65" name="Pyöristetty suorakulmio 64"/>
          <p:cNvSpPr/>
          <p:nvPr/>
        </p:nvSpPr>
        <p:spPr bwMode="auto">
          <a:xfrm>
            <a:off x="35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T:reen teknillinen yliopisto</a:t>
            </a:r>
          </a:p>
        </p:txBody>
      </p:sp>
      <p:sp>
        <p:nvSpPr>
          <p:cNvPr id="66" name="Pyöristetty suorakulmio 65">
            <a:hlinkClick r:id="rId7" tooltip="Katso lisää"/>
          </p:cNvPr>
          <p:cNvSpPr/>
          <p:nvPr/>
        </p:nvSpPr>
        <p:spPr bwMode="auto">
          <a:xfrm>
            <a:off x="35496" y="4061455"/>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Turun yliopisto</a:t>
            </a:r>
          </a:p>
        </p:txBody>
      </p:sp>
      <p:sp>
        <p:nvSpPr>
          <p:cNvPr id="67" name="Pyöristetty suorakulmio 66"/>
          <p:cNvSpPr/>
          <p:nvPr/>
        </p:nvSpPr>
        <p:spPr bwMode="auto">
          <a:xfrm>
            <a:off x="35496" y="4693910"/>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Maanpuolustuskork.</a:t>
            </a:r>
          </a:p>
        </p:txBody>
      </p:sp>
      <p:sp>
        <p:nvSpPr>
          <p:cNvPr id="68" name="Pyöristetty suorakulmio 67"/>
          <p:cNvSpPr/>
          <p:nvPr/>
        </p:nvSpPr>
        <p:spPr bwMode="auto">
          <a:xfrm>
            <a:off x="35496" y="5013176"/>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Hanken</a:t>
            </a:r>
          </a:p>
        </p:txBody>
      </p:sp>
      <p:sp>
        <p:nvSpPr>
          <p:cNvPr id="69" name="Pyöristetty suorakulmio 68"/>
          <p:cNvSpPr/>
          <p:nvPr/>
        </p:nvSpPr>
        <p:spPr bwMode="auto">
          <a:xfrm>
            <a:off x="35496" y="534198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Aalto-yliopisto</a:t>
            </a:r>
          </a:p>
        </p:txBody>
      </p:sp>
      <p:sp>
        <p:nvSpPr>
          <p:cNvPr id="70" name="Pyöristetty suorakulmio 69"/>
          <p:cNvSpPr/>
          <p:nvPr/>
        </p:nvSpPr>
        <p:spPr bwMode="auto">
          <a:xfrm>
            <a:off x="35496" y="5661248"/>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Taideyliopisto</a:t>
            </a:r>
          </a:p>
        </p:txBody>
      </p:sp>
      <p:sp>
        <p:nvSpPr>
          <p:cNvPr id="71" name="Pyöristetty suorakulmio 70"/>
          <p:cNvSpPr/>
          <p:nvPr/>
        </p:nvSpPr>
        <p:spPr bwMode="auto">
          <a:xfrm>
            <a:off x="35496" y="5990054"/>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Helsingin yliopisto</a:t>
            </a:r>
          </a:p>
        </p:txBody>
      </p:sp>
      <p:sp>
        <p:nvSpPr>
          <p:cNvPr id="72" name="Pyöristetty suorakulmio 71">
            <a:hlinkClick r:id="rId8" tooltip="Katso lisää"/>
          </p:cNvPr>
          <p:cNvSpPr/>
          <p:nvPr/>
        </p:nvSpPr>
        <p:spPr bwMode="auto">
          <a:xfrm>
            <a:off x="35496" y="4388852"/>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Åbo Akademi</a:t>
            </a:r>
          </a:p>
        </p:txBody>
      </p:sp>
      <p:grpSp>
        <p:nvGrpSpPr>
          <p:cNvPr id="4" name="Ryhmä 3"/>
          <p:cNvGrpSpPr/>
          <p:nvPr/>
        </p:nvGrpSpPr>
        <p:grpSpPr>
          <a:xfrm>
            <a:off x="1582753" y="2093492"/>
            <a:ext cx="7317625" cy="2044555"/>
            <a:chOff x="1582753" y="4426703"/>
            <a:chExt cx="7317625" cy="2044555"/>
          </a:xfrm>
        </p:grpSpPr>
        <p:cxnSp>
          <p:nvCxnSpPr>
            <p:cNvPr id="74" name="Suora yhdysviiva 73"/>
            <p:cNvCxnSpPr/>
            <p:nvPr/>
          </p:nvCxnSpPr>
          <p:spPr bwMode="auto">
            <a:xfrm>
              <a:off x="1820845" y="5258155"/>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3" y="4426703"/>
              <a:ext cx="2312155" cy="1623540"/>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5023547"/>
              <a:ext cx="1872208" cy="738664"/>
            </a:xfrm>
            <a:prstGeom prst="rect">
              <a:avLst/>
            </a:prstGeom>
            <a:noFill/>
          </p:spPr>
          <p:txBody>
            <a:bodyPr wrap="square" rtlCol="0">
              <a:spAutoFit/>
            </a:bodyPr>
            <a:lstStyle/>
            <a:p>
              <a:pPr algn="ctr">
                <a:spcBef>
                  <a:spcPts val="0"/>
                </a:spcBef>
                <a:buNone/>
              </a:pPr>
              <a:r>
                <a:rPr lang="fi-FI" sz="1400" dirty="0" smtClean="0">
                  <a:latin typeface="Arial Rounded MT Bold" panose="020F0704030504030204" pitchFamily="34" charset="0"/>
                </a:rPr>
                <a:t>Terveystieteiden</a:t>
              </a:r>
            </a:p>
            <a:p>
              <a:pPr algn="ctr">
                <a:spcBef>
                  <a:spcPts val="0"/>
                </a:spcBef>
                <a:buNone/>
              </a:pPr>
              <a:r>
                <a:rPr lang="fi-FI" sz="1400" dirty="0" smtClean="0">
                  <a:latin typeface="Arial Rounded MT Bold" panose="020F0704030504030204" pitchFamily="34" charset="0"/>
                </a:rPr>
                <a:t> kandidaatti </a:t>
              </a:r>
            </a:p>
            <a:p>
              <a:pPr algn="ctr">
                <a:spcBef>
                  <a:spcPts val="0"/>
                </a:spcBef>
                <a:buNone/>
              </a:pPr>
              <a:r>
                <a:rPr lang="fi-FI" sz="1400" dirty="0" smtClean="0">
                  <a:latin typeface="Arial Rounded MT Bold" panose="020F0704030504030204" pitchFamily="34" charset="0"/>
                </a:rPr>
                <a:t>(</a:t>
              </a:r>
              <a:r>
                <a:rPr lang="fi-FI" sz="1400" dirty="0" err="1" smtClean="0">
                  <a:latin typeface="Arial Rounded MT Bold" panose="020F0704030504030204" pitchFamily="34" charset="0"/>
                </a:rPr>
                <a:t>TtK</a:t>
              </a:r>
              <a:r>
                <a:rPr lang="fi-FI" sz="1400" dirty="0" smtClean="0">
                  <a:latin typeface="Arial Rounded MT Bold" panose="020F0704030504030204" pitchFamily="34" charset="0"/>
                </a:rPr>
                <a:t>)</a:t>
              </a:r>
              <a:endParaRPr lang="fi-FI" sz="1400" dirty="0">
                <a:latin typeface="Arial Rounded MT Bold" panose="020F0704030504030204" pitchFamily="34" charset="0"/>
              </a:endParaRPr>
            </a:p>
          </p:txBody>
        </p:sp>
        <p:sp>
          <p:nvSpPr>
            <p:cNvPr id="81" name="Tekstiruutu 80"/>
            <p:cNvSpPr txBox="1"/>
            <p:nvPr/>
          </p:nvSpPr>
          <p:spPr>
            <a:xfrm>
              <a:off x="4067944" y="5024128"/>
              <a:ext cx="1941869" cy="954107"/>
            </a:xfrm>
            <a:prstGeom prst="rect">
              <a:avLst/>
            </a:prstGeom>
            <a:noFill/>
          </p:spPr>
          <p:txBody>
            <a:bodyPr wrap="square" rtlCol="0">
              <a:spAutoFit/>
            </a:bodyPr>
            <a:lstStyle/>
            <a:p>
              <a:pPr algn="ctr">
                <a:spcBef>
                  <a:spcPts val="0"/>
                </a:spcBef>
                <a:buNone/>
              </a:pPr>
              <a:r>
                <a:rPr lang="fi-FI" sz="1400" dirty="0" smtClean="0">
                  <a:latin typeface="Arial Rounded MT Bold" panose="020F0704030504030204" pitchFamily="34" charset="0"/>
                </a:rPr>
                <a:t>Terveystieteiden</a:t>
              </a:r>
            </a:p>
            <a:p>
              <a:pPr algn="ctr">
                <a:spcBef>
                  <a:spcPts val="0"/>
                </a:spcBef>
                <a:buNone/>
              </a:pPr>
              <a:r>
                <a:rPr lang="fi-FI" sz="1400" dirty="0" smtClean="0">
                  <a:latin typeface="Arial Rounded MT Bold" panose="020F0704030504030204" pitchFamily="34" charset="0"/>
                </a:rPr>
                <a:t> maisteri </a:t>
              </a:r>
            </a:p>
            <a:p>
              <a:pPr algn="ctr">
                <a:spcBef>
                  <a:spcPts val="0"/>
                </a:spcBef>
                <a:buNone/>
              </a:pPr>
              <a:r>
                <a:rPr lang="fi-FI" sz="1400" dirty="0" smtClean="0">
                  <a:latin typeface="Arial Rounded MT Bold" panose="020F0704030504030204" pitchFamily="34" charset="0"/>
                </a:rPr>
                <a:t>(</a:t>
              </a:r>
              <a:r>
                <a:rPr lang="fi-FI" sz="1400" dirty="0" err="1" smtClean="0">
                  <a:latin typeface="Arial Rounded MT Bold" panose="020F0704030504030204" pitchFamily="34" charset="0"/>
                </a:rPr>
                <a:t>TtM</a:t>
              </a:r>
              <a:r>
                <a:rPr lang="fi-FI" sz="1400" dirty="0" smtClean="0">
                  <a:latin typeface="Arial Rounded MT Bold" panose="020F0704030504030204" pitchFamily="34" charset="0"/>
                </a:rPr>
                <a:t>)</a:t>
              </a:r>
            </a:p>
            <a:p>
              <a:pPr algn="ctr">
                <a:spcBef>
                  <a:spcPts val="0"/>
                </a:spcBef>
                <a:buNone/>
              </a:pPr>
              <a:r>
                <a:rPr lang="fi-FI" sz="1400" dirty="0" smtClean="0">
                  <a:solidFill>
                    <a:srgbClr val="C00000"/>
                  </a:solidFill>
                  <a:latin typeface="Arial Rounded MT Bold" panose="020F0704030504030204" pitchFamily="34" charset="0"/>
                </a:rPr>
                <a:t> </a:t>
              </a:r>
              <a:endParaRPr lang="fi-FI" sz="1400" dirty="0">
                <a:solidFill>
                  <a:srgbClr val="C00000"/>
                </a:solidFill>
                <a:latin typeface="Arial Rounded MT Bold" panose="020F0704030504030204" pitchFamily="34" charset="0"/>
              </a:endParaRPr>
            </a:p>
          </p:txBody>
        </p:sp>
        <p:sp>
          <p:nvSpPr>
            <p:cNvPr id="82" name="Tekstiruutu 81"/>
            <p:cNvSpPr txBox="1"/>
            <p:nvPr/>
          </p:nvSpPr>
          <p:spPr>
            <a:xfrm>
              <a:off x="6891004" y="4736676"/>
              <a:ext cx="1785452" cy="1169551"/>
            </a:xfrm>
            <a:prstGeom prst="rect">
              <a:avLst/>
            </a:prstGeom>
            <a:noFill/>
          </p:spPr>
          <p:txBody>
            <a:bodyPr wrap="square" rtlCol="0">
              <a:spAutoFit/>
            </a:bodyPr>
            <a:lstStyle/>
            <a:p>
              <a:pPr algn="ctr">
                <a:spcBef>
                  <a:spcPts val="0"/>
                </a:spcBef>
                <a:buNone/>
              </a:pPr>
              <a:r>
                <a:rPr lang="fi-FI" sz="1400" dirty="0" smtClean="0">
                  <a:solidFill>
                    <a:schemeClr val="bg1"/>
                  </a:solidFill>
                  <a:latin typeface="Arial Rounded MT Bold" panose="020F0704030504030204" pitchFamily="34" charset="0"/>
                </a:rPr>
                <a:t>Terveystieteiden</a:t>
              </a:r>
            </a:p>
            <a:p>
              <a:pPr algn="ctr">
                <a:spcBef>
                  <a:spcPts val="0"/>
                </a:spcBef>
                <a:buNone/>
              </a:pPr>
              <a:r>
                <a:rPr lang="fi-FI" sz="1400" dirty="0" smtClean="0">
                  <a:solidFill>
                    <a:schemeClr val="bg1"/>
                  </a:solidFill>
                  <a:latin typeface="Arial Rounded MT Bold" panose="020F0704030504030204" pitchFamily="34" charset="0"/>
                </a:rPr>
                <a:t> lisensiaatti (</a:t>
              </a:r>
              <a:r>
                <a:rPr lang="fi-FI" sz="1400" dirty="0" err="1" smtClean="0">
                  <a:solidFill>
                    <a:schemeClr val="bg1"/>
                  </a:solidFill>
                  <a:latin typeface="Arial Rounded MT Bold" panose="020F0704030504030204" pitchFamily="34" charset="0"/>
                </a:rPr>
                <a:t>TtL</a:t>
              </a:r>
              <a:r>
                <a:rPr lang="fi-FI" sz="1400" dirty="0" smtClean="0">
                  <a:solidFill>
                    <a:schemeClr val="bg1"/>
                  </a:solidFill>
                  <a:latin typeface="Arial Rounded MT Bold" panose="020F0704030504030204" pitchFamily="34" charset="0"/>
                </a:rPr>
                <a:t>)</a:t>
              </a:r>
            </a:p>
            <a:p>
              <a:pPr algn="ctr">
                <a:spcBef>
                  <a:spcPts val="0"/>
                </a:spcBef>
                <a:buNone/>
              </a:pPr>
              <a:endParaRPr lang="fi-FI" sz="1400" dirty="0" smtClean="0">
                <a:solidFill>
                  <a:schemeClr val="bg1"/>
                </a:solidFill>
                <a:latin typeface="Arial Rounded MT Bold" panose="020F0704030504030204" pitchFamily="34" charset="0"/>
              </a:endParaRPr>
            </a:p>
            <a:p>
              <a:pPr algn="ctr">
                <a:spcBef>
                  <a:spcPts val="0"/>
                </a:spcBef>
                <a:buNone/>
              </a:pPr>
              <a:r>
                <a:rPr lang="fi-FI" sz="1400" dirty="0" smtClean="0">
                  <a:solidFill>
                    <a:schemeClr val="bg1"/>
                  </a:solidFill>
                  <a:latin typeface="Arial Rounded MT Bold" panose="020F0704030504030204" pitchFamily="34" charset="0"/>
                </a:rPr>
                <a:t>Terveystieteiden</a:t>
              </a:r>
            </a:p>
            <a:p>
              <a:pPr algn="ctr">
                <a:spcBef>
                  <a:spcPts val="0"/>
                </a:spcBef>
                <a:buNone/>
              </a:pPr>
              <a:r>
                <a:rPr lang="fi-FI" sz="1400" dirty="0" smtClean="0">
                  <a:solidFill>
                    <a:schemeClr val="bg1"/>
                  </a:solidFill>
                  <a:latin typeface="Arial Rounded MT Bold" panose="020F0704030504030204" pitchFamily="34" charset="0"/>
                </a:rPr>
                <a:t> tohtori (</a:t>
              </a:r>
              <a:r>
                <a:rPr lang="fi-FI" sz="1400" dirty="0" err="1" smtClean="0">
                  <a:solidFill>
                    <a:schemeClr val="bg1"/>
                  </a:solidFill>
                  <a:latin typeface="Arial Rounded MT Bold" panose="020F0704030504030204" pitchFamily="34" charset="0"/>
                </a:rPr>
                <a:t>TtT</a:t>
              </a:r>
              <a:r>
                <a:rPr lang="fi-FI" sz="1400" dirty="0" smtClean="0">
                  <a:solidFill>
                    <a:schemeClr val="bg1"/>
                  </a:solidFill>
                  <a:latin typeface="Arial Rounded MT Bold" panose="020F0704030504030204" pitchFamily="34" charset="0"/>
                </a:rPr>
                <a:t>)</a:t>
              </a: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t>Alempi korkeakoulututkinto</a:t>
              </a:r>
              <a:endParaRPr lang="fi-FI" sz="1200" dirty="0"/>
            </a:p>
          </p:txBody>
        </p:sp>
        <p:sp>
          <p:nvSpPr>
            <p:cNvPr id="83" name="Tekstiruutu 82"/>
            <p:cNvSpPr txBox="1"/>
            <p:nvPr/>
          </p:nvSpPr>
          <p:spPr>
            <a:xfrm>
              <a:off x="4139952" y="6194259"/>
              <a:ext cx="2232248"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a:t>
              </a:r>
              <a:r>
                <a:rPr lang="fi-FI" sz="1200" dirty="0" smtClean="0"/>
                <a:t>lempi korkeakoulututkinto</a:t>
              </a:r>
              <a:endParaRPr lang="fi-FI" sz="1200" dirty="0"/>
            </a:p>
          </p:txBody>
        </p:sp>
        <p:sp>
          <p:nvSpPr>
            <p:cNvPr id="84" name="Tekstiruutu 83"/>
            <p:cNvSpPr txBox="1"/>
            <p:nvPr/>
          </p:nvSpPr>
          <p:spPr>
            <a:xfrm>
              <a:off x="7141124" y="6194259"/>
              <a:ext cx="1391316" cy="276999"/>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solidFill>
                    <a:schemeClr val="bg1"/>
                  </a:solidFill>
                </a:rPr>
                <a:t>Jatkotutkinnot</a:t>
              </a:r>
              <a:endParaRPr lang="fi-FI" sz="1200" dirty="0">
                <a:solidFill>
                  <a:schemeClr val="bg1"/>
                </a:solidFill>
              </a:endParaRPr>
            </a:p>
          </p:txBody>
        </p:sp>
      </p:grpSp>
      <p:sp>
        <p:nvSpPr>
          <p:cNvPr id="7" name="Suorakulmio 6"/>
          <p:cNvSpPr/>
          <p:nvPr/>
        </p:nvSpPr>
        <p:spPr>
          <a:xfrm>
            <a:off x="1867981" y="1131328"/>
            <a:ext cx="6232411" cy="738664"/>
          </a:xfrm>
          <a:prstGeom prst="rect">
            <a:avLst/>
          </a:prstGeom>
          <a:solidFill>
            <a:schemeClr val="bg2">
              <a:lumMod val="20000"/>
              <a:lumOff val="80000"/>
            </a:schemeClr>
          </a:solidFill>
          <a:effectLst>
            <a:glow rad="63500">
              <a:schemeClr val="accent6">
                <a:satMod val="175000"/>
                <a:alpha val="40000"/>
              </a:schemeClr>
            </a:glow>
          </a:effectLst>
        </p:spPr>
        <p:txBody>
          <a:bodyPr wrap="square">
            <a:spAutoFit/>
          </a:bodyPr>
          <a:lstStyle/>
          <a:p>
            <a:r>
              <a:rPr lang="fi-FI" sz="1400" dirty="0"/>
              <a:t>Terveystieteiden </a:t>
            </a:r>
            <a:r>
              <a:rPr lang="fi-FI" sz="1400" dirty="0" smtClean="0"/>
              <a:t>koulutusalalla </a:t>
            </a:r>
            <a:r>
              <a:rPr lang="fi-FI" sz="1400" dirty="0"/>
              <a:t>tarkastellaan yksilöiden ja yhteisöjen terveyteen liittyviä kysymyksiä. Niihin kuuluvat hoitaminen, kasvatus, hallinto, talous ja politiikka sekä ravitsemus ja </a:t>
            </a:r>
            <a:r>
              <a:rPr lang="fi-FI" sz="1400" dirty="0" smtClean="0"/>
              <a:t>liikunta.</a:t>
            </a:r>
            <a:endParaRPr lang="fi-FI" sz="1400" b="0" dirty="0">
              <a:latin typeface="Arial Rounded MT Bold" panose="020F0704030504030204" pitchFamily="34" charset="0"/>
            </a:endParaRPr>
          </a:p>
        </p:txBody>
      </p:sp>
      <p:grpSp>
        <p:nvGrpSpPr>
          <p:cNvPr id="85" name="Ryhmä 84"/>
          <p:cNvGrpSpPr/>
          <p:nvPr/>
        </p:nvGrpSpPr>
        <p:grpSpPr>
          <a:xfrm>
            <a:off x="7884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smtClean="0">
                  <a:latin typeface="+mj-lt"/>
                </a:rPr>
                <a:t>Seuraava ala</a:t>
              </a:r>
              <a:endParaRPr lang="fi-FI" sz="600" b="1" dirty="0">
                <a:latin typeface="+mj-lt"/>
              </a:endParaRP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smtClean="0">
                  <a:latin typeface="+mj-lt"/>
                </a:rPr>
                <a:t>Koulutusalat</a:t>
              </a:r>
              <a:endParaRPr lang="fi-FI" sz="600" b="1" dirty="0">
                <a:latin typeface="+mj-lt"/>
              </a:endParaRPr>
            </a:p>
          </p:txBody>
        </p:sp>
      </p:grpSp>
      <p:sp>
        <p:nvSpPr>
          <p:cNvPr id="37" name="Suorakulmio 36"/>
          <p:cNvSpPr/>
          <p:nvPr/>
        </p:nvSpPr>
        <p:spPr>
          <a:xfrm>
            <a:off x="1638581" y="4860448"/>
            <a:ext cx="3672408" cy="1169551"/>
          </a:xfrm>
          <a:prstGeom prst="rect">
            <a:avLst/>
          </a:prstGeom>
        </p:spPr>
        <p:txBody>
          <a:bodyPr wrap="square">
            <a:spAutoFit/>
          </a:bodyPr>
          <a:lstStyle/>
          <a:p>
            <a:pPr>
              <a:spcBef>
                <a:spcPts val="0"/>
              </a:spcBef>
            </a:pPr>
            <a:r>
              <a:rPr lang="fi-FI" sz="1400" u="sng" dirty="0"/>
              <a:t>Alan </a:t>
            </a:r>
            <a:r>
              <a:rPr lang="fi-FI" sz="1400" u="sng" dirty="0" smtClean="0"/>
              <a:t>työtehtäviä:</a:t>
            </a:r>
          </a:p>
          <a:p>
            <a:pPr marL="285750" indent="-285750">
              <a:spcBef>
                <a:spcPts val="0"/>
              </a:spcBef>
              <a:buFont typeface="Courier New" panose="02070309020205020404" pitchFamily="49" charset="0"/>
              <a:buChar char="o"/>
            </a:pPr>
            <a:r>
              <a:rPr lang="fi-FI" sz="1400" dirty="0" smtClean="0"/>
              <a:t>työnjohtotehtävät</a:t>
            </a:r>
          </a:p>
          <a:p>
            <a:pPr marL="285750" indent="-285750">
              <a:spcBef>
                <a:spcPts val="0"/>
              </a:spcBef>
              <a:buFont typeface="Courier New" panose="02070309020205020404" pitchFamily="49" charset="0"/>
              <a:buChar char="o"/>
            </a:pPr>
            <a:r>
              <a:rPr lang="fi-FI" sz="1400" dirty="0" smtClean="0"/>
              <a:t>asiantuntija </a:t>
            </a:r>
            <a:r>
              <a:rPr lang="fi-FI" sz="1400" dirty="0"/>
              <a:t>tutkimus-, hallinto- ja </a:t>
            </a:r>
            <a:r>
              <a:rPr lang="fi-FI" sz="1400" dirty="0" smtClean="0"/>
              <a:t>suunnittelutehtävissä </a:t>
            </a:r>
          </a:p>
          <a:p>
            <a:pPr marL="285750" indent="-285750">
              <a:spcBef>
                <a:spcPts val="0"/>
              </a:spcBef>
              <a:buFont typeface="Courier New" panose="02070309020205020404" pitchFamily="49" charset="0"/>
              <a:buChar char="o"/>
            </a:pPr>
            <a:r>
              <a:rPr lang="fi-FI" sz="1400" dirty="0" smtClean="0"/>
              <a:t>terveystieteiden opettaja</a:t>
            </a:r>
            <a:endParaRPr lang="fi-FI" sz="1400" b="0" dirty="0">
              <a:latin typeface="Arial Rounded MT Bold" panose="020F0704030504030204" pitchFamily="34" charset="0"/>
            </a:endParaRPr>
          </a:p>
        </p:txBody>
      </p:sp>
      <p:pic>
        <p:nvPicPr>
          <p:cNvPr id="3074" name="Picture 2" descr="C:\Users\Seppo\AppData\Local\Microsoft\Windows\Temporary Internet Files\Content.IE5\11CNSP66\MP90044873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48064" y="4581128"/>
            <a:ext cx="2684596" cy="199341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10" tooltip="Katso"/>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73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p:nvPr>
        </p:nvSpPr>
        <p:spPr bwMode="auto">
          <a:xfrm>
            <a:off x="1252897" y="115888"/>
            <a:ext cx="6140673" cy="576808"/>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smtClean="0">
                <a:solidFill>
                  <a:schemeClr val="tx1"/>
                </a:solidFill>
                <a:latin typeface="Arial Rounded MT Bold" panose="020F0704030504030204" pitchFamily="34" charset="0"/>
              </a:rPr>
              <a:t>Yhteiskuntatieteet</a:t>
            </a:r>
            <a:endParaRPr lang="fi-FI" sz="2800" b="1" dirty="0">
              <a:solidFill>
                <a:schemeClr val="tx1"/>
              </a:solidFill>
              <a:latin typeface="Arial Rounded MT Bold" panose="020F0704030504030204" pitchFamily="34" charset="0"/>
            </a:endParaRPr>
          </a:p>
        </p:txBody>
      </p:sp>
      <p:sp>
        <p:nvSpPr>
          <p:cNvPr id="56" name="Pyöristetty suorakulmio 55"/>
          <p:cNvSpPr/>
          <p:nvPr/>
        </p:nvSpPr>
        <p:spPr bwMode="auto">
          <a:xfrm>
            <a:off x="35496" y="1373411"/>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Oulun yliopisto</a:t>
            </a:r>
          </a:p>
        </p:txBody>
      </p:sp>
      <p:sp>
        <p:nvSpPr>
          <p:cNvPr id="60" name="Pyöristetty suorakulmio 59">
            <a:hlinkClick r:id="rId3" tooltip="Katso lisää"/>
          </p:cNvPr>
          <p:cNvSpPr/>
          <p:nvPr/>
        </p:nvSpPr>
        <p:spPr bwMode="auto">
          <a:xfrm>
            <a:off x="35496" y="1717834"/>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Vaasan yliopisto</a:t>
            </a:r>
          </a:p>
        </p:txBody>
      </p:sp>
      <p:sp>
        <p:nvSpPr>
          <p:cNvPr id="61" name="Pyöristetty suorakulmio 60">
            <a:hlinkClick r:id="rId4" tooltip="Katso lisää"/>
          </p:cNvPr>
          <p:cNvSpPr/>
          <p:nvPr/>
        </p:nvSpPr>
        <p:spPr bwMode="auto">
          <a:xfrm>
            <a:off x="35496" y="2093491"/>
            <a:ext cx="1368152" cy="255389"/>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Itä-Suomen yliopisto</a:t>
            </a:r>
          </a:p>
        </p:txBody>
      </p:sp>
      <p:sp>
        <p:nvSpPr>
          <p:cNvPr id="63" name="Pyöristetty suorakulmio 62"/>
          <p:cNvSpPr/>
          <p:nvPr/>
        </p:nvSpPr>
        <p:spPr bwMode="auto">
          <a:xfrm>
            <a:off x="35496" y="2732345"/>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Lappeenrannan teknillinen yliopisto</a:t>
            </a:r>
          </a:p>
        </p:txBody>
      </p:sp>
      <p:sp>
        <p:nvSpPr>
          <p:cNvPr id="64" name="Pyöristetty suorakulmio 63">
            <a:hlinkClick r:id="rId5" tooltip="Katso lisää"/>
          </p:cNvPr>
          <p:cNvSpPr/>
          <p:nvPr/>
        </p:nvSpPr>
        <p:spPr bwMode="auto">
          <a:xfrm>
            <a:off x="35496" y="3212976"/>
            <a:ext cx="1368152" cy="255389"/>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Tampereen yliopisto</a:t>
            </a:r>
          </a:p>
        </p:txBody>
      </p:sp>
      <p:sp>
        <p:nvSpPr>
          <p:cNvPr id="65" name="Pyöristetty suorakulmio 64"/>
          <p:cNvSpPr/>
          <p:nvPr/>
        </p:nvSpPr>
        <p:spPr bwMode="auto">
          <a:xfrm>
            <a:off x="35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T:reen teknillinen yliopisto</a:t>
            </a:r>
          </a:p>
        </p:txBody>
      </p:sp>
      <p:sp>
        <p:nvSpPr>
          <p:cNvPr id="66" name="Pyöristetty suorakulmio 65">
            <a:hlinkClick r:id="rId6" tooltip="Katso lisää"/>
          </p:cNvPr>
          <p:cNvSpPr/>
          <p:nvPr/>
        </p:nvSpPr>
        <p:spPr bwMode="auto">
          <a:xfrm>
            <a:off x="35496" y="4061455"/>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Turun yliopisto</a:t>
            </a:r>
          </a:p>
        </p:txBody>
      </p:sp>
      <p:sp>
        <p:nvSpPr>
          <p:cNvPr id="67" name="Pyöristetty suorakulmio 66"/>
          <p:cNvSpPr/>
          <p:nvPr/>
        </p:nvSpPr>
        <p:spPr bwMode="auto">
          <a:xfrm>
            <a:off x="35496" y="4693910"/>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Maanpuolustuskork.</a:t>
            </a:r>
          </a:p>
        </p:txBody>
      </p:sp>
      <p:sp>
        <p:nvSpPr>
          <p:cNvPr id="68" name="Pyöristetty suorakulmio 67"/>
          <p:cNvSpPr/>
          <p:nvPr/>
        </p:nvSpPr>
        <p:spPr bwMode="auto">
          <a:xfrm>
            <a:off x="35496" y="501317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Hanken</a:t>
            </a:r>
          </a:p>
        </p:txBody>
      </p:sp>
      <p:sp>
        <p:nvSpPr>
          <p:cNvPr id="69" name="Pyöristetty suorakulmio 68"/>
          <p:cNvSpPr/>
          <p:nvPr/>
        </p:nvSpPr>
        <p:spPr bwMode="auto">
          <a:xfrm>
            <a:off x="35496" y="534198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Aalto-yliopisto</a:t>
            </a:r>
          </a:p>
        </p:txBody>
      </p:sp>
      <p:sp>
        <p:nvSpPr>
          <p:cNvPr id="70" name="Pyöristetty suorakulmio 69"/>
          <p:cNvSpPr/>
          <p:nvPr/>
        </p:nvSpPr>
        <p:spPr bwMode="auto">
          <a:xfrm>
            <a:off x="35496" y="5661248"/>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Taideyliopisto</a:t>
            </a:r>
          </a:p>
        </p:txBody>
      </p:sp>
      <p:sp>
        <p:nvSpPr>
          <p:cNvPr id="71" name="Pyöristetty suorakulmio 70">
            <a:hlinkClick r:id="rId7" tooltip="Katso lisää"/>
          </p:cNvPr>
          <p:cNvSpPr/>
          <p:nvPr/>
        </p:nvSpPr>
        <p:spPr bwMode="auto">
          <a:xfrm>
            <a:off x="35496" y="5990054"/>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Helsingin yliopisto</a:t>
            </a:r>
          </a:p>
        </p:txBody>
      </p:sp>
      <p:sp>
        <p:nvSpPr>
          <p:cNvPr id="72" name="Pyöristetty suorakulmio 71">
            <a:hlinkClick r:id="rId8" tooltip="Katso lisää"/>
          </p:cNvPr>
          <p:cNvSpPr/>
          <p:nvPr/>
        </p:nvSpPr>
        <p:spPr bwMode="auto">
          <a:xfrm>
            <a:off x="35496" y="4388852"/>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Åbo Akademi</a:t>
            </a:r>
          </a:p>
        </p:txBody>
      </p:sp>
      <p:grpSp>
        <p:nvGrpSpPr>
          <p:cNvPr id="4" name="Ryhmä 3"/>
          <p:cNvGrpSpPr/>
          <p:nvPr/>
        </p:nvGrpSpPr>
        <p:grpSpPr>
          <a:xfrm>
            <a:off x="1475655" y="1988840"/>
            <a:ext cx="7568740" cy="4680520"/>
            <a:chOff x="1475655" y="3751275"/>
            <a:chExt cx="7568740" cy="4680520"/>
          </a:xfrm>
        </p:grpSpPr>
        <p:cxnSp>
          <p:nvCxnSpPr>
            <p:cNvPr id="74" name="Suora yhdysviiva 73"/>
            <p:cNvCxnSpPr/>
            <p:nvPr/>
          </p:nvCxnSpPr>
          <p:spPr bwMode="auto">
            <a:xfrm flipV="1">
              <a:off x="2411760" y="5258155"/>
              <a:ext cx="5507697" cy="2278310"/>
            </a:xfrm>
            <a:prstGeom prst="line">
              <a:avLst/>
            </a:prstGeom>
            <a:noFill/>
            <a:ln w="76200" cap="flat" cmpd="sng" algn="ctr">
              <a:solidFill>
                <a:srgbClr val="008000"/>
              </a:solidFill>
              <a:prstDash val="solid"/>
              <a:round/>
              <a:headEnd type="none" w="med" len="med"/>
              <a:tailEnd type="none" w="med" len="med"/>
            </a:ln>
            <a:effectLst>
              <a:glow rad="228600">
                <a:srgbClr val="00B050">
                  <a:alpha val="40000"/>
                </a:srgbClr>
              </a:glow>
            </a:effectLst>
            <a:scene3d>
              <a:camera prst="orthographicFront"/>
              <a:lightRig rig="threePt" dir="t"/>
            </a:scene3d>
            <a:sp3d extrusionH="76200">
              <a:extrusionClr>
                <a:srgbClr val="FFC000"/>
              </a:extrusionClr>
            </a:sp3d>
          </p:spPr>
        </p:cxnSp>
        <p:sp>
          <p:nvSpPr>
            <p:cNvPr id="76" name="Pyöristetty suorakulmio 75"/>
            <p:cNvSpPr/>
            <p:nvPr/>
          </p:nvSpPr>
          <p:spPr>
            <a:xfrm>
              <a:off x="5436096" y="3790390"/>
              <a:ext cx="3608299" cy="1817401"/>
            </a:xfrm>
            <a:prstGeom prst="roundRect">
              <a:avLst/>
            </a:prstGeom>
            <a:solidFill>
              <a:srgbClr val="008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sp>
          <p:nvSpPr>
            <p:cNvPr id="77" name="Pyöristetty suorakulmio 76"/>
            <p:cNvSpPr/>
            <p:nvPr/>
          </p:nvSpPr>
          <p:spPr>
            <a:xfrm rot="5400000">
              <a:off x="1784069" y="6147922"/>
              <a:ext cx="1543411" cy="2160239"/>
            </a:xfrm>
            <a:prstGeom prst="round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sp>
          <p:nvSpPr>
            <p:cNvPr id="78" name="Pyöristetty suorakulmio 77"/>
            <p:cNvSpPr/>
            <p:nvPr/>
          </p:nvSpPr>
          <p:spPr>
            <a:xfrm rot="5400000">
              <a:off x="4152777" y="5466642"/>
              <a:ext cx="1513484" cy="2115198"/>
            </a:xfrm>
            <a:prstGeom prst="round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475656" y="6559587"/>
              <a:ext cx="2160240" cy="1384995"/>
            </a:xfrm>
            <a:prstGeom prst="rect">
              <a:avLst/>
            </a:prstGeom>
            <a:noFill/>
          </p:spPr>
          <p:txBody>
            <a:bodyPr wrap="square" rtlCol="0">
              <a:spAutoFit/>
            </a:bodyPr>
            <a:lstStyle/>
            <a:p>
              <a:pPr algn="ctr">
                <a:buNone/>
              </a:pPr>
              <a:r>
                <a:rPr lang="fi-FI" sz="1400" dirty="0" smtClean="0">
                  <a:latin typeface="Arial Rounded MT Bold" panose="020F0704030504030204" pitchFamily="34" charset="0"/>
                </a:rPr>
                <a:t>Yhteiskuntatieteiden</a:t>
              </a:r>
            </a:p>
            <a:p>
              <a:pPr algn="ctr">
                <a:spcBef>
                  <a:spcPts val="0"/>
                </a:spcBef>
                <a:buNone/>
              </a:pPr>
              <a:r>
                <a:rPr lang="fi-FI" sz="1400" dirty="0" smtClean="0">
                  <a:latin typeface="Arial Rounded MT Bold" panose="020F0704030504030204" pitchFamily="34" charset="0"/>
                </a:rPr>
                <a:t> kandidaatti (YTK)</a:t>
              </a:r>
            </a:p>
            <a:p>
              <a:pPr algn="ctr">
                <a:spcBef>
                  <a:spcPts val="0"/>
                </a:spcBef>
                <a:buNone/>
              </a:pPr>
              <a:r>
                <a:rPr lang="fi-FI" sz="1400" dirty="0" smtClean="0">
                  <a:latin typeface="Arial Rounded MT Bold" panose="020F0704030504030204" pitchFamily="34" charset="0"/>
                </a:rPr>
                <a:t>Valtiotieteiden</a:t>
              </a:r>
            </a:p>
            <a:p>
              <a:pPr algn="ctr">
                <a:spcBef>
                  <a:spcPts val="0"/>
                </a:spcBef>
                <a:buNone/>
              </a:pPr>
              <a:r>
                <a:rPr lang="fi-FI" sz="1400" dirty="0" smtClean="0">
                  <a:latin typeface="Arial Rounded MT Bold" panose="020F0704030504030204" pitchFamily="34" charset="0"/>
                </a:rPr>
                <a:t>kandidaatti (VTK)</a:t>
              </a:r>
            </a:p>
            <a:p>
              <a:pPr algn="ctr">
                <a:spcBef>
                  <a:spcPts val="0"/>
                </a:spcBef>
                <a:buNone/>
              </a:pPr>
              <a:r>
                <a:rPr lang="fi-FI" sz="1400" dirty="0" smtClean="0">
                  <a:latin typeface="Arial Rounded MT Bold" panose="020F0704030504030204" pitchFamily="34" charset="0"/>
                </a:rPr>
                <a:t>Hallintotieteiden</a:t>
              </a:r>
            </a:p>
            <a:p>
              <a:pPr algn="ctr">
                <a:spcBef>
                  <a:spcPts val="0"/>
                </a:spcBef>
                <a:buNone/>
              </a:pPr>
              <a:r>
                <a:rPr lang="fi-FI" sz="1400" dirty="0" smtClean="0">
                  <a:latin typeface="Arial Rounded MT Bold" panose="020F0704030504030204" pitchFamily="34" charset="0"/>
                </a:rPr>
                <a:t>kandidaatti (HTK)</a:t>
              </a:r>
            </a:p>
          </p:txBody>
        </p:sp>
        <p:sp>
          <p:nvSpPr>
            <p:cNvPr id="81" name="Tekstiruutu 80"/>
            <p:cNvSpPr txBox="1"/>
            <p:nvPr/>
          </p:nvSpPr>
          <p:spPr>
            <a:xfrm>
              <a:off x="3851920" y="5839507"/>
              <a:ext cx="2085885" cy="1384995"/>
            </a:xfrm>
            <a:prstGeom prst="rect">
              <a:avLst/>
            </a:prstGeom>
            <a:noFill/>
          </p:spPr>
          <p:txBody>
            <a:bodyPr wrap="square" rtlCol="0">
              <a:spAutoFit/>
            </a:bodyPr>
            <a:lstStyle/>
            <a:p>
              <a:pPr algn="ctr">
                <a:spcBef>
                  <a:spcPts val="0"/>
                </a:spcBef>
                <a:buNone/>
              </a:pPr>
              <a:r>
                <a:rPr lang="fi-FI" sz="1400" dirty="0" smtClean="0">
                  <a:latin typeface="Arial Rounded MT Bold" panose="020F0704030504030204" pitchFamily="34" charset="0"/>
                </a:rPr>
                <a:t>Yhteiskuntatieteiden </a:t>
              </a:r>
            </a:p>
            <a:p>
              <a:pPr algn="ctr">
                <a:spcBef>
                  <a:spcPts val="0"/>
                </a:spcBef>
                <a:buNone/>
              </a:pPr>
              <a:r>
                <a:rPr lang="fi-FI" sz="1400" dirty="0" smtClean="0">
                  <a:latin typeface="Arial Rounded MT Bold" panose="020F0704030504030204" pitchFamily="34" charset="0"/>
                </a:rPr>
                <a:t>maisteri (YTM)</a:t>
              </a:r>
            </a:p>
            <a:p>
              <a:pPr algn="ctr">
                <a:spcBef>
                  <a:spcPts val="0"/>
                </a:spcBef>
                <a:buNone/>
              </a:pPr>
              <a:r>
                <a:rPr lang="fi-FI" sz="1400" dirty="0" smtClean="0">
                  <a:latin typeface="Arial Rounded MT Bold" panose="020F0704030504030204" pitchFamily="34" charset="0"/>
                </a:rPr>
                <a:t>Valtiotieteiden</a:t>
              </a:r>
            </a:p>
            <a:p>
              <a:pPr algn="ctr">
                <a:spcBef>
                  <a:spcPts val="0"/>
                </a:spcBef>
                <a:buNone/>
              </a:pPr>
              <a:r>
                <a:rPr lang="fi-FI" sz="1400" dirty="0" smtClean="0">
                  <a:latin typeface="Arial Rounded MT Bold" panose="020F0704030504030204" pitchFamily="34" charset="0"/>
                </a:rPr>
                <a:t> maisteri (VTM)</a:t>
              </a:r>
            </a:p>
            <a:p>
              <a:pPr algn="ctr">
                <a:spcBef>
                  <a:spcPts val="0"/>
                </a:spcBef>
                <a:buNone/>
              </a:pPr>
              <a:r>
                <a:rPr lang="fi-FI" sz="1400" dirty="0" smtClean="0">
                  <a:latin typeface="Arial Rounded MT Bold" panose="020F0704030504030204" pitchFamily="34" charset="0"/>
                </a:rPr>
                <a:t>Hallintotieteiden</a:t>
              </a:r>
            </a:p>
            <a:p>
              <a:pPr algn="ctr">
                <a:spcBef>
                  <a:spcPts val="0"/>
                </a:spcBef>
                <a:buNone/>
              </a:pPr>
              <a:r>
                <a:rPr lang="fi-FI" sz="1400" dirty="0" smtClean="0">
                  <a:latin typeface="Arial Rounded MT Bold" panose="020F0704030504030204" pitchFamily="34" charset="0"/>
                </a:rPr>
                <a:t> maisteri (HTM)</a:t>
              </a:r>
            </a:p>
          </p:txBody>
        </p:sp>
        <p:sp>
          <p:nvSpPr>
            <p:cNvPr id="82" name="Tekstiruutu 81"/>
            <p:cNvSpPr txBox="1"/>
            <p:nvPr/>
          </p:nvSpPr>
          <p:spPr>
            <a:xfrm>
              <a:off x="5508104" y="3751275"/>
              <a:ext cx="3536290" cy="1815882"/>
            </a:xfrm>
            <a:prstGeom prst="rect">
              <a:avLst/>
            </a:prstGeom>
            <a:noFill/>
          </p:spPr>
          <p:txBody>
            <a:bodyPr wrap="square" rtlCol="0">
              <a:spAutoFit/>
            </a:bodyPr>
            <a:lstStyle/>
            <a:p>
              <a:pPr algn="ctr">
                <a:spcBef>
                  <a:spcPts val="0"/>
                </a:spcBef>
                <a:buNone/>
              </a:pPr>
              <a:endParaRPr lang="fi-FI" sz="1400" dirty="0">
                <a:solidFill>
                  <a:schemeClr val="bg1"/>
                </a:solidFill>
                <a:latin typeface="Arial Rounded MT Bold" panose="020F0704030504030204" pitchFamily="34" charset="0"/>
              </a:endParaRPr>
            </a:p>
            <a:p>
              <a:pPr algn="ctr">
                <a:spcBef>
                  <a:spcPts val="0"/>
                </a:spcBef>
                <a:buNone/>
              </a:pPr>
              <a:r>
                <a:rPr lang="fi-FI" sz="1400" dirty="0" smtClean="0">
                  <a:solidFill>
                    <a:schemeClr val="bg1"/>
                  </a:solidFill>
                  <a:latin typeface="Arial Rounded MT Bold" panose="020F0704030504030204" pitchFamily="34" charset="0"/>
                </a:rPr>
                <a:t>Yhteiskuntatieteiden lisensiaatti (YTL)</a:t>
              </a:r>
            </a:p>
            <a:p>
              <a:pPr algn="ctr">
                <a:spcBef>
                  <a:spcPts val="0"/>
                </a:spcBef>
                <a:buNone/>
              </a:pPr>
              <a:r>
                <a:rPr lang="fi-FI" sz="1400" dirty="0" smtClean="0">
                  <a:solidFill>
                    <a:schemeClr val="bg1"/>
                  </a:solidFill>
                  <a:latin typeface="Arial Rounded MT Bold" panose="020F0704030504030204" pitchFamily="34" charset="0"/>
                </a:rPr>
                <a:t>Valtiotieteiden lisensiaatti (VTL)</a:t>
              </a:r>
            </a:p>
            <a:p>
              <a:pPr algn="ctr">
                <a:spcBef>
                  <a:spcPts val="0"/>
                </a:spcBef>
                <a:buNone/>
              </a:pPr>
              <a:r>
                <a:rPr lang="fi-FI" sz="1400" dirty="0" smtClean="0">
                  <a:solidFill>
                    <a:schemeClr val="bg1"/>
                  </a:solidFill>
                  <a:latin typeface="Arial Rounded MT Bold" panose="020F0704030504030204" pitchFamily="34" charset="0"/>
                </a:rPr>
                <a:t>Hallintotieteiden lisensiaatti (HTL)</a:t>
              </a:r>
            </a:p>
            <a:p>
              <a:pPr algn="ctr">
                <a:spcBef>
                  <a:spcPts val="0"/>
                </a:spcBef>
                <a:buNone/>
              </a:pPr>
              <a:endParaRPr lang="fi-FI" sz="1400" dirty="0" smtClean="0">
                <a:solidFill>
                  <a:schemeClr val="bg1"/>
                </a:solidFill>
                <a:latin typeface="Arial Rounded MT Bold" panose="020F0704030504030204" pitchFamily="34" charset="0"/>
              </a:endParaRPr>
            </a:p>
            <a:p>
              <a:pPr algn="ctr">
                <a:spcBef>
                  <a:spcPts val="0"/>
                </a:spcBef>
                <a:buNone/>
              </a:pPr>
              <a:r>
                <a:rPr lang="fi-FI" sz="1400" dirty="0" smtClean="0">
                  <a:solidFill>
                    <a:schemeClr val="bg1"/>
                  </a:solidFill>
                  <a:latin typeface="Arial Rounded MT Bold" panose="020F0704030504030204" pitchFamily="34" charset="0"/>
                </a:rPr>
                <a:t>Yhteiskuntatieteiden tohtori (YTT)</a:t>
              </a:r>
            </a:p>
            <a:p>
              <a:pPr algn="ctr">
                <a:spcBef>
                  <a:spcPts val="0"/>
                </a:spcBef>
                <a:buNone/>
              </a:pPr>
              <a:r>
                <a:rPr lang="fi-FI" sz="1400" dirty="0" smtClean="0">
                  <a:solidFill>
                    <a:schemeClr val="bg1"/>
                  </a:solidFill>
                  <a:latin typeface="Arial Rounded MT Bold" panose="020F0704030504030204" pitchFamily="34" charset="0"/>
                </a:rPr>
                <a:t>Valtiotieteiden tohtori (VTT)</a:t>
              </a:r>
            </a:p>
            <a:p>
              <a:pPr algn="ctr">
                <a:spcBef>
                  <a:spcPts val="0"/>
                </a:spcBef>
                <a:buNone/>
              </a:pPr>
              <a:r>
                <a:rPr lang="fi-FI" sz="1400" dirty="0" smtClean="0">
                  <a:solidFill>
                    <a:schemeClr val="bg1"/>
                  </a:solidFill>
                  <a:latin typeface="Arial Rounded MT Bold" panose="020F0704030504030204" pitchFamily="34" charset="0"/>
                </a:rPr>
                <a:t>Hallintotieteiden tohtori (HTM)</a:t>
              </a:r>
            </a:p>
          </p:txBody>
        </p:sp>
        <p:sp>
          <p:nvSpPr>
            <p:cNvPr id="6" name="Tekstiruutu 5"/>
            <p:cNvSpPr txBox="1"/>
            <p:nvPr/>
          </p:nvSpPr>
          <p:spPr>
            <a:xfrm>
              <a:off x="1582753" y="8154796"/>
              <a:ext cx="2269167" cy="276999"/>
            </a:xfrm>
            <a:prstGeom prst="rect">
              <a:avLst/>
            </a:prstGeom>
            <a:solidFill>
              <a:srgbClr val="92D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t>Alempi korkeakoulututkinto</a:t>
              </a:r>
              <a:endParaRPr lang="fi-FI" sz="1200" dirty="0"/>
            </a:p>
          </p:txBody>
        </p:sp>
        <p:sp>
          <p:nvSpPr>
            <p:cNvPr id="83" name="Tekstiruutu 82"/>
            <p:cNvSpPr txBox="1"/>
            <p:nvPr/>
          </p:nvSpPr>
          <p:spPr>
            <a:xfrm>
              <a:off x="3995936" y="7506724"/>
              <a:ext cx="2243488" cy="276999"/>
            </a:xfrm>
            <a:prstGeom prst="rect">
              <a:avLst/>
            </a:prstGeom>
            <a:solidFill>
              <a:srgbClr val="00B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a:t>
              </a:r>
              <a:r>
                <a:rPr lang="fi-FI" sz="1200" dirty="0" smtClean="0"/>
                <a:t>lempi korkeakoulututkinto</a:t>
              </a:r>
              <a:endParaRPr lang="fi-FI" sz="1200" dirty="0"/>
            </a:p>
          </p:txBody>
        </p:sp>
        <p:sp>
          <p:nvSpPr>
            <p:cNvPr id="84" name="Tekstiruutu 83"/>
            <p:cNvSpPr txBox="1"/>
            <p:nvPr/>
          </p:nvSpPr>
          <p:spPr>
            <a:xfrm>
              <a:off x="6876256" y="5983523"/>
              <a:ext cx="1391316" cy="276999"/>
            </a:xfrm>
            <a:prstGeom prst="rect">
              <a:avLst/>
            </a:prstGeom>
            <a:solidFill>
              <a:srgbClr val="008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solidFill>
                    <a:schemeClr val="bg1"/>
                  </a:solidFill>
                </a:rPr>
                <a:t>Jatkotutkinnot</a:t>
              </a:r>
              <a:endParaRPr lang="fi-FI" sz="1200" dirty="0">
                <a:solidFill>
                  <a:schemeClr val="bg1"/>
                </a:solidFill>
              </a:endParaRPr>
            </a:p>
          </p:txBody>
        </p:sp>
      </p:grpSp>
      <p:sp>
        <p:nvSpPr>
          <p:cNvPr id="7" name="Suorakulmio 6"/>
          <p:cNvSpPr/>
          <p:nvPr/>
        </p:nvSpPr>
        <p:spPr>
          <a:xfrm>
            <a:off x="1619672" y="1124744"/>
            <a:ext cx="7108586" cy="738664"/>
          </a:xfrm>
          <a:prstGeom prst="rect">
            <a:avLst/>
          </a:prstGeom>
          <a:solidFill>
            <a:schemeClr val="bg2">
              <a:lumMod val="20000"/>
              <a:lumOff val="80000"/>
            </a:schemeClr>
          </a:solidFill>
          <a:effectLst>
            <a:glow rad="139700">
              <a:srgbClr val="008000">
                <a:alpha val="40000"/>
              </a:srgbClr>
            </a:glow>
          </a:effectLst>
        </p:spPr>
        <p:txBody>
          <a:bodyPr wrap="square">
            <a:spAutoFit/>
          </a:bodyPr>
          <a:lstStyle/>
          <a:p>
            <a:r>
              <a:rPr lang="fi-FI" sz="1400" dirty="0" smtClean="0"/>
              <a:t>Yhteiskuntatieteilijä </a:t>
            </a:r>
            <a:r>
              <a:rPr lang="fi-FI" sz="1400" dirty="0"/>
              <a:t>tarkastelee ihmisyhteisöjä ja ryhmiä ja ihmisten yhteistoiminnan ja yhteisöllisyyden muotoja kuten erilaisuutta ja samanlaisuutta, arvoja, normeja, asenteita, tapoja, hallintoa, kulttuuria, työelämää ja </a:t>
            </a:r>
            <a:r>
              <a:rPr lang="fi-FI" sz="1400" dirty="0" smtClean="0"/>
              <a:t>politiikkaa.</a:t>
            </a:r>
            <a:endParaRPr lang="fi-FI" sz="1400" dirty="0"/>
          </a:p>
        </p:txBody>
      </p:sp>
      <p:grpSp>
        <p:nvGrpSpPr>
          <p:cNvPr id="85" name="Ryhmä 84"/>
          <p:cNvGrpSpPr/>
          <p:nvPr/>
        </p:nvGrpSpPr>
        <p:grpSpPr>
          <a:xfrm>
            <a:off x="7884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smtClean="0">
                  <a:latin typeface="+mj-lt"/>
                </a:rPr>
                <a:t>Seuraava ala</a:t>
              </a:r>
              <a:endParaRPr lang="fi-FI" sz="600" b="1" dirty="0">
                <a:latin typeface="+mj-lt"/>
              </a:endParaRP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smtClean="0">
                  <a:latin typeface="+mj-lt"/>
                </a:rPr>
                <a:t>Koulutusalat</a:t>
              </a:r>
              <a:endParaRPr lang="fi-FI" sz="600" b="1" dirty="0">
                <a:latin typeface="+mj-lt"/>
              </a:endParaRPr>
            </a:p>
          </p:txBody>
        </p:sp>
      </p:grpSp>
      <p:sp>
        <p:nvSpPr>
          <p:cNvPr id="37" name="Suorakulmio 36"/>
          <p:cNvSpPr/>
          <p:nvPr/>
        </p:nvSpPr>
        <p:spPr>
          <a:xfrm>
            <a:off x="1763688" y="2132856"/>
            <a:ext cx="2952328" cy="2339102"/>
          </a:xfrm>
          <a:prstGeom prst="rect">
            <a:avLst/>
          </a:prstGeom>
        </p:spPr>
        <p:txBody>
          <a:bodyPr wrap="square">
            <a:spAutoFit/>
          </a:bodyPr>
          <a:lstStyle/>
          <a:p>
            <a:r>
              <a:rPr lang="fi-FI" sz="1400" u="sng" dirty="0"/>
              <a:t>Koulutusalalla voi </a:t>
            </a:r>
            <a:r>
              <a:rPr lang="fi-FI" sz="1400" u="sng" dirty="0" smtClean="0"/>
              <a:t>opiskella:</a:t>
            </a:r>
          </a:p>
          <a:p>
            <a:pPr marL="285750" indent="-285750">
              <a:spcBef>
                <a:spcPts val="0"/>
              </a:spcBef>
              <a:buFont typeface="Courier New" panose="02070309020205020404" pitchFamily="49" charset="0"/>
              <a:buChar char="o"/>
            </a:pPr>
            <a:r>
              <a:rPr lang="fi-FI" sz="1200" dirty="0" smtClean="0"/>
              <a:t>sosiologiaa</a:t>
            </a:r>
          </a:p>
          <a:p>
            <a:pPr marL="285750" indent="-285750">
              <a:spcBef>
                <a:spcPts val="0"/>
              </a:spcBef>
              <a:buFont typeface="Courier New" panose="02070309020205020404" pitchFamily="49" charset="0"/>
              <a:buChar char="o"/>
            </a:pPr>
            <a:r>
              <a:rPr lang="fi-FI" sz="1200" dirty="0" smtClean="0"/>
              <a:t>kansantaloustiedettä</a:t>
            </a:r>
          </a:p>
          <a:p>
            <a:pPr marL="285750" indent="-285750">
              <a:spcBef>
                <a:spcPts val="0"/>
              </a:spcBef>
              <a:buFont typeface="Courier New" panose="02070309020205020404" pitchFamily="49" charset="0"/>
              <a:buChar char="o"/>
            </a:pPr>
            <a:r>
              <a:rPr lang="fi-FI" sz="1200" dirty="0" smtClean="0"/>
              <a:t>poliittista historiaa</a:t>
            </a:r>
          </a:p>
          <a:p>
            <a:pPr marL="285750" indent="-285750">
              <a:spcBef>
                <a:spcPts val="0"/>
              </a:spcBef>
              <a:buFont typeface="Courier New" panose="02070309020205020404" pitchFamily="49" charset="0"/>
              <a:buChar char="o"/>
            </a:pPr>
            <a:r>
              <a:rPr lang="fi-FI" sz="1200" dirty="0" smtClean="0"/>
              <a:t>valtio-oppia</a:t>
            </a:r>
          </a:p>
          <a:p>
            <a:pPr marL="285750" indent="-285750">
              <a:spcBef>
                <a:spcPts val="0"/>
              </a:spcBef>
              <a:buFont typeface="Courier New" panose="02070309020205020404" pitchFamily="49" charset="0"/>
              <a:buChar char="o"/>
            </a:pPr>
            <a:r>
              <a:rPr lang="fi-FI" sz="1200" dirty="0" smtClean="0"/>
              <a:t>kehitysmaatutkimusta</a:t>
            </a:r>
          </a:p>
          <a:p>
            <a:pPr marL="285750" indent="-285750">
              <a:spcBef>
                <a:spcPts val="0"/>
              </a:spcBef>
              <a:buFont typeface="Courier New" panose="02070309020205020404" pitchFamily="49" charset="0"/>
              <a:buChar char="o"/>
            </a:pPr>
            <a:r>
              <a:rPr lang="fi-FI" sz="1200" dirty="0" smtClean="0"/>
              <a:t>hallintotieteitä</a:t>
            </a:r>
          </a:p>
          <a:p>
            <a:pPr marL="285750" indent="-285750">
              <a:spcBef>
                <a:spcPts val="0"/>
              </a:spcBef>
              <a:buFont typeface="Courier New" panose="02070309020205020404" pitchFamily="49" charset="0"/>
              <a:buChar char="o"/>
            </a:pPr>
            <a:r>
              <a:rPr lang="fi-FI" sz="1200" dirty="0" smtClean="0"/>
              <a:t>kulttuurintutkimusta</a:t>
            </a:r>
          </a:p>
          <a:p>
            <a:pPr marL="285750" indent="-285750">
              <a:spcBef>
                <a:spcPts val="0"/>
              </a:spcBef>
              <a:buFont typeface="Courier New" panose="02070309020205020404" pitchFamily="49" charset="0"/>
              <a:buChar char="o"/>
            </a:pPr>
            <a:r>
              <a:rPr lang="fi-FI" sz="1200" dirty="0" smtClean="0"/>
              <a:t>matkailua</a:t>
            </a:r>
          </a:p>
          <a:p>
            <a:pPr marL="285750" indent="-285750">
              <a:spcBef>
                <a:spcPts val="0"/>
              </a:spcBef>
              <a:buFont typeface="Courier New" panose="02070309020205020404" pitchFamily="49" charset="0"/>
              <a:buChar char="o"/>
            </a:pPr>
            <a:r>
              <a:rPr lang="fi-FI" sz="1200" dirty="0" smtClean="0"/>
              <a:t>viestintää</a:t>
            </a:r>
          </a:p>
          <a:p>
            <a:pPr marL="285750" indent="-285750">
              <a:spcBef>
                <a:spcPts val="0"/>
              </a:spcBef>
              <a:buFont typeface="Courier New" panose="02070309020205020404" pitchFamily="49" charset="0"/>
              <a:buChar char="o"/>
            </a:pPr>
            <a:r>
              <a:rPr lang="fi-FI" sz="1200" dirty="0" smtClean="0"/>
              <a:t>kunnallisalaa</a:t>
            </a:r>
          </a:p>
          <a:p>
            <a:pPr marL="285750" indent="-285750">
              <a:spcBef>
                <a:spcPts val="0"/>
              </a:spcBef>
              <a:buFont typeface="Courier New" panose="02070309020205020404" pitchFamily="49" charset="0"/>
              <a:buChar char="o"/>
            </a:pPr>
            <a:r>
              <a:rPr lang="fi-FI" sz="1200" b="0" dirty="0" smtClean="0"/>
              <a:t>..</a:t>
            </a:r>
            <a:endParaRPr lang="fi-FI" sz="1200" b="0" dirty="0"/>
          </a:p>
        </p:txBody>
      </p:sp>
      <p:pic>
        <p:nvPicPr>
          <p:cNvPr id="4098" name="Picture 2" descr="C:\Users\Seppo\AppData\Local\Microsoft\Windows\Temporary Internet Files\Content.IE5\11CNSP66\MC900056255[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6256" y="4797152"/>
            <a:ext cx="1602830" cy="1358624"/>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Pyöristetty suorakulmio 2">
            <a:hlinkClick r:id="rId10" tooltip="Katso lisää"/>
          </p:cNvPr>
          <p:cNvSpPr/>
          <p:nvPr/>
        </p:nvSpPr>
        <p:spPr bwMode="auto">
          <a:xfrm>
            <a:off x="35496" y="1069762"/>
            <a:ext cx="1368152" cy="272415"/>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Lapin yliopisto</a:t>
            </a:r>
          </a:p>
        </p:txBody>
      </p:sp>
      <p:sp>
        <p:nvSpPr>
          <p:cNvPr id="62" name="Pyöristetty suorakulmio 61">
            <a:hlinkClick r:id="rId11" tooltip="Katso lisää"/>
          </p:cNvPr>
          <p:cNvSpPr/>
          <p:nvPr/>
        </p:nvSpPr>
        <p:spPr bwMode="auto">
          <a:xfrm>
            <a:off x="35496" y="2420888"/>
            <a:ext cx="1368152" cy="255389"/>
          </a:xfrm>
          <a:prstGeom prst="roundRect">
            <a:avLst/>
          </a:prstGeom>
          <a:solidFill>
            <a:srgbClr val="92D050"/>
          </a:solidFill>
          <a:ln w="9525" cap="flat" cmpd="sng" algn="ctr">
            <a:noFill/>
            <a:prstDash val="solid"/>
            <a:round/>
            <a:headEnd type="none" w="med" len="med"/>
            <a:tailEnd type="none" w="med" len="med"/>
          </a:ln>
          <a:effectLst>
            <a:glow rad="101600">
              <a:srgbClr val="00B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Jyväskylän yliopisto</a:t>
            </a:r>
          </a:p>
        </p:txBody>
      </p:sp>
      <p:pic>
        <p:nvPicPr>
          <p:cNvPr id="38" name="Picture 2" descr="Siirry etusivulle">
            <a:hlinkClick r:id="rId12" tooltip="Katso"/>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57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i 1"/>
          <p:cNvSpPr/>
          <p:nvPr/>
        </p:nvSpPr>
        <p:spPr bwMode="auto">
          <a:xfrm>
            <a:off x="2882936" y="1136863"/>
            <a:ext cx="3570236" cy="5448759"/>
          </a:xfrm>
          <a:prstGeom prst="ellipse">
            <a:avLst/>
          </a:prstGeom>
          <a:solidFill>
            <a:schemeClr val="accent5"/>
          </a:solidFill>
          <a:ln w="76200" cap="flat" cmpd="sng" algn="ctr">
            <a:solidFill>
              <a:schemeClr val="accent6">
                <a:lumMod val="60000"/>
                <a:lumOff val="40000"/>
              </a:schemeClr>
            </a:solidFill>
            <a:prstDash val="solid"/>
            <a:round/>
            <a:headEnd type="none" w="med" len="med"/>
            <a:tailEnd type="none" w="med" len="med"/>
          </a:ln>
          <a:effectLst>
            <a:glow rad="228600">
              <a:srgbClr val="C00000">
                <a:alpha val="40000"/>
              </a:srgb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smtClean="0">
              <a:ln>
                <a:noFill/>
              </a:ln>
              <a:solidFill>
                <a:schemeClr val="tx1"/>
              </a:solidFill>
              <a:effectLst/>
              <a:latin typeface="Arial" charset="0"/>
            </a:endParaRPr>
          </a:p>
        </p:txBody>
      </p:sp>
      <p:sp>
        <p:nvSpPr>
          <p:cNvPr id="2115" name="Text Box 67"/>
          <p:cNvSpPr txBox="1">
            <a:spLocks noGrp="1" noChangeArrowheads="1"/>
          </p:cNvSpPr>
          <p:nvPr>
            <p:ph type="title"/>
          </p:nvPr>
        </p:nvSpPr>
        <p:spPr bwMode="auto">
          <a:xfrm>
            <a:off x="721348" y="70005"/>
            <a:ext cx="8229600" cy="910723"/>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3200" b="1">
                <a:solidFill>
                  <a:schemeClr val="tx1"/>
                </a:solidFill>
              </a:rPr>
              <a:t>Yliopistot Suomessa</a:t>
            </a:r>
          </a:p>
        </p:txBody>
      </p:sp>
      <p:grpSp>
        <p:nvGrpSpPr>
          <p:cNvPr id="3" name="Ryhmä 2"/>
          <p:cNvGrpSpPr/>
          <p:nvPr/>
        </p:nvGrpSpPr>
        <p:grpSpPr>
          <a:xfrm>
            <a:off x="4877707" y="1075032"/>
            <a:ext cx="2757778" cy="600324"/>
            <a:chOff x="4580711" y="1075032"/>
            <a:chExt cx="2757778" cy="600324"/>
          </a:xfrm>
        </p:grpSpPr>
        <p:grpSp>
          <p:nvGrpSpPr>
            <p:cNvPr id="56" name="Ryhmä 55"/>
            <p:cNvGrpSpPr/>
            <p:nvPr/>
          </p:nvGrpSpPr>
          <p:grpSpPr>
            <a:xfrm>
              <a:off x="4580711" y="1075032"/>
              <a:ext cx="2757778" cy="600324"/>
              <a:chOff x="3730752" y="3105987"/>
              <a:chExt cx="868680" cy="745713"/>
            </a:xfrm>
            <a:solidFill>
              <a:schemeClr val="accent6">
                <a:lumMod val="40000"/>
                <a:lumOff val="60000"/>
              </a:schemeClr>
            </a:solidFill>
          </p:grpSpPr>
          <p:sp>
            <p:nvSpPr>
              <p:cNvPr id="57" name="Kuusikulmio 10">
                <a:hlinkClick r:id="rId3"/>
              </p:cNvPr>
              <p:cNvSpPr/>
              <p:nvPr/>
            </p:nvSpPr>
            <p:spPr>
              <a:xfrm>
                <a:off x="3730752" y="3105987"/>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0" name="Kuusikulmio 4">
                <a:hlinkClick r:id="rId3" tooltip="Katso lisää"/>
              </p:cNvPr>
              <p:cNvSpPr/>
              <p:nvPr/>
            </p:nvSpPr>
            <p:spPr>
              <a:xfrm>
                <a:off x="3865285" y="3221476"/>
                <a:ext cx="599614"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algn="r" defTabSz="355600">
                  <a:lnSpc>
                    <a:spcPct val="90000"/>
                  </a:lnSpc>
                  <a:spcBef>
                    <a:spcPct val="0"/>
                  </a:spcBef>
                  <a:spcAft>
                    <a:spcPct val="35000"/>
                  </a:spcAft>
                </a:pPr>
                <a:r>
                  <a:rPr lang="fi-FI" sz="1400" b="1" kern="1200" dirty="0" smtClean="0">
                    <a:solidFill>
                      <a:schemeClr val="tx1"/>
                    </a:solidFill>
                  </a:rPr>
                  <a:t>Lapin yliopisto</a:t>
                </a:r>
                <a:endParaRPr lang="fi-FI" sz="1400" b="1" kern="1200" dirty="0">
                  <a:solidFill>
                    <a:schemeClr val="tx1"/>
                  </a:solidFill>
                </a:endParaRPr>
              </a:p>
            </p:txBody>
          </p:sp>
        </p:gr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0260" y="1135138"/>
              <a:ext cx="581773" cy="5402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Ryhmä 3"/>
          <p:cNvGrpSpPr/>
          <p:nvPr/>
        </p:nvGrpSpPr>
        <p:grpSpPr>
          <a:xfrm>
            <a:off x="5581462" y="1787446"/>
            <a:ext cx="2757778" cy="605034"/>
            <a:chOff x="5284466" y="1787446"/>
            <a:chExt cx="2757778" cy="605034"/>
          </a:xfrm>
        </p:grpSpPr>
        <p:grpSp>
          <p:nvGrpSpPr>
            <p:cNvPr id="28" name="Ryhmä 27"/>
            <p:cNvGrpSpPr/>
            <p:nvPr/>
          </p:nvGrpSpPr>
          <p:grpSpPr>
            <a:xfrm>
              <a:off x="5284466" y="1787446"/>
              <a:ext cx="2757778" cy="600324"/>
              <a:chOff x="3730752" y="3105987"/>
              <a:chExt cx="868680" cy="745713"/>
            </a:xfrm>
            <a:solidFill>
              <a:schemeClr val="accent6">
                <a:lumMod val="40000"/>
                <a:lumOff val="60000"/>
              </a:schemeClr>
            </a:solidFill>
          </p:grpSpPr>
          <p:sp>
            <p:nvSpPr>
              <p:cNvPr id="29" name="Kuusikulmio 28">
                <a:hlinkClick r:id="rId5"/>
              </p:cNvPr>
              <p:cNvSpPr/>
              <p:nvPr/>
            </p:nvSpPr>
            <p:spPr>
              <a:xfrm>
                <a:off x="3730752" y="3105987"/>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0" name="Kuusikulmio 4">
                <a:hlinkClick r:id="rId5" tooltip="Katso lisää"/>
              </p:cNvPr>
              <p:cNvSpPr/>
              <p:nvPr/>
            </p:nvSpPr>
            <p:spPr>
              <a:xfrm>
                <a:off x="3865285" y="3221477"/>
                <a:ext cx="684417"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algn="r" defTabSz="355600">
                  <a:lnSpc>
                    <a:spcPct val="90000"/>
                  </a:lnSpc>
                  <a:spcBef>
                    <a:spcPct val="0"/>
                  </a:spcBef>
                  <a:spcAft>
                    <a:spcPct val="35000"/>
                  </a:spcAft>
                </a:pPr>
                <a:r>
                  <a:rPr lang="fi-FI" sz="1400" b="1" kern="1200" dirty="0" smtClean="0">
                    <a:solidFill>
                      <a:schemeClr val="tx1"/>
                    </a:solidFill>
                  </a:rPr>
                  <a:t>Itä-Suomen yliopisto</a:t>
                </a:r>
                <a:endParaRPr lang="fi-FI" sz="1400" b="1" kern="1200" dirty="0">
                  <a:solidFill>
                    <a:schemeClr val="tx1"/>
                  </a:solidFill>
                </a:endParaRPr>
              </a:p>
            </p:txBody>
          </p:sp>
        </p:grpSp>
        <p:pic>
          <p:nvPicPr>
            <p:cNvPr id="1028" name="Picture 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6921" y="1828752"/>
              <a:ext cx="577477" cy="5637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5" name="Ryhmä 4"/>
          <p:cNvGrpSpPr/>
          <p:nvPr/>
        </p:nvGrpSpPr>
        <p:grpSpPr>
          <a:xfrm>
            <a:off x="5845112" y="2460363"/>
            <a:ext cx="2757778" cy="641364"/>
            <a:chOff x="5548116" y="2460363"/>
            <a:chExt cx="2757778" cy="641364"/>
          </a:xfrm>
        </p:grpSpPr>
        <p:grpSp>
          <p:nvGrpSpPr>
            <p:cNvPr id="40" name="Ryhmä 39"/>
            <p:cNvGrpSpPr/>
            <p:nvPr/>
          </p:nvGrpSpPr>
          <p:grpSpPr>
            <a:xfrm>
              <a:off x="5548116" y="2492896"/>
              <a:ext cx="2757778" cy="600324"/>
              <a:chOff x="3730752" y="3105987"/>
              <a:chExt cx="868680" cy="745713"/>
            </a:xfrm>
            <a:solidFill>
              <a:schemeClr val="accent6">
                <a:lumMod val="40000"/>
                <a:lumOff val="60000"/>
              </a:schemeClr>
            </a:solidFill>
          </p:grpSpPr>
          <p:sp>
            <p:nvSpPr>
              <p:cNvPr id="41" name="Kuusikulmio 40">
                <a:hlinkClick r:id="rId7"/>
              </p:cNvPr>
              <p:cNvSpPr/>
              <p:nvPr/>
            </p:nvSpPr>
            <p:spPr>
              <a:xfrm>
                <a:off x="3730752" y="3105987"/>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2" name="Kuusikulmio 4">
                <a:hlinkClick r:id="rId7" tooltip="Katso lisää"/>
              </p:cNvPr>
              <p:cNvSpPr/>
              <p:nvPr/>
            </p:nvSpPr>
            <p:spPr>
              <a:xfrm>
                <a:off x="3823973" y="3221476"/>
                <a:ext cx="734147"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algn="r" defTabSz="355600">
                  <a:lnSpc>
                    <a:spcPct val="90000"/>
                  </a:lnSpc>
                  <a:spcBef>
                    <a:spcPct val="0"/>
                  </a:spcBef>
                  <a:spcAft>
                    <a:spcPct val="35000"/>
                  </a:spcAft>
                </a:pPr>
                <a:r>
                  <a:rPr lang="fi-FI" sz="1400" b="1" kern="1200" dirty="0" smtClean="0">
                    <a:solidFill>
                      <a:schemeClr val="tx1"/>
                    </a:solidFill>
                  </a:rPr>
                  <a:t>Jyväskylän yliopisto</a:t>
                </a:r>
                <a:endParaRPr lang="fi-FI" sz="1400" b="1" kern="1200" dirty="0">
                  <a:solidFill>
                    <a:schemeClr val="tx1"/>
                  </a:solidFill>
                </a:endParaRPr>
              </a:p>
            </p:txBody>
          </p:sp>
        </p:grpSp>
        <p:pic>
          <p:nvPicPr>
            <p:cNvPr id="1030" name="Picture 6">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0383" y="2460363"/>
              <a:ext cx="387801" cy="6413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 name="Ryhmä 5"/>
          <p:cNvGrpSpPr/>
          <p:nvPr/>
        </p:nvGrpSpPr>
        <p:grpSpPr>
          <a:xfrm>
            <a:off x="6058209" y="3260724"/>
            <a:ext cx="2978287" cy="600324"/>
            <a:chOff x="6058209" y="3200428"/>
            <a:chExt cx="2978287" cy="600324"/>
          </a:xfrm>
        </p:grpSpPr>
        <p:grpSp>
          <p:nvGrpSpPr>
            <p:cNvPr id="25" name="Ryhmä 24"/>
            <p:cNvGrpSpPr/>
            <p:nvPr/>
          </p:nvGrpSpPr>
          <p:grpSpPr>
            <a:xfrm>
              <a:off x="6058209" y="3200428"/>
              <a:ext cx="2978287" cy="600324"/>
              <a:chOff x="3733613" y="3090400"/>
              <a:chExt cx="938139" cy="745713"/>
            </a:xfrm>
            <a:solidFill>
              <a:schemeClr val="accent6">
                <a:lumMod val="40000"/>
                <a:lumOff val="60000"/>
              </a:schemeClr>
            </a:solidFill>
          </p:grpSpPr>
          <p:sp>
            <p:nvSpPr>
              <p:cNvPr id="26" name="Kuusikulmio 25">
                <a:hlinkClick r:id="rId9"/>
              </p:cNvPr>
              <p:cNvSpPr/>
              <p:nvPr/>
            </p:nvSpPr>
            <p:spPr>
              <a:xfrm>
                <a:off x="3733613" y="3090400"/>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7" name="Kuusikulmio 4">
                <a:hlinkClick r:id="rId9" tooltip="Katso lisää"/>
              </p:cNvPr>
              <p:cNvSpPr/>
              <p:nvPr/>
            </p:nvSpPr>
            <p:spPr>
              <a:xfrm>
                <a:off x="3834489" y="3231931"/>
                <a:ext cx="837263"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algn="ctr" defTabSz="355600">
                  <a:lnSpc>
                    <a:spcPct val="90000"/>
                  </a:lnSpc>
                  <a:spcBef>
                    <a:spcPct val="0"/>
                  </a:spcBef>
                  <a:spcAft>
                    <a:spcPct val="35000"/>
                  </a:spcAft>
                </a:pPr>
                <a:r>
                  <a:rPr lang="fi-FI" sz="1400" b="1" kern="1200" dirty="0" smtClean="0">
                    <a:solidFill>
                      <a:schemeClr val="tx1"/>
                    </a:solidFill>
                  </a:rPr>
                  <a:t>L:rannan teknillinen yliopisto</a:t>
                </a:r>
                <a:endParaRPr lang="fi-FI" sz="1400" b="1" kern="1200" dirty="0">
                  <a:solidFill>
                    <a:schemeClr val="tx1"/>
                  </a:solidFill>
                </a:endParaRPr>
              </a:p>
            </p:txBody>
          </p:sp>
        </p:grpSp>
        <p:pic>
          <p:nvPicPr>
            <p:cNvPr id="1031" name="Picture 7">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81395" y="3212976"/>
              <a:ext cx="534140" cy="5752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Ryhmä 6"/>
          <p:cNvGrpSpPr/>
          <p:nvPr/>
        </p:nvGrpSpPr>
        <p:grpSpPr>
          <a:xfrm>
            <a:off x="5990686" y="3989897"/>
            <a:ext cx="2757778" cy="631427"/>
            <a:chOff x="5927509" y="3989897"/>
            <a:chExt cx="2757778" cy="631427"/>
          </a:xfrm>
        </p:grpSpPr>
        <p:grpSp>
          <p:nvGrpSpPr>
            <p:cNvPr id="22" name="Ryhmä 21"/>
            <p:cNvGrpSpPr/>
            <p:nvPr/>
          </p:nvGrpSpPr>
          <p:grpSpPr>
            <a:xfrm>
              <a:off x="5927509" y="4021000"/>
              <a:ext cx="2757778" cy="600324"/>
              <a:chOff x="3775670" y="3144623"/>
              <a:chExt cx="868680" cy="745713"/>
            </a:xfrm>
            <a:solidFill>
              <a:schemeClr val="accent6">
                <a:lumMod val="40000"/>
                <a:lumOff val="60000"/>
              </a:schemeClr>
            </a:solidFill>
          </p:grpSpPr>
          <p:sp>
            <p:nvSpPr>
              <p:cNvPr id="23" name="Kuusikulmio 22">
                <a:hlinkClick r:id="rId11"/>
              </p:cNvPr>
              <p:cNvSpPr/>
              <p:nvPr/>
            </p:nvSpPr>
            <p:spPr>
              <a:xfrm>
                <a:off x="3775670" y="3144623"/>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4" name="Kuusikulmio 4">
                <a:hlinkClick r:id="rId11" tooltip="Katso lisää"/>
              </p:cNvPr>
              <p:cNvSpPr/>
              <p:nvPr/>
            </p:nvSpPr>
            <p:spPr>
              <a:xfrm>
                <a:off x="3887141" y="3260111"/>
                <a:ext cx="734147"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algn="ctr" defTabSz="355600">
                  <a:lnSpc>
                    <a:spcPct val="90000"/>
                  </a:lnSpc>
                  <a:spcBef>
                    <a:spcPct val="0"/>
                  </a:spcBef>
                  <a:spcAft>
                    <a:spcPct val="35000"/>
                  </a:spcAft>
                </a:pPr>
                <a:r>
                  <a:rPr lang="fi-FI" sz="1400" b="1" kern="1200" dirty="0" smtClean="0">
                    <a:solidFill>
                      <a:schemeClr val="tx1"/>
                    </a:solidFill>
                  </a:rPr>
                  <a:t>Maanpuolustus-korkeakoulu</a:t>
                </a:r>
                <a:endParaRPr lang="fi-FI" sz="1400" b="1" kern="1200" dirty="0">
                  <a:solidFill>
                    <a:schemeClr val="tx1"/>
                  </a:solidFill>
                </a:endParaRPr>
              </a:p>
            </p:txBody>
          </p:sp>
        </p:grpSp>
        <p:pic>
          <p:nvPicPr>
            <p:cNvPr id="1032" name="Picture 8">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84168" y="3989897"/>
              <a:ext cx="575107" cy="5751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 name="Ryhmä 7"/>
          <p:cNvGrpSpPr/>
          <p:nvPr/>
        </p:nvGrpSpPr>
        <p:grpSpPr>
          <a:xfrm>
            <a:off x="5846670" y="4725144"/>
            <a:ext cx="2757778" cy="600324"/>
            <a:chOff x="5796136" y="4789711"/>
            <a:chExt cx="2757778" cy="600324"/>
          </a:xfrm>
        </p:grpSpPr>
        <p:grpSp>
          <p:nvGrpSpPr>
            <p:cNvPr id="37" name="Ryhmä 36"/>
            <p:cNvGrpSpPr/>
            <p:nvPr/>
          </p:nvGrpSpPr>
          <p:grpSpPr>
            <a:xfrm>
              <a:off x="5796136" y="4789711"/>
              <a:ext cx="2757778" cy="600324"/>
              <a:chOff x="3730752" y="3105987"/>
              <a:chExt cx="868680" cy="745713"/>
            </a:xfrm>
            <a:solidFill>
              <a:schemeClr val="accent6">
                <a:lumMod val="40000"/>
                <a:lumOff val="60000"/>
              </a:schemeClr>
            </a:solidFill>
          </p:grpSpPr>
          <p:sp>
            <p:nvSpPr>
              <p:cNvPr id="38" name="Kuusikulmio 37">
                <a:hlinkClick r:id="rId13"/>
              </p:cNvPr>
              <p:cNvSpPr/>
              <p:nvPr/>
            </p:nvSpPr>
            <p:spPr>
              <a:xfrm>
                <a:off x="3730752" y="3105987"/>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9" name="Kuusikulmio 4">
                <a:hlinkClick r:id="rId13" tooltip="Katso lisää"/>
              </p:cNvPr>
              <p:cNvSpPr/>
              <p:nvPr/>
            </p:nvSpPr>
            <p:spPr>
              <a:xfrm>
                <a:off x="3805562" y="3306830"/>
                <a:ext cx="599614"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algn="r" defTabSz="355600">
                  <a:lnSpc>
                    <a:spcPct val="90000"/>
                  </a:lnSpc>
                  <a:spcBef>
                    <a:spcPct val="0"/>
                  </a:spcBef>
                  <a:spcAft>
                    <a:spcPct val="35000"/>
                  </a:spcAft>
                </a:pPr>
                <a:r>
                  <a:rPr lang="fi-FI" sz="1400" b="1" kern="1200" dirty="0" smtClean="0">
                    <a:solidFill>
                      <a:schemeClr val="tx1"/>
                    </a:solidFill>
                  </a:rPr>
                  <a:t>Taideyliopisto</a:t>
                </a:r>
                <a:endParaRPr lang="fi-FI" sz="1400" b="1" kern="1200" dirty="0">
                  <a:solidFill>
                    <a:schemeClr val="tx1"/>
                  </a:solidFill>
                </a:endParaRPr>
              </a:p>
            </p:txBody>
          </p:sp>
        </p:grpSp>
        <p:pic>
          <p:nvPicPr>
            <p:cNvPr id="1033" name="Picture 9">
              <a:hlinkClick r:id="rId13"/>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65676" b="50922"/>
            <a:stretch/>
          </p:blipFill>
          <p:spPr bwMode="auto">
            <a:xfrm>
              <a:off x="6016232" y="4900344"/>
              <a:ext cx="476465" cy="45520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Ryhmä 8"/>
          <p:cNvGrpSpPr/>
          <p:nvPr/>
        </p:nvGrpSpPr>
        <p:grpSpPr>
          <a:xfrm>
            <a:off x="5436096" y="5445224"/>
            <a:ext cx="2901794" cy="600324"/>
            <a:chOff x="5479901" y="5506670"/>
            <a:chExt cx="2901794" cy="600324"/>
          </a:xfrm>
        </p:grpSpPr>
        <p:grpSp>
          <p:nvGrpSpPr>
            <p:cNvPr id="46" name="Ryhmä 45"/>
            <p:cNvGrpSpPr/>
            <p:nvPr/>
          </p:nvGrpSpPr>
          <p:grpSpPr>
            <a:xfrm>
              <a:off x="5479901" y="5506670"/>
              <a:ext cx="2901794" cy="600324"/>
              <a:chOff x="3685388" y="3105987"/>
              <a:chExt cx="914044" cy="745713"/>
            </a:xfrm>
            <a:solidFill>
              <a:schemeClr val="accent6">
                <a:lumMod val="40000"/>
                <a:lumOff val="60000"/>
              </a:schemeClr>
            </a:solidFill>
          </p:grpSpPr>
          <p:sp>
            <p:nvSpPr>
              <p:cNvPr id="47" name="Kuusikulmio 46">
                <a:hlinkClick r:id="rId15"/>
              </p:cNvPr>
              <p:cNvSpPr/>
              <p:nvPr/>
            </p:nvSpPr>
            <p:spPr>
              <a:xfrm>
                <a:off x="3730752" y="3105987"/>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8" name="Kuusikulmio 4">
                <a:hlinkClick r:id="rId15" tooltip="Katso lisää"/>
              </p:cNvPr>
              <p:cNvSpPr/>
              <p:nvPr/>
            </p:nvSpPr>
            <p:spPr>
              <a:xfrm>
                <a:off x="3685388" y="3257691"/>
                <a:ext cx="599614"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algn="r" defTabSz="355600">
                  <a:lnSpc>
                    <a:spcPct val="90000"/>
                  </a:lnSpc>
                  <a:spcBef>
                    <a:spcPct val="0"/>
                  </a:spcBef>
                  <a:spcAft>
                    <a:spcPct val="35000"/>
                  </a:spcAft>
                </a:pPr>
                <a:r>
                  <a:rPr lang="fi-FI" sz="1400" b="1" kern="1200" dirty="0" smtClean="0">
                    <a:solidFill>
                      <a:schemeClr val="tx1"/>
                    </a:solidFill>
                  </a:rPr>
                  <a:t>Hanken</a:t>
                </a:r>
                <a:endParaRPr lang="fi-FI" sz="1400" b="1" kern="1200" dirty="0">
                  <a:solidFill>
                    <a:schemeClr val="tx1"/>
                  </a:solidFill>
                </a:endParaRPr>
              </a:p>
            </p:txBody>
          </p:sp>
        </p:grpSp>
        <p:pic>
          <p:nvPicPr>
            <p:cNvPr id="1034" name="Picture 10">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839941" y="5546228"/>
              <a:ext cx="536506" cy="5365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4" name="Ryhmä 33"/>
          <p:cNvGrpSpPr/>
          <p:nvPr/>
        </p:nvGrpSpPr>
        <p:grpSpPr>
          <a:xfrm>
            <a:off x="1371875" y="1073700"/>
            <a:ext cx="2757778" cy="600324"/>
            <a:chOff x="1371875" y="1073700"/>
            <a:chExt cx="2757778" cy="600324"/>
          </a:xfrm>
        </p:grpSpPr>
        <p:grpSp>
          <p:nvGrpSpPr>
            <p:cNvPr id="10" name="Ryhmä 9"/>
            <p:cNvGrpSpPr/>
            <p:nvPr/>
          </p:nvGrpSpPr>
          <p:grpSpPr>
            <a:xfrm>
              <a:off x="1371875" y="1073700"/>
              <a:ext cx="2757778" cy="600324"/>
              <a:chOff x="3730752" y="3105987"/>
              <a:chExt cx="868680" cy="745713"/>
            </a:xfrm>
            <a:solidFill>
              <a:schemeClr val="accent6">
                <a:lumMod val="40000"/>
                <a:lumOff val="60000"/>
              </a:schemeClr>
            </a:solidFill>
          </p:grpSpPr>
          <p:sp>
            <p:nvSpPr>
              <p:cNvPr id="11" name="Kuusikulmio 10">
                <a:hlinkClick r:id="rId17"/>
              </p:cNvPr>
              <p:cNvSpPr/>
              <p:nvPr/>
            </p:nvSpPr>
            <p:spPr>
              <a:xfrm>
                <a:off x="3730752" y="3105987"/>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2" name="Kuusikulmio 4">
                <a:hlinkClick r:id="rId17" tooltip="Katso lisää"/>
              </p:cNvPr>
              <p:cNvSpPr/>
              <p:nvPr/>
            </p:nvSpPr>
            <p:spPr>
              <a:xfrm>
                <a:off x="3865285" y="3221476"/>
                <a:ext cx="599614"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defTabSz="355600">
                  <a:lnSpc>
                    <a:spcPct val="90000"/>
                  </a:lnSpc>
                  <a:spcBef>
                    <a:spcPct val="0"/>
                  </a:spcBef>
                  <a:spcAft>
                    <a:spcPct val="35000"/>
                  </a:spcAft>
                </a:pPr>
                <a:r>
                  <a:rPr lang="fi-FI" sz="1400" b="1" kern="1200" dirty="0" smtClean="0">
                    <a:solidFill>
                      <a:schemeClr val="tx1"/>
                    </a:solidFill>
                  </a:rPr>
                  <a:t>Oulun yliopisto</a:t>
                </a:r>
                <a:endParaRPr lang="fi-FI" sz="1400" b="1" kern="1200" dirty="0">
                  <a:solidFill>
                    <a:schemeClr val="tx1"/>
                  </a:solidFill>
                </a:endParaRPr>
              </a:p>
            </p:txBody>
          </p:sp>
        </p:grpSp>
        <p:pic>
          <p:nvPicPr>
            <p:cNvPr id="1035" name="Picture 11">
              <a:hlinkClick r:id="rId17"/>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35455" r="35411" b="40798"/>
            <a:stretch/>
          </p:blipFill>
          <p:spPr bwMode="auto">
            <a:xfrm>
              <a:off x="3442256" y="1171160"/>
              <a:ext cx="516115" cy="4576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5" name="Ryhmä 34"/>
          <p:cNvGrpSpPr/>
          <p:nvPr/>
        </p:nvGrpSpPr>
        <p:grpSpPr>
          <a:xfrm>
            <a:off x="831802" y="1787446"/>
            <a:ext cx="2757778" cy="605035"/>
            <a:chOff x="831802" y="1787446"/>
            <a:chExt cx="2757778" cy="605035"/>
          </a:xfrm>
        </p:grpSpPr>
        <p:grpSp>
          <p:nvGrpSpPr>
            <p:cNvPr id="13" name="Ryhmä 12"/>
            <p:cNvGrpSpPr/>
            <p:nvPr/>
          </p:nvGrpSpPr>
          <p:grpSpPr>
            <a:xfrm>
              <a:off x="831802" y="1787446"/>
              <a:ext cx="2757778" cy="600324"/>
              <a:chOff x="3730752" y="3105987"/>
              <a:chExt cx="868680" cy="745713"/>
            </a:xfrm>
            <a:solidFill>
              <a:schemeClr val="accent6">
                <a:lumMod val="40000"/>
                <a:lumOff val="60000"/>
              </a:schemeClr>
            </a:solidFill>
          </p:grpSpPr>
          <p:sp>
            <p:nvSpPr>
              <p:cNvPr id="14" name="Kuusikulmio 13">
                <a:hlinkClick r:id="rId19"/>
              </p:cNvPr>
              <p:cNvSpPr/>
              <p:nvPr/>
            </p:nvSpPr>
            <p:spPr>
              <a:xfrm>
                <a:off x="3730752" y="3105987"/>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5" name="Kuusikulmio 4">
                <a:hlinkClick r:id="rId19" tooltip="Katso lisää"/>
              </p:cNvPr>
              <p:cNvSpPr/>
              <p:nvPr/>
            </p:nvSpPr>
            <p:spPr>
              <a:xfrm>
                <a:off x="3865285" y="3221476"/>
                <a:ext cx="599614"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defTabSz="355600">
                  <a:lnSpc>
                    <a:spcPct val="90000"/>
                  </a:lnSpc>
                  <a:spcBef>
                    <a:spcPct val="0"/>
                  </a:spcBef>
                  <a:spcAft>
                    <a:spcPct val="35000"/>
                  </a:spcAft>
                </a:pPr>
                <a:r>
                  <a:rPr lang="fi-FI" sz="1400" b="1" kern="1200" dirty="0" smtClean="0">
                    <a:solidFill>
                      <a:schemeClr val="tx1"/>
                    </a:solidFill>
                  </a:rPr>
                  <a:t>Vaasan yliopisto</a:t>
                </a:r>
                <a:endParaRPr lang="fi-FI" sz="1400" b="1" kern="1200" dirty="0">
                  <a:solidFill>
                    <a:schemeClr val="tx1"/>
                  </a:solidFill>
                </a:endParaRPr>
              </a:p>
            </p:txBody>
          </p:sp>
        </p:grpSp>
        <p:pic>
          <p:nvPicPr>
            <p:cNvPr id="1037" name="Picture 13">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13623" y="1790621"/>
              <a:ext cx="578257" cy="6018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6" name="Ryhmä 35"/>
          <p:cNvGrpSpPr/>
          <p:nvPr/>
        </p:nvGrpSpPr>
        <p:grpSpPr>
          <a:xfrm>
            <a:off x="504555" y="2501403"/>
            <a:ext cx="2757778" cy="600324"/>
            <a:chOff x="504555" y="2501403"/>
            <a:chExt cx="2757778" cy="600324"/>
          </a:xfrm>
        </p:grpSpPr>
        <p:grpSp>
          <p:nvGrpSpPr>
            <p:cNvPr id="16" name="Ryhmä 15"/>
            <p:cNvGrpSpPr/>
            <p:nvPr/>
          </p:nvGrpSpPr>
          <p:grpSpPr>
            <a:xfrm>
              <a:off x="504555" y="2501403"/>
              <a:ext cx="2757778" cy="600324"/>
              <a:chOff x="3742489" y="3105987"/>
              <a:chExt cx="868680" cy="745713"/>
            </a:xfrm>
            <a:solidFill>
              <a:schemeClr val="accent6">
                <a:lumMod val="40000"/>
                <a:lumOff val="60000"/>
              </a:schemeClr>
            </a:solidFill>
          </p:grpSpPr>
          <p:sp>
            <p:nvSpPr>
              <p:cNvPr id="17" name="Kuusikulmio 16">
                <a:hlinkClick r:id="rId21"/>
              </p:cNvPr>
              <p:cNvSpPr/>
              <p:nvPr/>
            </p:nvSpPr>
            <p:spPr>
              <a:xfrm>
                <a:off x="3742489" y="3105987"/>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8" name="Kuusikulmio 4">
                <a:hlinkClick r:id="rId21"/>
              </p:cNvPr>
              <p:cNvSpPr/>
              <p:nvPr/>
            </p:nvSpPr>
            <p:spPr>
              <a:xfrm>
                <a:off x="3819081" y="3221476"/>
                <a:ext cx="729256"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defTabSz="355600">
                  <a:lnSpc>
                    <a:spcPct val="90000"/>
                  </a:lnSpc>
                  <a:spcBef>
                    <a:spcPct val="0"/>
                  </a:spcBef>
                  <a:spcAft>
                    <a:spcPct val="35000"/>
                  </a:spcAft>
                </a:pPr>
                <a:r>
                  <a:rPr lang="fi-FI" sz="1400" b="1" kern="1200" dirty="0" smtClean="0">
                    <a:solidFill>
                      <a:schemeClr val="tx1"/>
                    </a:solidFill>
                  </a:rPr>
                  <a:t>Tampereen yliopisto</a:t>
                </a:r>
                <a:endParaRPr lang="fi-FI" sz="1400" b="1" kern="1200" dirty="0">
                  <a:solidFill>
                    <a:schemeClr val="tx1"/>
                  </a:solidFill>
                </a:endParaRPr>
              </a:p>
            </p:txBody>
          </p:sp>
        </p:grpSp>
        <p:pic>
          <p:nvPicPr>
            <p:cNvPr id="1038" name="Picture 14">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98678" y="2538694"/>
              <a:ext cx="495300" cy="5429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1" name="Ryhmä 60"/>
          <p:cNvGrpSpPr/>
          <p:nvPr/>
        </p:nvGrpSpPr>
        <p:grpSpPr>
          <a:xfrm>
            <a:off x="331422" y="3212976"/>
            <a:ext cx="2779986" cy="612977"/>
            <a:chOff x="331422" y="3212976"/>
            <a:chExt cx="2779986" cy="612977"/>
          </a:xfrm>
        </p:grpSpPr>
        <p:grpSp>
          <p:nvGrpSpPr>
            <p:cNvPr id="19" name="Ryhmä 18"/>
            <p:cNvGrpSpPr/>
            <p:nvPr/>
          </p:nvGrpSpPr>
          <p:grpSpPr>
            <a:xfrm>
              <a:off x="331422" y="3212976"/>
              <a:ext cx="2757778" cy="600324"/>
              <a:chOff x="3730752" y="3105987"/>
              <a:chExt cx="868680" cy="745713"/>
            </a:xfrm>
            <a:solidFill>
              <a:schemeClr val="accent6">
                <a:lumMod val="40000"/>
                <a:lumOff val="60000"/>
              </a:schemeClr>
            </a:solidFill>
          </p:grpSpPr>
          <p:sp>
            <p:nvSpPr>
              <p:cNvPr id="20" name="Kuusikulmio 19">
                <a:hlinkClick r:id="rId23"/>
              </p:cNvPr>
              <p:cNvSpPr/>
              <p:nvPr/>
            </p:nvSpPr>
            <p:spPr>
              <a:xfrm>
                <a:off x="3730752" y="3105987"/>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1" name="Kuusikulmio 4">
                <a:hlinkClick r:id="rId23" tooltip="Katso lisää"/>
              </p:cNvPr>
              <p:cNvSpPr/>
              <p:nvPr/>
            </p:nvSpPr>
            <p:spPr>
              <a:xfrm>
                <a:off x="3747423" y="3259174"/>
                <a:ext cx="775506"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algn="ctr" defTabSz="355600">
                  <a:lnSpc>
                    <a:spcPct val="90000"/>
                  </a:lnSpc>
                  <a:spcBef>
                    <a:spcPct val="0"/>
                  </a:spcBef>
                  <a:spcAft>
                    <a:spcPct val="35000"/>
                  </a:spcAft>
                </a:pPr>
                <a:r>
                  <a:rPr lang="fi-FI" sz="1400" b="1" kern="1200" dirty="0" smtClean="0">
                    <a:solidFill>
                      <a:schemeClr val="tx1"/>
                    </a:solidFill>
                  </a:rPr>
                  <a:t>Tampereen teknillinen </a:t>
                </a:r>
              </a:p>
              <a:p>
                <a:pPr lvl="0" algn="ctr" defTabSz="355600">
                  <a:lnSpc>
                    <a:spcPct val="90000"/>
                  </a:lnSpc>
                  <a:spcBef>
                    <a:spcPct val="0"/>
                  </a:spcBef>
                  <a:spcAft>
                    <a:spcPct val="35000"/>
                  </a:spcAft>
                </a:pPr>
                <a:r>
                  <a:rPr lang="fi-FI" sz="1400" b="1" kern="1200" dirty="0" smtClean="0">
                    <a:solidFill>
                      <a:schemeClr val="tx1"/>
                    </a:solidFill>
                  </a:rPr>
                  <a:t>yliopisto</a:t>
                </a:r>
                <a:endParaRPr lang="fi-FI" sz="1400" b="1" kern="1200" dirty="0">
                  <a:solidFill>
                    <a:schemeClr val="tx1"/>
                  </a:solidFill>
                </a:endParaRPr>
              </a:p>
            </p:txBody>
          </p:sp>
        </p:grpSp>
        <p:pic>
          <p:nvPicPr>
            <p:cNvPr id="1039" name="Picture 15">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555776" y="3244478"/>
              <a:ext cx="555632" cy="5814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2" name="Ryhmä 61"/>
          <p:cNvGrpSpPr/>
          <p:nvPr/>
        </p:nvGrpSpPr>
        <p:grpSpPr>
          <a:xfrm>
            <a:off x="330016" y="3933056"/>
            <a:ext cx="2757778" cy="605936"/>
            <a:chOff x="330016" y="3933056"/>
            <a:chExt cx="2757778" cy="605936"/>
          </a:xfrm>
        </p:grpSpPr>
        <p:grpSp>
          <p:nvGrpSpPr>
            <p:cNvPr id="52" name="Ryhmä 51"/>
            <p:cNvGrpSpPr/>
            <p:nvPr/>
          </p:nvGrpSpPr>
          <p:grpSpPr>
            <a:xfrm>
              <a:off x="330016" y="3933056"/>
              <a:ext cx="2757778" cy="600324"/>
              <a:chOff x="3730752" y="3105987"/>
              <a:chExt cx="868680" cy="745713"/>
            </a:xfrm>
            <a:solidFill>
              <a:schemeClr val="accent6">
                <a:lumMod val="40000"/>
                <a:lumOff val="60000"/>
              </a:schemeClr>
            </a:solidFill>
          </p:grpSpPr>
          <p:sp>
            <p:nvSpPr>
              <p:cNvPr id="54" name="Kuusikulmio 53">
                <a:hlinkClick r:id="rId25"/>
              </p:cNvPr>
              <p:cNvSpPr/>
              <p:nvPr/>
            </p:nvSpPr>
            <p:spPr>
              <a:xfrm>
                <a:off x="3730752" y="3105987"/>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55" name="Kuusikulmio 4">
                <a:hlinkClick r:id="rId25" tooltip="Katso lisää"/>
              </p:cNvPr>
              <p:cNvSpPr/>
              <p:nvPr/>
            </p:nvSpPr>
            <p:spPr>
              <a:xfrm>
                <a:off x="3945646" y="3284881"/>
                <a:ext cx="599614"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defTabSz="355600">
                  <a:lnSpc>
                    <a:spcPct val="90000"/>
                  </a:lnSpc>
                  <a:spcBef>
                    <a:spcPct val="0"/>
                  </a:spcBef>
                  <a:spcAft>
                    <a:spcPct val="35000"/>
                  </a:spcAft>
                </a:pPr>
                <a:r>
                  <a:rPr lang="fi-FI" sz="1400" b="1" kern="1200" dirty="0" smtClean="0">
                    <a:solidFill>
                      <a:schemeClr val="tx1"/>
                    </a:solidFill>
                  </a:rPr>
                  <a:t>Turun yliopisto</a:t>
                </a:r>
                <a:endParaRPr lang="fi-FI" sz="1400" b="1" kern="1200" dirty="0">
                  <a:solidFill>
                    <a:schemeClr val="tx1"/>
                  </a:solidFill>
                </a:endParaRPr>
              </a:p>
            </p:txBody>
          </p:sp>
        </p:grpSp>
        <p:pic>
          <p:nvPicPr>
            <p:cNvPr id="1040" name="Picture 16">
              <a:hlinkClick r:id="rId25"/>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r="72000"/>
            <a:stretch/>
          </p:blipFill>
          <p:spPr bwMode="auto">
            <a:xfrm>
              <a:off x="2489491" y="4005064"/>
              <a:ext cx="498333" cy="5339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63" name="Ryhmä 62"/>
          <p:cNvGrpSpPr/>
          <p:nvPr/>
        </p:nvGrpSpPr>
        <p:grpSpPr>
          <a:xfrm>
            <a:off x="554663" y="4653136"/>
            <a:ext cx="2757778" cy="600324"/>
            <a:chOff x="554663" y="4653136"/>
            <a:chExt cx="2757778" cy="600324"/>
          </a:xfrm>
        </p:grpSpPr>
        <p:grpSp>
          <p:nvGrpSpPr>
            <p:cNvPr id="49" name="Ryhmä 48"/>
            <p:cNvGrpSpPr/>
            <p:nvPr/>
          </p:nvGrpSpPr>
          <p:grpSpPr>
            <a:xfrm>
              <a:off x="554663" y="4653136"/>
              <a:ext cx="2757778" cy="600324"/>
              <a:chOff x="3730752" y="3105987"/>
              <a:chExt cx="868680" cy="745713"/>
            </a:xfrm>
            <a:solidFill>
              <a:schemeClr val="accent6">
                <a:lumMod val="40000"/>
                <a:lumOff val="60000"/>
              </a:schemeClr>
            </a:solidFill>
          </p:grpSpPr>
          <p:sp>
            <p:nvSpPr>
              <p:cNvPr id="50" name="Kuusikulmio 49">
                <a:hlinkClick r:id="rId27"/>
              </p:cNvPr>
              <p:cNvSpPr/>
              <p:nvPr/>
            </p:nvSpPr>
            <p:spPr>
              <a:xfrm>
                <a:off x="3730752" y="3105987"/>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51" name="Kuusikulmio 4">
                <a:hlinkClick r:id="rId28" tooltip="Katso lisää"/>
              </p:cNvPr>
              <p:cNvSpPr/>
              <p:nvPr/>
            </p:nvSpPr>
            <p:spPr>
              <a:xfrm>
                <a:off x="3965612" y="3306830"/>
                <a:ext cx="599614"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defTabSz="355600">
                  <a:lnSpc>
                    <a:spcPct val="90000"/>
                  </a:lnSpc>
                  <a:spcBef>
                    <a:spcPct val="0"/>
                  </a:spcBef>
                  <a:spcAft>
                    <a:spcPct val="35000"/>
                  </a:spcAft>
                </a:pPr>
                <a:r>
                  <a:rPr lang="fi-FI" sz="1400" b="1" kern="1200" dirty="0" smtClean="0">
                    <a:solidFill>
                      <a:schemeClr val="tx1"/>
                    </a:solidFill>
                  </a:rPr>
                  <a:t>Åbo Akademi</a:t>
                </a:r>
                <a:endParaRPr lang="fi-FI" sz="1400" b="1" kern="1200" dirty="0">
                  <a:solidFill>
                    <a:schemeClr val="tx1"/>
                  </a:solidFill>
                </a:endParaRPr>
              </a:p>
            </p:txBody>
          </p:sp>
        </p:grpSp>
        <p:pic>
          <p:nvPicPr>
            <p:cNvPr id="1042" name="Picture 18" descr="Åbo Akademi">
              <a:hlinkClick r:id="rId28"/>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r="50000"/>
            <a:stretch/>
          </p:blipFill>
          <p:spPr bwMode="auto">
            <a:xfrm>
              <a:off x="2749876" y="4725144"/>
              <a:ext cx="437873" cy="4188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12" name="Ryhmä 2111"/>
          <p:cNvGrpSpPr/>
          <p:nvPr/>
        </p:nvGrpSpPr>
        <p:grpSpPr>
          <a:xfrm>
            <a:off x="971600" y="5381406"/>
            <a:ext cx="2757778" cy="600324"/>
            <a:chOff x="971600" y="5381406"/>
            <a:chExt cx="2757778" cy="600324"/>
          </a:xfrm>
        </p:grpSpPr>
        <p:grpSp>
          <p:nvGrpSpPr>
            <p:cNvPr id="43" name="Ryhmä 42"/>
            <p:cNvGrpSpPr/>
            <p:nvPr/>
          </p:nvGrpSpPr>
          <p:grpSpPr>
            <a:xfrm>
              <a:off x="971600" y="5381406"/>
              <a:ext cx="2757778" cy="600324"/>
              <a:chOff x="3730752" y="3105987"/>
              <a:chExt cx="868680" cy="745713"/>
            </a:xfrm>
            <a:solidFill>
              <a:schemeClr val="accent6">
                <a:lumMod val="40000"/>
                <a:lumOff val="60000"/>
              </a:schemeClr>
            </a:solidFill>
          </p:grpSpPr>
          <p:sp>
            <p:nvSpPr>
              <p:cNvPr id="44" name="Kuusikulmio 43">
                <a:hlinkClick r:id="rId30"/>
              </p:cNvPr>
              <p:cNvSpPr/>
              <p:nvPr/>
            </p:nvSpPr>
            <p:spPr>
              <a:xfrm>
                <a:off x="3730752" y="3105987"/>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45" name="Kuusikulmio 4">
                <a:hlinkClick r:id="rId30" tooltip="Katso lisää"/>
              </p:cNvPr>
              <p:cNvSpPr/>
              <p:nvPr/>
            </p:nvSpPr>
            <p:spPr>
              <a:xfrm>
                <a:off x="3925008" y="3296656"/>
                <a:ext cx="599614"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defTabSz="355600">
                  <a:lnSpc>
                    <a:spcPct val="90000"/>
                  </a:lnSpc>
                  <a:spcBef>
                    <a:spcPct val="0"/>
                  </a:spcBef>
                  <a:spcAft>
                    <a:spcPct val="35000"/>
                  </a:spcAft>
                </a:pPr>
                <a:r>
                  <a:rPr lang="fi-FI" sz="1400" b="1" kern="1200" dirty="0" smtClean="0">
                    <a:solidFill>
                      <a:schemeClr val="tx1"/>
                    </a:solidFill>
                  </a:rPr>
                  <a:t>Aalto-yliopisto</a:t>
                </a:r>
                <a:endParaRPr lang="fi-FI" sz="1400" b="1" kern="1200" dirty="0">
                  <a:solidFill>
                    <a:schemeClr val="tx1"/>
                  </a:solidFill>
                </a:endParaRPr>
              </a:p>
            </p:txBody>
          </p:sp>
        </p:grpSp>
        <p:pic>
          <p:nvPicPr>
            <p:cNvPr id="1043" name="Picture 19">
              <a:hlinkClick r:id="rId30"/>
            </p:cNvPr>
            <p:cNvPicPr>
              <a:picLocks noChangeAspect="1" noChangeArrowheads="1"/>
            </p:cNvPicPr>
            <p:nvPr/>
          </p:nvPicPr>
          <p:blipFill rotWithShape="1">
            <a:blip r:embed="rId31">
              <a:extLst>
                <a:ext uri="{28A0092B-C50C-407E-A947-70E740481C1C}">
                  <a14:useLocalDpi xmlns:a14="http://schemas.microsoft.com/office/drawing/2010/main" val="0"/>
                </a:ext>
              </a:extLst>
            </a:blip>
            <a:srcRect b="18031"/>
            <a:stretch/>
          </p:blipFill>
          <p:spPr bwMode="auto">
            <a:xfrm>
              <a:off x="3032794" y="5548931"/>
              <a:ext cx="459077" cy="3283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13" name="Ryhmä 2112"/>
          <p:cNvGrpSpPr/>
          <p:nvPr/>
        </p:nvGrpSpPr>
        <p:grpSpPr>
          <a:xfrm>
            <a:off x="3203848" y="6093296"/>
            <a:ext cx="2757778" cy="627186"/>
            <a:chOff x="3203848" y="6093296"/>
            <a:chExt cx="2757778" cy="627186"/>
          </a:xfrm>
        </p:grpSpPr>
        <p:grpSp>
          <p:nvGrpSpPr>
            <p:cNvPr id="31" name="Ryhmä 30"/>
            <p:cNvGrpSpPr/>
            <p:nvPr/>
          </p:nvGrpSpPr>
          <p:grpSpPr>
            <a:xfrm>
              <a:off x="3203848" y="6093296"/>
              <a:ext cx="2757778" cy="600324"/>
              <a:chOff x="3730752" y="3105987"/>
              <a:chExt cx="868680" cy="745713"/>
            </a:xfrm>
            <a:solidFill>
              <a:schemeClr val="accent6">
                <a:lumMod val="40000"/>
                <a:lumOff val="60000"/>
              </a:schemeClr>
            </a:solidFill>
          </p:grpSpPr>
          <p:sp>
            <p:nvSpPr>
              <p:cNvPr id="32" name="Kuusikulmio 31">
                <a:hlinkClick r:id="rId32"/>
              </p:cNvPr>
              <p:cNvSpPr/>
              <p:nvPr/>
            </p:nvSpPr>
            <p:spPr>
              <a:xfrm>
                <a:off x="3730752" y="3105987"/>
                <a:ext cx="868680" cy="745713"/>
              </a:xfrm>
              <a:prstGeom prst="flowChartTerminator">
                <a:avLst/>
              </a:prstGeom>
              <a:grpFill/>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3" name="Kuusikulmio 4">
                <a:hlinkClick r:id="rId32" tooltip="Katso lisää"/>
              </p:cNvPr>
              <p:cNvSpPr/>
              <p:nvPr/>
            </p:nvSpPr>
            <p:spPr>
              <a:xfrm>
                <a:off x="3918642" y="3221477"/>
                <a:ext cx="599614" cy="514735"/>
              </a:xfrm>
              <a:prstGeom prst="flowChartTerminator">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10160" rIns="0" bIns="10160" numCol="1" spcCol="1270" anchor="ctr" anchorCtr="0">
                <a:noAutofit/>
              </a:bodyPr>
              <a:lstStyle/>
              <a:p>
                <a:pPr lvl="0" algn="ctr" defTabSz="355600">
                  <a:lnSpc>
                    <a:spcPct val="90000"/>
                  </a:lnSpc>
                  <a:spcBef>
                    <a:spcPct val="0"/>
                  </a:spcBef>
                  <a:spcAft>
                    <a:spcPct val="35000"/>
                  </a:spcAft>
                </a:pPr>
                <a:r>
                  <a:rPr lang="fi-FI" sz="1600" b="1" kern="1200" dirty="0" smtClean="0">
                    <a:solidFill>
                      <a:schemeClr val="tx1"/>
                    </a:solidFill>
                  </a:rPr>
                  <a:t>Helsingin yliopisto</a:t>
                </a:r>
                <a:endParaRPr lang="fi-FI" sz="1600" b="1" kern="1200" dirty="0">
                  <a:solidFill>
                    <a:schemeClr val="tx1"/>
                  </a:solidFill>
                </a:endParaRPr>
              </a:p>
            </p:txBody>
          </p:sp>
        </p:grpSp>
        <p:pic>
          <p:nvPicPr>
            <p:cNvPr id="1044" name="Picture 20">
              <a:hlinkClick r:id="rId32"/>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524638" y="6093296"/>
              <a:ext cx="627186" cy="6271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114" name="Tekstiruutu 2113"/>
          <p:cNvSpPr txBox="1"/>
          <p:nvPr/>
        </p:nvSpPr>
        <p:spPr>
          <a:xfrm>
            <a:off x="3661588" y="2132856"/>
            <a:ext cx="1990532" cy="646331"/>
          </a:xfrm>
          <a:prstGeom prst="rect">
            <a:avLst/>
          </a:prstGeom>
          <a:noFill/>
        </p:spPr>
        <p:txBody>
          <a:bodyPr wrap="square" rtlCol="0">
            <a:spAutoFit/>
          </a:bodyPr>
          <a:lstStyle/>
          <a:p>
            <a:pPr algn="ctr"/>
            <a:r>
              <a:rPr lang="fi-FI" sz="1800" dirty="0" smtClean="0"/>
              <a:t>Suomessa on 15 yliopistoa</a:t>
            </a:r>
            <a:endParaRPr lang="fi-FI" sz="1800" dirty="0"/>
          </a:p>
        </p:txBody>
      </p:sp>
      <p:grpSp>
        <p:nvGrpSpPr>
          <p:cNvPr id="2116" name="Ryhmä 2115"/>
          <p:cNvGrpSpPr/>
          <p:nvPr/>
        </p:nvGrpSpPr>
        <p:grpSpPr>
          <a:xfrm>
            <a:off x="3491882" y="2924944"/>
            <a:ext cx="2376262" cy="2264185"/>
            <a:chOff x="3491882" y="2924944"/>
            <a:chExt cx="2376262" cy="2264185"/>
          </a:xfrm>
        </p:grpSpPr>
        <p:sp>
          <p:nvSpPr>
            <p:cNvPr id="86" name="Aurinko 85"/>
            <p:cNvSpPr/>
            <p:nvPr/>
          </p:nvSpPr>
          <p:spPr bwMode="auto">
            <a:xfrm>
              <a:off x="3491882" y="2924944"/>
              <a:ext cx="2376262" cy="2264185"/>
            </a:xfrm>
            <a:prstGeom prst="sun">
              <a:avLst/>
            </a:prstGeom>
            <a:solidFill>
              <a:srgbClr val="99CC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smtClean="0">
                <a:ln>
                  <a:noFill/>
                </a:ln>
                <a:solidFill>
                  <a:schemeClr val="tx1"/>
                </a:solidFill>
                <a:effectLst/>
                <a:latin typeface="Arial" charset="0"/>
              </a:endParaRPr>
            </a:p>
          </p:txBody>
        </p:sp>
        <p:sp>
          <p:nvSpPr>
            <p:cNvPr id="87" name="Tekstiruutu 86"/>
            <p:cNvSpPr txBox="1"/>
            <p:nvPr/>
          </p:nvSpPr>
          <p:spPr>
            <a:xfrm>
              <a:off x="4139953" y="3806750"/>
              <a:ext cx="1152128" cy="646331"/>
            </a:xfrm>
            <a:prstGeom prst="rect">
              <a:avLst/>
            </a:prstGeom>
            <a:noFill/>
          </p:spPr>
          <p:txBody>
            <a:bodyPr wrap="square" rtlCol="0">
              <a:spAutoFit/>
            </a:bodyPr>
            <a:lstStyle/>
            <a:p>
              <a:pPr algn="ctr"/>
              <a:r>
                <a:rPr lang="fi-FI" sz="1200" dirty="0" smtClean="0"/>
                <a:t>Klikkaa yliopiston logoa</a:t>
              </a:r>
              <a:endParaRPr lang="fi-FI" sz="1200" dirty="0"/>
            </a:p>
          </p:txBody>
        </p:sp>
      </p:grpSp>
    </p:spTree>
    <p:extLst>
      <p:ext uri="{BB962C8B-B14F-4D97-AF65-F5344CB8AC3E}">
        <p14:creationId xmlns:p14="http://schemas.microsoft.com/office/powerpoint/2010/main" val="167821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1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accel="10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accel="1000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accel="1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accel="1000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accel="1000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accel="1000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8" presetClass="emph" presetSubtype="0" fill="hold" nodeType="withEffect">
                                  <p:stCondLst>
                                    <p:cond delay="0"/>
                                  </p:stCondLst>
                                  <p:childTnLst>
                                    <p:animRot by="21600000">
                                      <p:cBhvr>
                                        <p:cTn id="34" dur="1000" fill="hold"/>
                                        <p:tgtEl>
                                          <p:spTgt spid="21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kstiruutu 20"/>
          <p:cNvSpPr txBox="1"/>
          <p:nvPr/>
        </p:nvSpPr>
        <p:spPr>
          <a:xfrm>
            <a:off x="5943154" y="3212976"/>
            <a:ext cx="3049488" cy="1723549"/>
          </a:xfrm>
          <a:prstGeom prst="rect">
            <a:avLst/>
          </a:prstGeom>
          <a:noFill/>
          <a:ln>
            <a:solidFill>
              <a:schemeClr val="accent1">
                <a:lumMod val="50000"/>
              </a:schemeClr>
            </a:solidFill>
          </a:ln>
          <a:effectLst>
            <a:glow rad="101600">
              <a:schemeClr val="accent1">
                <a:lumMod val="50000"/>
                <a:alpha val="60000"/>
              </a:schemeClr>
            </a:glow>
          </a:effectLst>
        </p:spPr>
        <p:txBody>
          <a:bodyPr wrap="square" rtlCol="0">
            <a:spAutoFit/>
          </a:bodyPr>
          <a:lstStyle/>
          <a:p>
            <a:pPr marL="284400" lvl="1" indent="-285750" fontAlgn="auto">
              <a:spcBef>
                <a:spcPts val="0"/>
              </a:spcBef>
              <a:spcAft>
                <a:spcPts val="0"/>
              </a:spcAft>
              <a:buFont typeface="Courier New" panose="02070309020205020404" pitchFamily="49" charset="0"/>
              <a:buChar char="o"/>
              <a:defRPr/>
            </a:pPr>
            <a:endParaRPr kumimoji="0" lang="fi-FI" sz="1400" b="0" i="0" u="none" strike="noStrike" kern="0" cap="none" spc="0" normalizeH="0" baseline="0" noProof="0" dirty="0" smtClean="0">
              <a:ln>
                <a:noFill/>
              </a:ln>
              <a:solidFill>
                <a:prstClr val="black"/>
              </a:solidFill>
              <a:effectLst/>
              <a:uLnTx/>
              <a:uFillTx/>
              <a:latin typeface="Arial Rounded MT Bold" panose="020F0704030504030204" pitchFamily="34" charset="0"/>
            </a:endParaRPr>
          </a:p>
          <a:p>
            <a:pPr marL="284400" indent="-285750">
              <a:spcBef>
                <a:spcPts val="0"/>
              </a:spcBef>
              <a:spcAft>
                <a:spcPts val="0"/>
              </a:spcAft>
              <a:buFont typeface="Courier New" panose="02070309020205020404" pitchFamily="49" charset="0"/>
              <a:buChar char="o"/>
            </a:pPr>
            <a:r>
              <a:rPr lang="fi-FI" sz="1400" b="0" dirty="0">
                <a:latin typeface="Arial Rounded MT Bold" panose="020F0704030504030204" pitchFamily="34" charset="0"/>
              </a:rPr>
              <a:t>Tutkintonimike </a:t>
            </a:r>
            <a:r>
              <a:rPr lang="fi-FI" sz="1400" u="sng" dirty="0">
                <a:solidFill>
                  <a:srgbClr val="C00000"/>
                </a:solidFill>
                <a:latin typeface="Arial Rounded MT Bold" panose="020F0704030504030204" pitchFamily="34" charset="0"/>
              </a:rPr>
              <a:t>lisensiaatti</a:t>
            </a:r>
          </a:p>
          <a:p>
            <a:pPr marL="284400" indent="-285750">
              <a:spcBef>
                <a:spcPts val="0"/>
              </a:spcBef>
              <a:spcAft>
                <a:spcPts val="0"/>
              </a:spcAft>
              <a:buFont typeface="Courier New" panose="02070309020205020404" pitchFamily="49" charset="0"/>
              <a:buChar char="o"/>
            </a:pPr>
            <a:r>
              <a:rPr lang="fi-FI" sz="1400" b="0" dirty="0">
                <a:latin typeface="Arial Rounded MT Bold" panose="020F0704030504030204" pitchFamily="34" charset="0"/>
              </a:rPr>
              <a:t>Väitöskirjan tehneillä </a:t>
            </a:r>
            <a:r>
              <a:rPr lang="fi-FI" sz="1400" u="sng" dirty="0">
                <a:solidFill>
                  <a:srgbClr val="C00000"/>
                </a:solidFill>
                <a:latin typeface="Arial Rounded MT Bold" panose="020F0704030504030204" pitchFamily="34" charset="0"/>
              </a:rPr>
              <a:t>tohtori</a:t>
            </a:r>
          </a:p>
          <a:p>
            <a:pPr marL="284400" indent="-285750">
              <a:spcBef>
                <a:spcPts val="0"/>
              </a:spcBef>
              <a:spcAft>
                <a:spcPts val="0"/>
              </a:spcAft>
              <a:buFont typeface="Courier New" panose="02070309020205020404" pitchFamily="49" charset="0"/>
              <a:buChar char="o"/>
            </a:pPr>
            <a:r>
              <a:rPr lang="fi-FI" sz="1400" b="0" dirty="0" smtClean="0">
                <a:latin typeface="Arial Rounded MT Bold" panose="020F0704030504030204" pitchFamily="34" charset="0"/>
              </a:rPr>
              <a:t>Erikoistumisopinnot:</a:t>
            </a:r>
            <a:endParaRPr lang="fi-FI" sz="1400" b="0" dirty="0">
              <a:latin typeface="Arial Rounded MT Bold" panose="020F0704030504030204" pitchFamily="34" charset="0"/>
            </a:endParaRPr>
          </a:p>
          <a:p>
            <a:pPr marL="284400" lvl="1" indent="-285750">
              <a:spcBef>
                <a:spcPts val="0"/>
              </a:spcBef>
              <a:spcAft>
                <a:spcPts val="0"/>
              </a:spcAft>
              <a:buFont typeface="Arial" panose="020B0604020202020204" pitchFamily="34" charset="0"/>
              <a:buChar char="•"/>
            </a:pPr>
            <a:r>
              <a:rPr lang="fi-FI" sz="1200" b="0" dirty="0">
                <a:latin typeface="Arial Rounded MT Bold" panose="020F0704030504030204" pitchFamily="34" charset="0"/>
              </a:rPr>
              <a:t>lastenlääkäri</a:t>
            </a:r>
          </a:p>
          <a:p>
            <a:pPr marL="284400" lvl="1" indent="-285750">
              <a:spcBef>
                <a:spcPts val="0"/>
              </a:spcBef>
              <a:spcAft>
                <a:spcPts val="0"/>
              </a:spcAft>
              <a:buFont typeface="Arial" panose="020B0604020202020204" pitchFamily="34" charset="0"/>
              <a:buChar char="•"/>
            </a:pPr>
            <a:r>
              <a:rPr lang="fi-FI" sz="1200" b="0" dirty="0" smtClean="0">
                <a:latin typeface="Arial Rounded MT Bold" panose="020F0704030504030204" pitchFamily="34" charset="0"/>
              </a:rPr>
              <a:t>erikoishammaslääkäri</a:t>
            </a:r>
          </a:p>
          <a:p>
            <a:pPr marL="284400" lvl="1" indent="-285750">
              <a:spcBef>
                <a:spcPts val="0"/>
              </a:spcBef>
              <a:spcAft>
                <a:spcPts val="0"/>
              </a:spcAft>
              <a:buFont typeface="Arial" panose="020B0604020202020204" pitchFamily="34" charset="0"/>
              <a:buChar char="•"/>
            </a:pPr>
            <a:r>
              <a:rPr lang="fi-FI" sz="1200" b="0" dirty="0" smtClean="0">
                <a:latin typeface="Arial Rounded MT Bold" panose="020F0704030504030204" pitchFamily="34" charset="0"/>
              </a:rPr>
              <a:t>…</a:t>
            </a:r>
            <a:endParaRPr lang="fi-FI" sz="1200" b="0" dirty="0">
              <a:latin typeface="Arial Rounded MT Bold" panose="020F0704030504030204" pitchFamily="34" charset="0"/>
            </a:endParaRPr>
          </a:p>
          <a:p>
            <a:pPr marL="28440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fi-FI" sz="1400" b="0" i="0" u="none" strike="noStrike" kern="0" cap="none" spc="0" normalizeH="0" baseline="0" noProof="0" dirty="0" smtClean="0">
              <a:ln>
                <a:noFill/>
              </a:ln>
              <a:solidFill>
                <a:prstClr val="black"/>
              </a:solidFill>
              <a:effectLst/>
              <a:uLnTx/>
              <a:uFillTx/>
              <a:latin typeface="Arial Rounded MT Bold" panose="020F0704030504030204" pitchFamily="34" charset="0"/>
            </a:endParaRPr>
          </a:p>
        </p:txBody>
      </p:sp>
      <p:sp>
        <p:nvSpPr>
          <p:cNvPr id="26" name="Tekstiruutu 25"/>
          <p:cNvSpPr txBox="1"/>
          <p:nvPr/>
        </p:nvSpPr>
        <p:spPr>
          <a:xfrm>
            <a:off x="198646" y="1300622"/>
            <a:ext cx="3408115" cy="2031325"/>
          </a:xfrm>
          <a:prstGeom prst="rect">
            <a:avLst/>
          </a:prstGeom>
          <a:noFill/>
          <a:ln>
            <a:solidFill>
              <a:schemeClr val="accent2">
                <a:lumMod val="60000"/>
                <a:lumOff val="40000"/>
              </a:schemeClr>
            </a:solidFill>
          </a:ln>
          <a:effectLst>
            <a:glow rad="139700">
              <a:schemeClr val="accent2">
                <a:satMod val="175000"/>
                <a:alpha val="40000"/>
              </a:schemeClr>
            </a:glow>
          </a:effectLst>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fi-FI" sz="1400" b="0" i="0" u="none" strike="noStrike" kern="0" cap="none" spc="0" normalizeH="0" baseline="0" noProof="0" dirty="0" smtClean="0">
              <a:ln>
                <a:noFill/>
              </a:ln>
              <a:solidFill>
                <a:prstClr val="black"/>
              </a:solidFill>
              <a:effectLst/>
              <a:uLnTx/>
              <a:uFillTx/>
              <a:latin typeface="Arial Rounded MT Bold" panose="020F0704030504030204" pitchFamily="34" charset="0"/>
            </a:endParaRP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i-FI" sz="1400" b="0" i="0" u="none" strike="noStrike" kern="0" cap="none" spc="0" normalizeH="0" baseline="0" noProof="0" dirty="0" smtClean="0">
                <a:ln>
                  <a:noFill/>
                </a:ln>
                <a:solidFill>
                  <a:prstClr val="black"/>
                </a:solidFill>
                <a:effectLst/>
                <a:uLnTx/>
                <a:uFillTx/>
                <a:latin typeface="Arial Rounded MT Bold" panose="020F0704030504030204" pitchFamily="34" charset="0"/>
              </a:rPr>
              <a:t>Tutkintonimike yleensä </a:t>
            </a:r>
            <a:r>
              <a:rPr kumimoji="0" lang="fi-FI" sz="1400" i="0" u="sng" strike="noStrike" kern="0" cap="none" spc="0" normalizeH="0" baseline="0" noProof="0" dirty="0" smtClean="0">
                <a:ln>
                  <a:noFill/>
                </a:ln>
                <a:solidFill>
                  <a:srgbClr val="C00000"/>
                </a:solidFill>
                <a:effectLst/>
                <a:uLnTx/>
                <a:uFillTx/>
                <a:latin typeface="Arial Rounded MT Bold" panose="020F0704030504030204" pitchFamily="34" charset="0"/>
              </a:rPr>
              <a:t>maisteri</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i-FI" sz="1400" b="0" kern="0" dirty="0" smtClean="0">
                <a:solidFill>
                  <a:prstClr val="black"/>
                </a:solidFill>
                <a:latin typeface="Arial Rounded MT Bold" panose="020F0704030504030204" pitchFamily="34" charset="0"/>
              </a:rPr>
              <a:t>Farmasian alalla proviisori</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i-FI" sz="1400" b="0" kern="0" dirty="0" smtClean="0">
                <a:solidFill>
                  <a:prstClr val="black"/>
                </a:solidFill>
                <a:latin typeface="Arial Rounded MT Bold" panose="020F0704030504030204" pitchFamily="34" charset="0"/>
              </a:rPr>
              <a:t>Tekniikan alalla diplomi-insinööri tai arkkitehti</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i-FI" sz="1400" b="0" kern="0" dirty="0" smtClean="0">
                <a:solidFill>
                  <a:prstClr val="black"/>
                </a:solidFill>
                <a:latin typeface="Arial Rounded MT Bold" panose="020F0704030504030204" pitchFamily="34" charset="0"/>
              </a:rPr>
              <a:t>Lääketieteissä lisensiaatti</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i-FI" sz="1400" b="0" kern="0" dirty="0" smtClean="0">
                <a:solidFill>
                  <a:prstClr val="black"/>
                </a:solidFill>
                <a:latin typeface="Arial Rounded MT Bold" panose="020F0704030504030204" pitchFamily="34" charset="0"/>
              </a:rPr>
              <a:t>Opintojen laajuus on yleensä 120 opintopistettä (n.2 vuotta)</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fi-FI" sz="1400" b="0" i="0" u="none" strike="noStrike" kern="0" cap="none" spc="0" normalizeH="0" baseline="0" noProof="0" dirty="0" smtClean="0">
              <a:ln>
                <a:noFill/>
              </a:ln>
              <a:solidFill>
                <a:prstClr val="black"/>
              </a:solidFill>
              <a:effectLst/>
              <a:uLnTx/>
              <a:uFillTx/>
              <a:latin typeface="Arial Rounded MT Bold" panose="020F0704030504030204" pitchFamily="34" charset="0"/>
            </a:endParaRPr>
          </a:p>
        </p:txBody>
      </p:sp>
      <p:sp>
        <p:nvSpPr>
          <p:cNvPr id="25" name="Tekstiruutu 24"/>
          <p:cNvSpPr txBox="1"/>
          <p:nvPr/>
        </p:nvSpPr>
        <p:spPr>
          <a:xfrm>
            <a:off x="2051720" y="4760400"/>
            <a:ext cx="3600400" cy="2031325"/>
          </a:xfrm>
          <a:prstGeom prst="rect">
            <a:avLst/>
          </a:prstGeom>
          <a:noFill/>
          <a:ln>
            <a:solidFill>
              <a:schemeClr val="accent1">
                <a:lumMod val="50000"/>
              </a:schemeClr>
            </a:solidFill>
          </a:ln>
          <a:effectLst>
            <a:glow rad="101600">
              <a:schemeClr val="accent1">
                <a:lumMod val="50000"/>
                <a:alpha val="60000"/>
              </a:schemeClr>
            </a:glow>
          </a:effectLst>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fi-FI" sz="1400" b="0" i="0" u="none" strike="noStrike" kern="0" cap="none" spc="0" normalizeH="0" baseline="0" noProof="0" dirty="0" smtClean="0">
              <a:ln>
                <a:noFill/>
              </a:ln>
              <a:solidFill>
                <a:prstClr val="black"/>
              </a:solidFill>
              <a:effectLst/>
              <a:uLnTx/>
              <a:uFillTx/>
              <a:latin typeface="Arial Rounded MT Bold" panose="020F0704030504030204" pitchFamily="34" charset="0"/>
            </a:endParaRP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i-FI" sz="1400" b="0" i="0" u="none" strike="noStrike" kern="0" cap="none" spc="0" normalizeH="0" baseline="0" noProof="0" dirty="0" smtClean="0">
                <a:ln>
                  <a:noFill/>
                </a:ln>
                <a:solidFill>
                  <a:prstClr val="black"/>
                </a:solidFill>
                <a:effectLst/>
                <a:uLnTx/>
                <a:uFillTx/>
                <a:latin typeface="Arial Rounded MT Bold" panose="020F0704030504030204" pitchFamily="34" charset="0"/>
              </a:rPr>
              <a:t>Tutkintonimike yleensä </a:t>
            </a:r>
            <a:r>
              <a:rPr kumimoji="0" lang="fi-FI" sz="1400" i="0" u="sng" strike="noStrike" kern="0" cap="none" spc="0" normalizeH="0" baseline="0" noProof="0" dirty="0" smtClean="0">
                <a:ln>
                  <a:noFill/>
                </a:ln>
                <a:solidFill>
                  <a:srgbClr val="C00000"/>
                </a:solidFill>
                <a:effectLst/>
                <a:uLnTx/>
                <a:uFillTx/>
                <a:latin typeface="Arial Rounded MT Bold" panose="020F0704030504030204" pitchFamily="34" charset="0"/>
              </a:rPr>
              <a:t>kandidaatti</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i-FI" sz="1400" b="0" kern="0" dirty="0" smtClean="0">
                <a:solidFill>
                  <a:prstClr val="black"/>
                </a:solidFill>
                <a:latin typeface="Arial Rounded MT Bold" panose="020F0704030504030204" pitchFamily="34" charset="0"/>
              </a:rPr>
              <a:t>Farmasian alalla farmaseutti</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i-FI" sz="1400" b="0" kern="0" dirty="0" smtClean="0">
                <a:solidFill>
                  <a:prstClr val="black"/>
                </a:solidFill>
                <a:latin typeface="Arial Rounded MT Bold" panose="020F0704030504030204" pitchFamily="34" charset="0"/>
              </a:rPr>
              <a:t>Oikeustieteessä oikeusnotaari</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i-FI" sz="1400" b="0" kern="0" dirty="0" smtClean="0">
                <a:solidFill>
                  <a:prstClr val="black"/>
                </a:solidFill>
                <a:latin typeface="Arial Rounded MT Bold" panose="020F0704030504030204" pitchFamily="34" charset="0"/>
              </a:rPr>
              <a:t>Lääketieteessä ja hammaslääke-tieteessä ei ole alempaa tutkintoa</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fi-FI" sz="1400" b="0" kern="0" dirty="0" smtClean="0">
                <a:solidFill>
                  <a:prstClr val="black"/>
                </a:solidFill>
                <a:latin typeface="Arial Rounded MT Bold" panose="020F0704030504030204" pitchFamily="34" charset="0"/>
              </a:rPr>
              <a:t>Opintojen laajuus on yleensä 180 opintopistettä (n.3 vuotta)</a:t>
            </a:r>
          </a:p>
          <a:p>
            <a:pPr marL="285750" marR="0" lvl="0"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fi-FI" sz="1400" b="0" i="0" u="none" strike="noStrike" kern="0" cap="none" spc="0" normalizeH="0" baseline="0" noProof="0" dirty="0" smtClean="0">
              <a:ln>
                <a:noFill/>
              </a:ln>
              <a:solidFill>
                <a:prstClr val="black"/>
              </a:solidFill>
              <a:effectLst/>
              <a:uLnTx/>
              <a:uFillTx/>
              <a:latin typeface="Arial Rounded MT Bold" panose="020F0704030504030204" pitchFamily="34" charset="0"/>
            </a:endParaRPr>
          </a:p>
        </p:txBody>
      </p:sp>
      <p:sp>
        <p:nvSpPr>
          <p:cNvPr id="2" name="Otsikko 1"/>
          <p:cNvSpPr>
            <a:spLocks noGrp="1"/>
          </p:cNvSpPr>
          <p:nvPr>
            <p:ph type="title"/>
          </p:nvPr>
        </p:nvSpPr>
        <p:spPr>
          <a:xfrm>
            <a:off x="251520" y="116632"/>
            <a:ext cx="8229600" cy="778098"/>
          </a:xfrm>
        </p:spPr>
        <p:txBody>
          <a:bodyPr/>
          <a:lstStyle/>
          <a:p>
            <a:r>
              <a:rPr lang="fi-FI" sz="3200" b="1" dirty="0" smtClean="0"/>
              <a:t>Yliopistotutkinnot</a:t>
            </a:r>
            <a:endParaRPr lang="fi-FI" sz="3200" b="1" dirty="0"/>
          </a:p>
        </p:txBody>
      </p:sp>
      <p:cxnSp>
        <p:nvCxnSpPr>
          <p:cNvPr id="4" name="Suora yhdysviiva 3"/>
          <p:cNvCxnSpPr/>
          <p:nvPr/>
        </p:nvCxnSpPr>
        <p:spPr bwMode="auto">
          <a:xfrm flipV="1">
            <a:off x="899592" y="1556792"/>
            <a:ext cx="6840760" cy="3312368"/>
          </a:xfrm>
          <a:prstGeom prst="line">
            <a:avLst/>
          </a:prstGeom>
          <a:noFill/>
          <a:ln w="76200" cap="flat" cmpd="sng" algn="ctr">
            <a:solidFill>
              <a:schemeClr val="accent6">
                <a:lumMod val="60000"/>
                <a:lumOff val="40000"/>
              </a:schemeClr>
            </a:solidFill>
            <a:prstDash val="solid"/>
            <a:round/>
            <a:headEnd type="none" w="med" len="med"/>
            <a:tailEnd type="none" w="med" len="med"/>
          </a:ln>
          <a:effectLst>
            <a:glow rad="139700">
              <a:schemeClr val="accent2">
                <a:satMod val="175000"/>
                <a:alpha val="40000"/>
              </a:schemeClr>
            </a:glow>
          </a:effectLst>
          <a:scene3d>
            <a:camera prst="orthographicFront"/>
            <a:lightRig rig="threePt" dir="t"/>
          </a:scene3d>
          <a:sp3d extrusionH="76200">
            <a:extrusionClr>
              <a:srgbClr val="FFC000"/>
            </a:extrusionClr>
          </a:sp3d>
        </p:spPr>
      </p:cxnSp>
      <p:sp>
        <p:nvSpPr>
          <p:cNvPr id="6" name="Kyynel 5"/>
          <p:cNvSpPr/>
          <p:nvPr/>
        </p:nvSpPr>
        <p:spPr>
          <a:xfrm rot="7887017">
            <a:off x="6568343" y="1094915"/>
            <a:ext cx="1797853" cy="1831994"/>
          </a:xfrm>
          <a:prstGeom prst="teardrop">
            <a:avLst>
              <a:gd name="adj" fmla="val 115146"/>
            </a:avLst>
          </a:prstGeom>
          <a:solidFill>
            <a:schemeClr val="accent1">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 name="Kyynel 6"/>
          <p:cNvSpPr/>
          <p:nvPr/>
        </p:nvSpPr>
        <p:spPr>
          <a:xfrm rot="2910388">
            <a:off x="38843" y="3882714"/>
            <a:ext cx="1827243" cy="1793522"/>
          </a:xfrm>
          <a:prstGeom prst="teardrop">
            <a:avLst>
              <a:gd name="adj" fmla="val 124355"/>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8" name="Kyynel 7"/>
          <p:cNvSpPr/>
          <p:nvPr/>
        </p:nvSpPr>
        <p:spPr>
          <a:xfrm rot="13944865">
            <a:off x="3851889" y="1717709"/>
            <a:ext cx="1827243" cy="1793522"/>
          </a:xfrm>
          <a:prstGeom prst="teardrop">
            <a:avLst>
              <a:gd name="adj" fmla="val 118108"/>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9" name="Kulmayhdysviiva 8"/>
          <p:cNvCxnSpPr/>
          <p:nvPr/>
        </p:nvCxnSpPr>
        <p:spPr bwMode="auto">
          <a:xfrm>
            <a:off x="7956376" y="2926909"/>
            <a:ext cx="914400" cy="914400"/>
          </a:xfrm>
          <a:prstGeom prst="bentConnector3">
            <a:avLst/>
          </a:prstGeom>
          <a:noFill/>
          <a:ln w="9525" cap="flat" cmpd="sng" algn="ctr">
            <a:noFill/>
            <a:prstDash val="solid"/>
            <a:round/>
            <a:headEnd type="none" w="med" len="med"/>
            <a:tailEnd type="none" w="med" len="med"/>
          </a:ln>
          <a:effectLst/>
        </p:spPr>
      </p:cxnSp>
      <p:sp>
        <p:nvSpPr>
          <p:cNvPr id="10" name="Tekstiruutu 9"/>
          <p:cNvSpPr txBox="1"/>
          <p:nvPr/>
        </p:nvSpPr>
        <p:spPr>
          <a:xfrm>
            <a:off x="-36512" y="4365104"/>
            <a:ext cx="2071064" cy="830997"/>
          </a:xfrm>
          <a:prstGeom prst="rect">
            <a:avLst/>
          </a:prstGeom>
          <a:noFill/>
        </p:spPr>
        <p:txBody>
          <a:bodyPr wrap="square" rtlCol="0">
            <a:spAutoFit/>
          </a:bodyPr>
          <a:lstStyle/>
          <a:p>
            <a:pPr algn="ctr">
              <a:spcBef>
                <a:spcPts val="0"/>
              </a:spcBef>
              <a:buNone/>
            </a:pPr>
            <a:r>
              <a:rPr lang="fi-FI" sz="1600" dirty="0" smtClean="0">
                <a:latin typeface="Arial Rounded MT Bold" panose="020F0704030504030204" pitchFamily="34" charset="0"/>
              </a:rPr>
              <a:t>Alemmat</a:t>
            </a:r>
          </a:p>
          <a:p>
            <a:pPr algn="ctr">
              <a:spcBef>
                <a:spcPts val="0"/>
              </a:spcBef>
              <a:buNone/>
            </a:pPr>
            <a:r>
              <a:rPr lang="fi-FI" sz="1600" dirty="0" smtClean="0">
                <a:latin typeface="Arial Rounded MT Bold" panose="020F0704030504030204" pitchFamily="34" charset="0"/>
              </a:rPr>
              <a:t>korkeakoulu-</a:t>
            </a:r>
          </a:p>
          <a:p>
            <a:pPr algn="ctr">
              <a:spcBef>
                <a:spcPts val="0"/>
              </a:spcBef>
              <a:buNone/>
            </a:pPr>
            <a:r>
              <a:rPr lang="fi-FI" sz="1600" dirty="0" smtClean="0">
                <a:latin typeface="Arial Rounded MT Bold" panose="020F0704030504030204" pitchFamily="34" charset="0"/>
              </a:rPr>
              <a:t>tutkinnot</a:t>
            </a:r>
            <a:endParaRPr lang="fi-FI" sz="1400" i="1" dirty="0">
              <a:latin typeface="Arial Rounded MT Bold" panose="020F0704030504030204" pitchFamily="34" charset="0"/>
            </a:endParaRPr>
          </a:p>
        </p:txBody>
      </p:sp>
      <p:sp>
        <p:nvSpPr>
          <p:cNvPr id="11" name="Tekstiruutu 10"/>
          <p:cNvSpPr txBox="1"/>
          <p:nvPr/>
        </p:nvSpPr>
        <p:spPr>
          <a:xfrm>
            <a:off x="3824937" y="2132856"/>
            <a:ext cx="1827183" cy="830997"/>
          </a:xfrm>
          <a:prstGeom prst="rect">
            <a:avLst/>
          </a:prstGeom>
          <a:noFill/>
        </p:spPr>
        <p:txBody>
          <a:bodyPr wrap="square" rtlCol="0">
            <a:spAutoFit/>
          </a:bodyPr>
          <a:lstStyle/>
          <a:p>
            <a:pPr algn="ctr">
              <a:spcBef>
                <a:spcPts val="0"/>
              </a:spcBef>
              <a:buNone/>
            </a:pPr>
            <a:r>
              <a:rPr lang="fi-FI" sz="1600" dirty="0" smtClean="0">
                <a:latin typeface="Arial Rounded MT Bold" panose="020F0704030504030204" pitchFamily="34" charset="0"/>
              </a:rPr>
              <a:t>Ylemmät</a:t>
            </a:r>
          </a:p>
          <a:p>
            <a:pPr algn="ctr">
              <a:spcBef>
                <a:spcPts val="0"/>
              </a:spcBef>
              <a:buNone/>
            </a:pPr>
            <a:r>
              <a:rPr lang="fi-FI" sz="1600" dirty="0" smtClean="0">
                <a:latin typeface="Arial Rounded MT Bold" panose="020F0704030504030204" pitchFamily="34" charset="0"/>
              </a:rPr>
              <a:t>korkeakoulu-</a:t>
            </a:r>
          </a:p>
          <a:p>
            <a:pPr algn="ctr">
              <a:spcBef>
                <a:spcPts val="0"/>
              </a:spcBef>
              <a:buNone/>
            </a:pPr>
            <a:r>
              <a:rPr lang="fi-FI" sz="1600" dirty="0" smtClean="0">
                <a:latin typeface="Arial Rounded MT Bold" panose="020F0704030504030204" pitchFamily="34" charset="0"/>
              </a:rPr>
              <a:t>tutkinnot</a:t>
            </a:r>
            <a:endParaRPr lang="fi-FI" sz="1400" i="1" dirty="0">
              <a:latin typeface="Arial Rounded MT Bold" panose="020F0704030504030204" pitchFamily="34" charset="0"/>
            </a:endParaRPr>
          </a:p>
        </p:txBody>
      </p:sp>
      <p:sp>
        <p:nvSpPr>
          <p:cNvPr id="27" name="Tekstiruutu 26"/>
          <p:cNvSpPr txBox="1"/>
          <p:nvPr/>
        </p:nvSpPr>
        <p:spPr>
          <a:xfrm>
            <a:off x="6372200" y="1340768"/>
            <a:ext cx="2151502" cy="1323439"/>
          </a:xfrm>
          <a:prstGeom prst="rect">
            <a:avLst/>
          </a:prstGeom>
          <a:noFill/>
          <a:ln>
            <a:noFill/>
          </a:ln>
          <a:effectLst/>
        </p:spPr>
        <p:txBody>
          <a:bodyPr wrap="square" rtlCol="0">
            <a:spAutoFit/>
          </a:bodyPr>
          <a:lstStyle/>
          <a:p>
            <a:pPr marR="0" lvl="0" algn="ctr" defTabSz="914400" eaLnBrk="1" fontAlgn="auto" latinLnBrk="0" hangingPunct="1">
              <a:lnSpc>
                <a:spcPct val="100000"/>
              </a:lnSpc>
              <a:spcBef>
                <a:spcPts val="0"/>
              </a:spcBef>
              <a:spcAft>
                <a:spcPts val="0"/>
              </a:spcAft>
              <a:buClrTx/>
              <a:buSzTx/>
              <a:tabLst/>
              <a:defRPr/>
            </a:pPr>
            <a:endParaRPr kumimoji="0" lang="fi-FI" sz="1600" i="0" u="none" strike="noStrike" kern="0" cap="none" spc="0" normalizeH="0" baseline="0" noProof="0" dirty="0" smtClean="0">
              <a:ln>
                <a:noFill/>
              </a:ln>
              <a:solidFill>
                <a:prstClr val="black"/>
              </a:solidFill>
              <a:effectLst/>
              <a:uLnTx/>
              <a:uFillTx/>
              <a:latin typeface="Arial Rounded MT Bold" panose="020F0704030504030204" pitchFamily="34" charset="0"/>
            </a:endParaRPr>
          </a:p>
          <a:p>
            <a:pPr marR="0" lvl="0" algn="ctr" defTabSz="914400" eaLnBrk="1" fontAlgn="auto" latinLnBrk="0" hangingPunct="1">
              <a:lnSpc>
                <a:spcPct val="100000"/>
              </a:lnSpc>
              <a:spcBef>
                <a:spcPts val="0"/>
              </a:spcBef>
              <a:spcAft>
                <a:spcPts val="0"/>
              </a:spcAft>
              <a:buClrTx/>
              <a:buSzTx/>
              <a:tabLst/>
              <a:defRPr/>
            </a:pPr>
            <a:r>
              <a:rPr kumimoji="0" lang="fi-FI" sz="1600" i="0" u="none" strike="noStrike" kern="0" cap="none" spc="0" normalizeH="0" baseline="0" noProof="0" dirty="0" smtClean="0">
                <a:ln>
                  <a:noFill/>
                </a:ln>
                <a:solidFill>
                  <a:prstClr val="black"/>
                </a:solidFill>
                <a:effectLst/>
                <a:uLnTx/>
                <a:uFillTx/>
                <a:latin typeface="Arial Rounded MT Bold" panose="020F0704030504030204" pitchFamily="34" charset="0"/>
              </a:rPr>
              <a:t>Jatkotutkinnot</a:t>
            </a:r>
          </a:p>
          <a:p>
            <a:pPr marR="0" lvl="0" algn="ctr" defTabSz="914400" eaLnBrk="1" fontAlgn="auto" latinLnBrk="0" hangingPunct="1">
              <a:lnSpc>
                <a:spcPct val="100000"/>
              </a:lnSpc>
              <a:spcBef>
                <a:spcPts val="0"/>
              </a:spcBef>
              <a:spcAft>
                <a:spcPts val="0"/>
              </a:spcAft>
              <a:buClrTx/>
              <a:buSzTx/>
              <a:tabLst/>
              <a:defRPr/>
            </a:pPr>
            <a:r>
              <a:rPr lang="fi-FI" sz="1600" kern="0" dirty="0" smtClean="0">
                <a:solidFill>
                  <a:prstClr val="black"/>
                </a:solidFill>
                <a:latin typeface="Arial Rounded MT Bold" panose="020F0704030504030204" pitchFamily="34" charset="0"/>
              </a:rPr>
              <a:t>Erikoistumis-</a:t>
            </a:r>
          </a:p>
          <a:p>
            <a:pPr marR="0" lvl="0" algn="ctr" defTabSz="914400" eaLnBrk="1" fontAlgn="auto" latinLnBrk="0" hangingPunct="1">
              <a:lnSpc>
                <a:spcPct val="100000"/>
              </a:lnSpc>
              <a:spcBef>
                <a:spcPts val="0"/>
              </a:spcBef>
              <a:spcAft>
                <a:spcPts val="0"/>
              </a:spcAft>
              <a:buClrTx/>
              <a:buSzTx/>
              <a:tabLst/>
              <a:defRPr/>
            </a:pPr>
            <a:r>
              <a:rPr lang="fi-FI" sz="1600" kern="0" dirty="0" smtClean="0">
                <a:solidFill>
                  <a:prstClr val="black"/>
                </a:solidFill>
                <a:latin typeface="Arial Rounded MT Bold" panose="020F0704030504030204" pitchFamily="34" charset="0"/>
              </a:rPr>
              <a:t>opinnot</a:t>
            </a:r>
          </a:p>
          <a:p>
            <a:pPr marR="0" lvl="0" algn="ctr" defTabSz="914400" eaLnBrk="1" fontAlgn="auto" latinLnBrk="0" hangingPunct="1">
              <a:lnSpc>
                <a:spcPct val="100000"/>
              </a:lnSpc>
              <a:spcBef>
                <a:spcPts val="0"/>
              </a:spcBef>
              <a:spcAft>
                <a:spcPts val="0"/>
              </a:spcAft>
              <a:buClrTx/>
              <a:buSzTx/>
              <a:tabLst/>
              <a:defRPr/>
            </a:pPr>
            <a:endParaRPr kumimoji="0" lang="fi-FI" sz="1600" i="0" u="none" strike="noStrike" kern="0" cap="none" spc="0" normalizeH="0" baseline="0" noProof="0" dirty="0" smtClean="0">
              <a:ln>
                <a:noFill/>
              </a:ln>
              <a:solidFill>
                <a:prstClr val="black"/>
              </a:solidFill>
              <a:effectLst/>
              <a:uLnTx/>
              <a:uFillTx/>
              <a:latin typeface="Arial Rounded MT Bold" panose="020F0704030504030204" pitchFamily="34" charset="0"/>
            </a:endParaRPr>
          </a:p>
        </p:txBody>
      </p:sp>
    </p:spTree>
    <p:extLst>
      <p:ext uri="{BB962C8B-B14F-4D97-AF65-F5344CB8AC3E}">
        <p14:creationId xmlns:p14="http://schemas.microsoft.com/office/powerpoint/2010/main" val="20331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1"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yynel 2"/>
          <p:cNvSpPr/>
          <p:nvPr/>
        </p:nvSpPr>
        <p:spPr bwMode="auto">
          <a:xfrm rot="18969778">
            <a:off x="546750" y="2668112"/>
            <a:ext cx="3463006" cy="3529426"/>
          </a:xfrm>
          <a:prstGeom prst="teardrop">
            <a:avLst>
              <a:gd name="adj" fmla="val 114093"/>
            </a:avLst>
          </a:prstGeom>
          <a:solidFill>
            <a:schemeClr val="accent1">
              <a:lumMod val="75000"/>
            </a:schemeClr>
          </a:solidFill>
          <a:ln w="9525" cap="flat" cmpd="sng" algn="ctr">
            <a:solidFill>
              <a:schemeClr val="accent1">
                <a:lumMod val="50000"/>
              </a:schemeClr>
            </a:solidFill>
            <a:prstDash val="solid"/>
            <a:round/>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smtClean="0">
              <a:ln>
                <a:noFill/>
              </a:ln>
              <a:solidFill>
                <a:schemeClr val="tx1"/>
              </a:solidFill>
              <a:effectLst/>
              <a:latin typeface="Arial" charset="0"/>
            </a:endParaRPr>
          </a:p>
        </p:txBody>
      </p:sp>
      <p:sp>
        <p:nvSpPr>
          <p:cNvPr id="74754" name="Rectangle 2"/>
          <p:cNvSpPr>
            <a:spLocks noGrp="1" noChangeArrowheads="1"/>
          </p:cNvSpPr>
          <p:nvPr>
            <p:ph type="title"/>
          </p:nvPr>
        </p:nvSpPr>
        <p:spPr bwMode="auto">
          <a:xfrm>
            <a:off x="1187624" y="131291"/>
            <a:ext cx="6264696" cy="633413"/>
          </a:xfrm>
          <a:noFill/>
          <a:ln>
            <a:miter lim="800000"/>
            <a:headEnd/>
            <a:tailEnd/>
          </a:ln>
        </p:spPr>
        <p:txBody>
          <a:bodyPr vert="horz" wrap="square" lIns="91440" tIns="45720" rIns="91440" bIns="45720" numCol="1" anchor="t" anchorCtr="0" compatLnSpc="1">
            <a:prstTxWarp prst="textNoShape">
              <a:avLst/>
            </a:prstTxWarp>
          </a:bodyPr>
          <a:lstStyle/>
          <a:p>
            <a:r>
              <a:rPr lang="fi-FI" sz="2800" b="1" dirty="0" smtClean="0">
                <a:latin typeface="Arial Rounded MT Bold" panose="020F0704030504030204" pitchFamily="34" charset="0"/>
              </a:rPr>
              <a:t>Yliopistotutkintojen rakenne</a:t>
            </a:r>
            <a:endParaRPr lang="fi-FI" sz="2800" b="1" dirty="0">
              <a:latin typeface="Arial Rounded MT Bold" panose="020F0704030504030204" pitchFamily="34" charset="0"/>
            </a:endParaRPr>
          </a:p>
        </p:txBody>
      </p:sp>
      <p:sp>
        <p:nvSpPr>
          <p:cNvPr id="74768" name="Text Box 16"/>
          <p:cNvSpPr txBox="1">
            <a:spLocks noChangeArrowheads="1"/>
          </p:cNvSpPr>
          <p:nvPr/>
        </p:nvSpPr>
        <p:spPr bwMode="auto">
          <a:xfrm>
            <a:off x="179388" y="6309320"/>
            <a:ext cx="4116419" cy="307777"/>
          </a:xfrm>
          <a:prstGeom prst="rect">
            <a:avLst/>
          </a:prstGeom>
          <a:solidFill>
            <a:schemeClr val="accent1">
              <a:lumMod val="90000"/>
            </a:schemeClr>
          </a:solidFill>
          <a:ln w="9525" cmpd="tri" algn="ctr">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buClr>
                <a:srgbClr val="CC3300"/>
              </a:buClr>
              <a:buSzPct val="130000"/>
            </a:pPr>
            <a:r>
              <a:rPr lang="fi-FI" sz="1400" dirty="0"/>
              <a:t>ALEMPI </a:t>
            </a:r>
            <a:r>
              <a:rPr lang="fi-FI" sz="1400" dirty="0" smtClean="0"/>
              <a:t>KORKEAKOULUTUTKINTO </a:t>
            </a:r>
            <a:r>
              <a:rPr lang="fi-FI" sz="1400" dirty="0"/>
              <a:t>180 op</a:t>
            </a:r>
          </a:p>
        </p:txBody>
      </p:sp>
      <p:grpSp>
        <p:nvGrpSpPr>
          <p:cNvPr id="5" name="Ryhmä 4"/>
          <p:cNvGrpSpPr/>
          <p:nvPr/>
        </p:nvGrpSpPr>
        <p:grpSpPr>
          <a:xfrm>
            <a:off x="1010668" y="3717032"/>
            <a:ext cx="1185068" cy="835405"/>
            <a:chOff x="758405" y="3717032"/>
            <a:chExt cx="1185068" cy="835405"/>
          </a:xfrm>
        </p:grpSpPr>
        <p:sp>
          <p:nvSpPr>
            <p:cNvPr id="4" name="Ellipsi 3"/>
            <p:cNvSpPr/>
            <p:nvPr/>
          </p:nvSpPr>
          <p:spPr bwMode="auto">
            <a:xfrm>
              <a:off x="759720" y="3717032"/>
              <a:ext cx="1152128" cy="835405"/>
            </a:xfrm>
            <a:prstGeom prst="ellipse">
              <a:avLst/>
            </a:prstGeom>
            <a:solidFill>
              <a:srgbClr val="FF99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smtClean="0">
                <a:ln>
                  <a:noFill/>
                </a:ln>
                <a:solidFill>
                  <a:schemeClr val="tx1"/>
                </a:solidFill>
                <a:effectLst/>
                <a:latin typeface="Arial" charset="0"/>
              </a:endParaRPr>
            </a:p>
          </p:txBody>
        </p:sp>
        <p:sp>
          <p:nvSpPr>
            <p:cNvPr id="74778" name="Text Box 26"/>
            <p:cNvSpPr txBox="1">
              <a:spLocks noChangeArrowheads="1"/>
            </p:cNvSpPr>
            <p:nvPr/>
          </p:nvSpPr>
          <p:spPr bwMode="auto">
            <a:xfrm>
              <a:off x="758405" y="4077072"/>
              <a:ext cx="1185068" cy="209096"/>
            </a:xfrm>
            <a:prstGeom prst="rect">
              <a:avLst/>
            </a:prstGeom>
            <a:noFill/>
            <a:ln w="76200" cmpd="tri" algn="ctr">
              <a:noFill/>
              <a:miter lim="800000"/>
              <a:headEnd/>
              <a:tailEnd/>
            </a:ln>
            <a:effectLst/>
          </p:spPr>
          <p:txBody>
            <a:bodyPr wrap="square">
              <a:spAutoFit/>
            </a:bodyPr>
            <a:lstStyle/>
            <a:p>
              <a:pPr algn="ctr">
                <a:lnSpc>
                  <a:spcPct val="60000"/>
                </a:lnSpc>
                <a:buClr>
                  <a:srgbClr val="CC3300"/>
                </a:buClr>
                <a:buSzPct val="130000"/>
              </a:pPr>
              <a:r>
                <a:rPr lang="fi-FI" sz="1200" dirty="0">
                  <a:latin typeface="Arial Rounded MT Bold" panose="020F0704030504030204" pitchFamily="34" charset="0"/>
                </a:rPr>
                <a:t>Opinnäyte </a:t>
              </a:r>
            </a:p>
          </p:txBody>
        </p:sp>
      </p:grpSp>
      <p:sp>
        <p:nvSpPr>
          <p:cNvPr id="28" name="Ellipsi 27"/>
          <p:cNvSpPr/>
          <p:nvPr/>
        </p:nvSpPr>
        <p:spPr bwMode="auto">
          <a:xfrm>
            <a:off x="1310310" y="2480122"/>
            <a:ext cx="1821530" cy="1258203"/>
          </a:xfrm>
          <a:prstGeom prst="ellipse">
            <a:avLst/>
          </a:prstGeom>
          <a:solidFill>
            <a:schemeClr val="accent1">
              <a:lumMod val="90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smtClean="0">
              <a:ln>
                <a:noFill/>
              </a:ln>
              <a:solidFill>
                <a:schemeClr val="tx1"/>
              </a:solidFill>
              <a:effectLst/>
              <a:latin typeface="Arial" charset="0"/>
            </a:endParaRPr>
          </a:p>
        </p:txBody>
      </p:sp>
      <p:sp>
        <p:nvSpPr>
          <p:cNvPr id="74780" name="Text Box 28"/>
          <p:cNvSpPr txBox="1">
            <a:spLocks noChangeArrowheads="1"/>
          </p:cNvSpPr>
          <p:nvPr/>
        </p:nvSpPr>
        <p:spPr bwMode="auto">
          <a:xfrm>
            <a:off x="1537052" y="2711242"/>
            <a:ext cx="1738804" cy="938719"/>
          </a:xfrm>
          <a:prstGeom prst="rect">
            <a:avLst/>
          </a:prstGeom>
          <a:noFill/>
          <a:ln w="76200" cmpd="tri" algn="ctr">
            <a:noFill/>
            <a:miter lim="800000"/>
            <a:headEnd/>
            <a:tailEnd/>
          </a:ln>
          <a:effectLst/>
        </p:spPr>
        <p:txBody>
          <a:bodyPr wrap="square">
            <a:spAutoFit/>
          </a:bodyPr>
          <a:lstStyle/>
          <a:p>
            <a:pPr>
              <a:lnSpc>
                <a:spcPct val="60000"/>
              </a:lnSpc>
              <a:buClr>
                <a:srgbClr val="CC3300"/>
              </a:buClr>
              <a:buSzPct val="130000"/>
            </a:pPr>
            <a:r>
              <a:rPr lang="fi-FI" sz="1100" dirty="0">
                <a:latin typeface="Arial Rounded MT Bold" panose="020F0704030504030204" pitchFamily="34" charset="0"/>
              </a:rPr>
              <a:t>Kieli- ja </a:t>
            </a:r>
          </a:p>
          <a:p>
            <a:pPr>
              <a:lnSpc>
                <a:spcPct val="60000"/>
              </a:lnSpc>
              <a:buClr>
                <a:srgbClr val="CC3300"/>
              </a:buClr>
              <a:buSzPct val="130000"/>
            </a:pPr>
            <a:r>
              <a:rPr lang="fi-FI" sz="1100" dirty="0" smtClean="0">
                <a:latin typeface="Arial Rounded MT Bold" panose="020F0704030504030204" pitchFamily="34" charset="0"/>
              </a:rPr>
              <a:t>viestintäopinnot</a:t>
            </a:r>
          </a:p>
          <a:p>
            <a:pPr marL="171450" indent="-171450">
              <a:lnSpc>
                <a:spcPct val="60000"/>
              </a:lnSpc>
              <a:buClr>
                <a:srgbClr val="CC3300"/>
              </a:buClr>
              <a:buSzPct val="130000"/>
              <a:buFont typeface="Arial" panose="020B0604020202020204" pitchFamily="34" charset="0"/>
              <a:buChar char="•"/>
            </a:pPr>
            <a:r>
              <a:rPr lang="fi-FI" sz="1100" dirty="0" smtClean="0">
                <a:latin typeface="Arial Rounded MT Bold" panose="020F0704030504030204" pitchFamily="34" charset="0"/>
              </a:rPr>
              <a:t>äidinkieli </a:t>
            </a:r>
          </a:p>
          <a:p>
            <a:pPr marL="171450" indent="-171450">
              <a:lnSpc>
                <a:spcPct val="60000"/>
              </a:lnSpc>
              <a:buClr>
                <a:srgbClr val="CC3300"/>
              </a:buClr>
              <a:buSzPct val="130000"/>
              <a:buFont typeface="Arial" panose="020B0604020202020204" pitchFamily="34" charset="0"/>
              <a:buChar char="•"/>
            </a:pPr>
            <a:r>
              <a:rPr lang="fi-FI" sz="1100" dirty="0" smtClean="0">
                <a:latin typeface="Arial Rounded MT Bold" panose="020F0704030504030204" pitchFamily="34" charset="0"/>
              </a:rPr>
              <a:t>toinen kotimainen</a:t>
            </a:r>
          </a:p>
          <a:p>
            <a:pPr marL="171450" indent="-171450">
              <a:lnSpc>
                <a:spcPct val="60000"/>
              </a:lnSpc>
              <a:buClr>
                <a:srgbClr val="CC3300"/>
              </a:buClr>
              <a:buSzPct val="130000"/>
              <a:buFont typeface="Arial" panose="020B0604020202020204" pitchFamily="34" charset="0"/>
              <a:buChar char="•"/>
            </a:pPr>
            <a:r>
              <a:rPr lang="fi-FI" sz="1100" dirty="0" smtClean="0">
                <a:latin typeface="Arial Rounded MT Bold" panose="020F0704030504030204" pitchFamily="34" charset="0"/>
              </a:rPr>
              <a:t>vieras </a:t>
            </a:r>
            <a:r>
              <a:rPr lang="fi-FI" sz="1100" dirty="0">
                <a:latin typeface="Arial Rounded MT Bold" panose="020F0704030504030204" pitchFamily="34" charset="0"/>
              </a:rPr>
              <a:t>kieli</a:t>
            </a:r>
          </a:p>
        </p:txBody>
      </p:sp>
      <p:sp>
        <p:nvSpPr>
          <p:cNvPr id="6" name="Suorakulmio 5"/>
          <p:cNvSpPr/>
          <p:nvPr/>
        </p:nvSpPr>
        <p:spPr>
          <a:xfrm>
            <a:off x="973407" y="4581128"/>
            <a:ext cx="2613307" cy="954107"/>
          </a:xfrm>
          <a:prstGeom prst="rect">
            <a:avLst/>
          </a:prstGeom>
        </p:spPr>
        <p:txBody>
          <a:bodyPr wrap="square">
            <a:spAutoFit/>
          </a:bodyPr>
          <a:lstStyle/>
          <a:p>
            <a:pPr algn="ctr">
              <a:buClr>
                <a:srgbClr val="CC3300"/>
              </a:buClr>
              <a:buSzPct val="150000"/>
            </a:pPr>
            <a:r>
              <a:rPr lang="fi-FI" sz="1400" b="0" dirty="0" smtClean="0">
                <a:latin typeface="Arial Rounded MT Bold" panose="020F0704030504030204" pitchFamily="34" charset="0"/>
              </a:rPr>
              <a:t>perehdytään </a:t>
            </a:r>
            <a:r>
              <a:rPr lang="fi-FI" sz="1400" b="0" dirty="0">
                <a:latin typeface="Arial Rounded MT Bold" panose="020F0704030504030204" pitchFamily="34" charset="0"/>
              </a:rPr>
              <a:t>koulutusalan tai oppiaineen keskeisiin käsitteisiin, teorioihin ja tutkimusmenetelmiin</a:t>
            </a:r>
          </a:p>
        </p:txBody>
      </p:sp>
      <p:sp>
        <p:nvSpPr>
          <p:cNvPr id="37" name="Ellipsi 36"/>
          <p:cNvSpPr/>
          <p:nvPr/>
        </p:nvSpPr>
        <p:spPr bwMode="auto">
          <a:xfrm>
            <a:off x="2267744" y="3501008"/>
            <a:ext cx="1584176" cy="843945"/>
          </a:xfrm>
          <a:prstGeom prst="ellipse">
            <a:avLst/>
          </a:prstGeom>
          <a:solidFill>
            <a:schemeClr val="accent5"/>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algn="ctr">
              <a:buClr>
                <a:srgbClr val="CC3300"/>
              </a:buClr>
              <a:buSzPct val="130000"/>
            </a:pPr>
            <a:r>
              <a:rPr lang="fi-FI" sz="1100" dirty="0">
                <a:latin typeface="Arial Rounded MT Bold" panose="020F0704030504030204" pitchFamily="34" charset="0"/>
              </a:rPr>
              <a:t>Pakollinen tai valinnainen harjoittelu</a:t>
            </a:r>
          </a:p>
        </p:txBody>
      </p:sp>
      <p:sp>
        <p:nvSpPr>
          <p:cNvPr id="38" name="Tekstiruutu 37"/>
          <p:cNvSpPr txBox="1"/>
          <p:nvPr/>
        </p:nvSpPr>
        <p:spPr>
          <a:xfrm>
            <a:off x="251520" y="1052736"/>
            <a:ext cx="8658199" cy="400110"/>
          </a:xfrm>
          <a:prstGeom prst="rect">
            <a:avLst/>
          </a:prstGeom>
          <a:noFill/>
          <a:ln>
            <a:solidFill>
              <a:schemeClr val="accent2">
                <a:lumMod val="40000"/>
                <a:lumOff val="60000"/>
              </a:schemeClr>
            </a:solidFill>
          </a:ln>
          <a:effectLst>
            <a:glow rad="63500">
              <a:schemeClr val="accent2">
                <a:satMod val="175000"/>
                <a:alpha val="40000"/>
              </a:schemeClr>
            </a:glow>
          </a:effectLst>
        </p:spPr>
        <p:txBody>
          <a:bodyPr wrap="square" rtlCol="0">
            <a:spAutoFit/>
          </a:bodyPr>
          <a:lstStyle/>
          <a:p>
            <a:r>
              <a:rPr lang="fi-FI" sz="2000" b="0" dirty="0" smtClean="0">
                <a:latin typeface="Arial Rounded MT Bold" panose="020F0704030504030204" pitchFamily="34" charset="0"/>
              </a:rPr>
              <a:t>Yliopistot suunnittelevat itsenäisesti tutkintojen sisällön ja rakenteen</a:t>
            </a:r>
            <a:endParaRPr lang="fi-FI" sz="2000" b="0" dirty="0">
              <a:latin typeface="Arial Rounded MT Bold" panose="020F0704030504030204" pitchFamily="34" charset="0"/>
            </a:endParaRPr>
          </a:p>
        </p:txBody>
      </p:sp>
      <p:sp>
        <p:nvSpPr>
          <p:cNvPr id="2" name="Tekstiruutu 1"/>
          <p:cNvSpPr txBox="1"/>
          <p:nvPr/>
        </p:nvSpPr>
        <p:spPr>
          <a:xfrm>
            <a:off x="1068242" y="4437112"/>
            <a:ext cx="2423638" cy="1462738"/>
          </a:xfrm>
          <a:prstGeom prst="rect">
            <a:avLst/>
          </a:prstGeom>
          <a:noFill/>
        </p:spPr>
        <p:txBody>
          <a:bodyPr wrap="none" rtlCol="0">
            <a:prstTxWarp prst="textArchDown">
              <a:avLst>
                <a:gd name="adj" fmla="val 21212260"/>
              </a:avLst>
            </a:prstTxWarp>
            <a:spAutoFit/>
          </a:bodyPr>
          <a:lstStyle/>
          <a:p>
            <a:r>
              <a:rPr lang="fi-FI" sz="1800" dirty="0" smtClean="0"/>
              <a:t>  PÄÄ- JA SIVUAINEOPINNOT</a:t>
            </a:r>
            <a:endParaRPr lang="fi-FI" sz="1800" dirty="0"/>
          </a:p>
        </p:txBody>
      </p:sp>
      <p:grpSp>
        <p:nvGrpSpPr>
          <p:cNvPr id="8" name="Ryhmä 7"/>
          <p:cNvGrpSpPr/>
          <p:nvPr/>
        </p:nvGrpSpPr>
        <p:grpSpPr>
          <a:xfrm>
            <a:off x="4995862" y="2678936"/>
            <a:ext cx="3913857" cy="3938161"/>
            <a:chOff x="4995862" y="2678936"/>
            <a:chExt cx="3913857" cy="3938161"/>
          </a:xfrm>
        </p:grpSpPr>
        <p:grpSp>
          <p:nvGrpSpPr>
            <p:cNvPr id="7" name="Ryhmä 6"/>
            <p:cNvGrpSpPr/>
            <p:nvPr/>
          </p:nvGrpSpPr>
          <p:grpSpPr>
            <a:xfrm>
              <a:off x="4995862" y="2678936"/>
              <a:ext cx="3913857" cy="3938161"/>
              <a:chOff x="4995862" y="2626673"/>
              <a:chExt cx="3913857" cy="3938161"/>
            </a:xfrm>
          </p:grpSpPr>
          <p:sp>
            <p:nvSpPr>
              <p:cNvPr id="74789" name="Text Box 37"/>
              <p:cNvSpPr txBox="1">
                <a:spLocks noChangeArrowheads="1"/>
              </p:cNvSpPr>
              <p:nvPr/>
            </p:nvSpPr>
            <p:spPr bwMode="auto">
              <a:xfrm>
                <a:off x="4995862" y="6257057"/>
                <a:ext cx="3913857" cy="307777"/>
              </a:xfrm>
              <a:prstGeom prst="rect">
                <a:avLst/>
              </a:prstGeom>
              <a:solidFill>
                <a:schemeClr val="accent6">
                  <a:lumMod val="40000"/>
                  <a:lumOff val="60000"/>
                </a:schemeClr>
              </a:solidFill>
              <a:ln w="9525" cmpd="tri" algn="ctr">
                <a:solidFill>
                  <a:schemeClr val="tx1"/>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buClr>
                    <a:srgbClr val="CC3300"/>
                  </a:buClr>
                  <a:buSzPct val="130000"/>
                </a:pPr>
                <a:r>
                  <a:rPr lang="fi-FI" sz="1400" dirty="0"/>
                  <a:t>YLEMPI </a:t>
                </a:r>
                <a:r>
                  <a:rPr lang="fi-FI" sz="1400" dirty="0" smtClean="0"/>
                  <a:t>KORKEAKOULU TUTKINTO </a:t>
                </a:r>
                <a:r>
                  <a:rPr lang="fi-FI" sz="1400" dirty="0"/>
                  <a:t>120 op</a:t>
                </a:r>
              </a:p>
            </p:txBody>
          </p:sp>
          <p:sp>
            <p:nvSpPr>
              <p:cNvPr id="31" name="Kyynel 30"/>
              <p:cNvSpPr/>
              <p:nvPr/>
            </p:nvSpPr>
            <p:spPr bwMode="auto">
              <a:xfrm rot="18785441">
                <a:off x="5108750" y="2593463"/>
                <a:ext cx="3463006" cy="3529426"/>
              </a:xfrm>
              <a:prstGeom prst="teardrop">
                <a:avLst>
                  <a:gd name="adj" fmla="val 114093"/>
                </a:avLst>
              </a:prstGeom>
              <a:solidFill>
                <a:schemeClr val="accent2">
                  <a:lumMod val="40000"/>
                  <a:lumOff val="60000"/>
                </a:schemeClr>
              </a:solidFill>
              <a:ln w="9525" cap="flat" cmpd="sng" algn="ctr">
                <a:solidFill>
                  <a:schemeClr val="accent1">
                    <a:lumMod val="50000"/>
                  </a:schemeClr>
                </a:solidFill>
                <a:prstDash val="solid"/>
                <a:round/>
                <a:headEnd type="none" w="med" len="med"/>
                <a:tailEnd type="none" w="med" len="med"/>
              </a:ln>
              <a:effectLst>
                <a:outerShdw blurRad="50800" dist="38100" dir="10800000" algn="r" rotWithShape="0">
                  <a:prstClr val="black">
                    <a:alpha val="40000"/>
                  </a:prst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smtClean="0">
                  <a:ln>
                    <a:noFill/>
                  </a:ln>
                  <a:solidFill>
                    <a:schemeClr val="tx1"/>
                  </a:solidFill>
                  <a:effectLst/>
                  <a:latin typeface="Arial" charset="0"/>
                </a:endParaRPr>
              </a:p>
            </p:txBody>
          </p:sp>
          <p:sp>
            <p:nvSpPr>
              <p:cNvPr id="32" name="Ellipsi 31"/>
              <p:cNvSpPr/>
              <p:nvPr/>
            </p:nvSpPr>
            <p:spPr bwMode="auto">
              <a:xfrm>
                <a:off x="6071354" y="2770357"/>
                <a:ext cx="1813014" cy="1234707"/>
              </a:xfrm>
              <a:prstGeom prst="ellipse">
                <a:avLst/>
              </a:prstGeom>
              <a:solidFill>
                <a:srgbClr val="FF99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smtClean="0">
                  <a:ln>
                    <a:noFill/>
                  </a:ln>
                  <a:solidFill>
                    <a:schemeClr val="tx1"/>
                  </a:solidFill>
                  <a:effectLst/>
                  <a:latin typeface="Arial" charset="0"/>
                </a:endParaRPr>
              </a:p>
            </p:txBody>
          </p:sp>
          <p:sp>
            <p:nvSpPr>
              <p:cNvPr id="33" name="Text Box 26"/>
              <p:cNvSpPr txBox="1">
                <a:spLocks noChangeArrowheads="1"/>
              </p:cNvSpPr>
              <p:nvPr/>
            </p:nvSpPr>
            <p:spPr bwMode="auto">
              <a:xfrm>
                <a:off x="6260241" y="2978368"/>
                <a:ext cx="1552119" cy="738664"/>
              </a:xfrm>
              <a:prstGeom prst="rect">
                <a:avLst/>
              </a:prstGeom>
              <a:noFill/>
              <a:ln w="76200" cmpd="tri" algn="ctr">
                <a:noFill/>
                <a:miter lim="800000"/>
                <a:headEnd/>
                <a:tailEnd/>
              </a:ln>
              <a:effectLst/>
            </p:spPr>
            <p:txBody>
              <a:bodyPr wrap="square">
                <a:spAutoFit/>
              </a:bodyPr>
              <a:lstStyle/>
              <a:p>
                <a:pPr algn="ctr">
                  <a:spcBef>
                    <a:spcPts val="0"/>
                  </a:spcBef>
                  <a:buClr>
                    <a:srgbClr val="CC3300"/>
                  </a:buClr>
                  <a:buSzPct val="130000"/>
                </a:pPr>
                <a:r>
                  <a:rPr lang="fi-FI" sz="1400" dirty="0" smtClean="0">
                    <a:latin typeface="Arial Rounded MT Bold" panose="020F0704030504030204" pitchFamily="34" charset="0"/>
                  </a:rPr>
                  <a:t>Opinnäyte</a:t>
                </a:r>
              </a:p>
              <a:p>
                <a:pPr marL="171450" indent="-171450" algn="ctr">
                  <a:spcBef>
                    <a:spcPts val="0"/>
                  </a:spcBef>
                  <a:buClr>
                    <a:srgbClr val="CC3300"/>
                  </a:buClr>
                  <a:buSzPct val="130000"/>
                  <a:buFont typeface="Arial" panose="020B0604020202020204" pitchFamily="34" charset="0"/>
                  <a:buChar char="•"/>
                </a:pPr>
                <a:r>
                  <a:rPr lang="fi-FI" sz="1400" dirty="0" smtClean="0">
                    <a:latin typeface="Arial Rounded MT Bold" panose="020F0704030504030204" pitchFamily="34" charset="0"/>
                  </a:rPr>
                  <a:t>pro gradu-tutkielma </a:t>
                </a:r>
                <a:endParaRPr lang="fi-FI" sz="1400" dirty="0">
                  <a:latin typeface="Arial Rounded MT Bold" panose="020F0704030504030204" pitchFamily="34" charset="0"/>
                </a:endParaRPr>
              </a:p>
            </p:txBody>
          </p:sp>
          <p:sp>
            <p:nvSpPr>
              <p:cNvPr id="34" name="Ellipsi 33"/>
              <p:cNvSpPr/>
              <p:nvPr/>
            </p:nvSpPr>
            <p:spPr bwMode="auto">
              <a:xfrm>
                <a:off x="5292080" y="3645024"/>
                <a:ext cx="1795674" cy="908864"/>
              </a:xfrm>
              <a:prstGeom prst="ellipse">
                <a:avLst/>
              </a:prstGeom>
              <a:solidFill>
                <a:schemeClr val="accent5"/>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algn="ctr">
                  <a:buClr>
                    <a:srgbClr val="CC3300"/>
                  </a:buClr>
                  <a:buSzPct val="130000"/>
                </a:pPr>
                <a:r>
                  <a:rPr lang="fi-FI" sz="1200" dirty="0">
                    <a:latin typeface="Arial Rounded MT Bold" panose="020F0704030504030204" pitchFamily="34" charset="0"/>
                  </a:rPr>
                  <a:t>Pakollinen tai valinnainen harjoittelu</a:t>
                </a:r>
              </a:p>
            </p:txBody>
          </p:sp>
          <p:sp>
            <p:nvSpPr>
              <p:cNvPr id="36" name="Suorakulmio 35"/>
              <p:cNvSpPr/>
              <p:nvPr/>
            </p:nvSpPr>
            <p:spPr>
              <a:xfrm>
                <a:off x="5652120" y="4581128"/>
                <a:ext cx="2376264" cy="954107"/>
              </a:xfrm>
              <a:prstGeom prst="rect">
                <a:avLst/>
              </a:prstGeom>
            </p:spPr>
            <p:txBody>
              <a:bodyPr wrap="square">
                <a:spAutoFit/>
              </a:bodyPr>
              <a:lstStyle/>
              <a:p>
                <a:pPr algn="ctr">
                  <a:buClr>
                    <a:srgbClr val="CC3300"/>
                  </a:buClr>
                  <a:buSzPct val="150000"/>
                </a:pPr>
                <a:r>
                  <a:rPr lang="fi-FI" sz="1400" b="0" dirty="0" smtClean="0">
                    <a:latin typeface="Arial Rounded MT Bold" panose="020F0704030504030204" pitchFamily="34" charset="0"/>
                  </a:rPr>
                  <a:t>tavoitteena </a:t>
                </a:r>
                <a:r>
                  <a:rPr lang="fi-FI" sz="1400" b="0" dirty="0">
                    <a:latin typeface="Arial Rounded MT Bold" panose="020F0704030504030204" pitchFamily="34" charset="0"/>
                  </a:rPr>
                  <a:t>kehittää </a:t>
                </a:r>
                <a:r>
                  <a:rPr lang="fi-FI" sz="1400" b="0" dirty="0" smtClean="0">
                    <a:latin typeface="Arial Rounded MT Bold" panose="020F0704030504030204" pitchFamily="34" charset="0"/>
                  </a:rPr>
                  <a:t>kykyä etsiä ja soveltaa </a:t>
                </a:r>
                <a:r>
                  <a:rPr lang="fi-FI" sz="1400" b="0" dirty="0">
                    <a:latin typeface="Arial Rounded MT Bold" panose="020F0704030504030204" pitchFamily="34" charset="0"/>
                  </a:rPr>
                  <a:t>itsenäisesti </a:t>
                </a:r>
                <a:r>
                  <a:rPr lang="fi-FI" sz="1400" b="0" dirty="0" smtClean="0">
                    <a:latin typeface="Arial Rounded MT Bold" panose="020F0704030504030204" pitchFamily="34" charset="0"/>
                  </a:rPr>
                  <a:t> </a:t>
                </a:r>
                <a:r>
                  <a:rPr lang="fi-FI" sz="1400" b="0" dirty="0">
                    <a:latin typeface="Arial Rounded MT Bold" panose="020F0704030504030204" pitchFamily="34" charset="0"/>
                  </a:rPr>
                  <a:t>tieteellistä tai taiteellista  tietoa</a:t>
                </a:r>
              </a:p>
            </p:txBody>
          </p:sp>
        </p:grpSp>
        <p:sp>
          <p:nvSpPr>
            <p:cNvPr id="20" name="Tekstiruutu 19"/>
            <p:cNvSpPr txBox="1"/>
            <p:nvPr/>
          </p:nvSpPr>
          <p:spPr>
            <a:xfrm>
              <a:off x="5652120" y="4486542"/>
              <a:ext cx="2423638" cy="1462738"/>
            </a:xfrm>
            <a:prstGeom prst="rect">
              <a:avLst/>
            </a:prstGeom>
            <a:noFill/>
          </p:spPr>
          <p:txBody>
            <a:bodyPr wrap="none" rtlCol="0">
              <a:prstTxWarp prst="textArchDown">
                <a:avLst>
                  <a:gd name="adj" fmla="val 21212260"/>
                </a:avLst>
              </a:prstTxWarp>
              <a:spAutoFit/>
            </a:bodyPr>
            <a:lstStyle/>
            <a:p>
              <a:r>
                <a:rPr lang="fi-FI" sz="1800" dirty="0" smtClean="0"/>
                <a:t>     SYVENTÄVÄT OPINNOT</a:t>
              </a:r>
              <a:endParaRPr lang="fi-FI" sz="1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4768"/>
                                        </p:tgtEl>
                                        <p:attrNameLst>
                                          <p:attrName>style.visibility</p:attrName>
                                        </p:attrNameLst>
                                      </p:cBhvr>
                                      <p:to>
                                        <p:strVal val="visible"/>
                                      </p:to>
                                    </p:set>
                                    <p:anim calcmode="lin" valueType="num">
                                      <p:cBhvr additive="base">
                                        <p:cTn id="7" dur="1000" fill="hold"/>
                                        <p:tgtEl>
                                          <p:spTgt spid="74768"/>
                                        </p:tgtEl>
                                        <p:attrNameLst>
                                          <p:attrName>ppt_x</p:attrName>
                                        </p:attrNameLst>
                                      </p:cBhvr>
                                      <p:tavLst>
                                        <p:tav tm="0">
                                          <p:val>
                                            <p:strVal val="#ppt_x"/>
                                          </p:val>
                                        </p:tav>
                                        <p:tav tm="100000">
                                          <p:val>
                                            <p:strVal val="#ppt_x"/>
                                          </p:val>
                                        </p:tav>
                                      </p:tavLst>
                                    </p:anim>
                                    <p:anim calcmode="lin" valueType="num">
                                      <p:cBhvr additive="base">
                                        <p:cTn id="8" dur="1000" fill="hold"/>
                                        <p:tgtEl>
                                          <p:spTgt spid="7476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4780"/>
                                        </p:tgtEl>
                                        <p:attrNameLst>
                                          <p:attrName>style.visibility</p:attrName>
                                        </p:attrNameLst>
                                      </p:cBhvr>
                                      <p:to>
                                        <p:strVal val="visible"/>
                                      </p:to>
                                    </p:set>
                                    <p:anim calcmode="lin" valueType="num">
                                      <p:cBhvr additive="base">
                                        <p:cTn id="11" dur="1000" fill="hold"/>
                                        <p:tgtEl>
                                          <p:spTgt spid="74780"/>
                                        </p:tgtEl>
                                        <p:attrNameLst>
                                          <p:attrName>ppt_x</p:attrName>
                                        </p:attrNameLst>
                                      </p:cBhvr>
                                      <p:tavLst>
                                        <p:tav tm="0">
                                          <p:val>
                                            <p:strVal val="#ppt_x"/>
                                          </p:val>
                                        </p:tav>
                                        <p:tav tm="100000">
                                          <p:val>
                                            <p:strVal val="#ppt_x"/>
                                          </p:val>
                                        </p:tav>
                                      </p:tavLst>
                                    </p:anim>
                                    <p:anim calcmode="lin" valueType="num">
                                      <p:cBhvr additive="base">
                                        <p:cTn id="12" dur="1000" fill="hold"/>
                                        <p:tgtEl>
                                          <p:spTgt spid="7478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8" grpId="0" animBg="1"/>
      <p:bldP spid="7478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83196" y="116632"/>
            <a:ext cx="6554018" cy="850106"/>
          </a:xfrm>
        </p:spPr>
        <p:txBody>
          <a:bodyPr/>
          <a:lstStyle/>
          <a:p>
            <a:r>
              <a:rPr lang="fi-FI" sz="3200" dirty="0" smtClean="0">
                <a:latin typeface="Arial Rounded MT Bold" panose="020F0704030504030204" pitchFamily="34" charset="0"/>
              </a:rPr>
              <a:t>Sähköisen haun aikataulu</a:t>
            </a:r>
            <a:endParaRPr lang="fi-FI" sz="3200" dirty="0">
              <a:latin typeface="Arial Rounded MT Bold" panose="020F0704030504030204" pitchFamily="34" charset="0"/>
            </a:endParaRPr>
          </a:p>
        </p:txBody>
      </p:sp>
      <p:graphicFrame>
        <p:nvGraphicFramePr>
          <p:cNvPr id="3" name="Kaavio 2"/>
          <p:cNvGraphicFramePr/>
          <p:nvPr>
            <p:extLst>
              <p:ext uri="{D42A27DB-BD31-4B8C-83A1-F6EECF244321}">
                <p14:modId xmlns:p14="http://schemas.microsoft.com/office/powerpoint/2010/main" val="3740201869"/>
              </p:ext>
            </p:extLst>
          </p:nvPr>
        </p:nvGraphicFramePr>
        <p:xfrm>
          <a:off x="205138" y="1196752"/>
          <a:ext cx="7952675" cy="5200352"/>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Ryhmä 4"/>
          <p:cNvGrpSpPr/>
          <p:nvPr/>
        </p:nvGrpSpPr>
        <p:grpSpPr>
          <a:xfrm>
            <a:off x="3267076" y="2916238"/>
            <a:ext cx="1836336" cy="1828800"/>
            <a:chOff x="3267076" y="2916238"/>
            <a:chExt cx="1836336" cy="1828800"/>
          </a:xfrm>
        </p:grpSpPr>
        <p:pic>
          <p:nvPicPr>
            <p:cNvPr id="6" name="Picture 4" descr="C:\Users\Seppo\AppData\Local\Microsoft\Windows\Temporary Internet Files\Content.IE5\WQXJR3ZM\MC90043158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6" y="2916238"/>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2"/>
            <p:cNvSpPr txBox="1">
              <a:spLocks noChangeArrowheads="1"/>
            </p:cNvSpPr>
            <p:nvPr/>
          </p:nvSpPr>
          <p:spPr bwMode="auto">
            <a:xfrm>
              <a:off x="3374624" y="4077072"/>
              <a:ext cx="1728788" cy="461665"/>
            </a:xfrm>
            <a:prstGeom prst="rect">
              <a:avLst/>
            </a:prstGeom>
            <a:solidFill>
              <a:schemeClr val="bg2">
                <a:lumMod val="40000"/>
                <a:lumOff val="60000"/>
              </a:schemeClr>
            </a:solidFill>
            <a:ln w="28575">
              <a:solidFill>
                <a:srgbClr val="C00000"/>
              </a:solidFill>
              <a:miter lim="800000"/>
              <a:headEnd/>
              <a:tailEnd/>
            </a:ln>
            <a:effectLst>
              <a:softEdge rad="31750"/>
            </a:effectLst>
          </p:spPr>
          <p:txBody>
            <a:bodyPr>
              <a:spAutoFit/>
            </a:bodyPr>
            <a:lstStyle/>
            <a:p>
              <a:pPr algn="ctr">
                <a:spcBef>
                  <a:spcPct val="50000"/>
                </a:spcBef>
                <a:buFontTx/>
                <a:buNone/>
              </a:pPr>
              <a:r>
                <a:rPr lang="fi-FI" sz="1200" dirty="0" smtClean="0">
                  <a:solidFill>
                    <a:srgbClr val="C00000"/>
                  </a:solidFill>
                  <a:latin typeface="Arial Rounded MT Bold" panose="020F0704030504030204" pitchFamily="34" charset="0"/>
                </a:rPr>
                <a:t>Määräajat päättyvät klo 15.00</a:t>
              </a:r>
              <a:endParaRPr lang="fi-FI" sz="1200" dirty="0">
                <a:solidFill>
                  <a:srgbClr val="C00000"/>
                </a:solidFill>
                <a:latin typeface="Arial Rounded MT Bold" panose="020F0704030504030204" pitchFamily="34" charset="0"/>
              </a:endParaRPr>
            </a:p>
          </p:txBody>
        </p:sp>
      </p:grpSp>
      <p:grpSp>
        <p:nvGrpSpPr>
          <p:cNvPr id="8" name="Ryhmä 7"/>
          <p:cNvGrpSpPr/>
          <p:nvPr/>
        </p:nvGrpSpPr>
        <p:grpSpPr>
          <a:xfrm>
            <a:off x="6238528" y="3332400"/>
            <a:ext cx="2365920" cy="643748"/>
            <a:chOff x="6830420" y="3332400"/>
            <a:chExt cx="2365920" cy="643748"/>
          </a:xfrm>
          <a:solidFill>
            <a:schemeClr val="accent6">
              <a:lumMod val="20000"/>
              <a:lumOff val="80000"/>
            </a:schemeClr>
          </a:solidFill>
          <a:effectLst>
            <a:glow rad="101600">
              <a:schemeClr val="accent1">
                <a:satMod val="175000"/>
                <a:alpha val="40000"/>
              </a:schemeClr>
            </a:glow>
          </a:effectLst>
        </p:grpSpPr>
        <p:sp>
          <p:nvSpPr>
            <p:cNvPr id="10" name="Leveä kaari 9"/>
            <p:cNvSpPr/>
            <p:nvPr/>
          </p:nvSpPr>
          <p:spPr bwMode="auto">
            <a:xfrm rot="5115295">
              <a:off x="6640966" y="3521854"/>
              <a:ext cx="643748" cy="264839"/>
            </a:xfrm>
            <a:prstGeom prst="blockArc">
              <a:avLst/>
            </a:prstGeom>
            <a:solidFill>
              <a:schemeClr val="accent6">
                <a:lumMod val="60000"/>
                <a:lumOff val="40000"/>
              </a:schemeClr>
            </a:solidFill>
            <a:ln w="9525"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9" name="Text Box 46"/>
            <p:cNvSpPr txBox="1">
              <a:spLocks noChangeArrowheads="1"/>
            </p:cNvSpPr>
            <p:nvPr/>
          </p:nvSpPr>
          <p:spPr bwMode="auto">
            <a:xfrm>
              <a:off x="7076625" y="3423440"/>
              <a:ext cx="2119715" cy="461665"/>
            </a:xfrm>
            <a:prstGeom prst="rect">
              <a:avLst/>
            </a:prstGeom>
            <a:solidFill>
              <a:srgbClr val="6666FF"/>
            </a:solidFill>
            <a:ln w="57150">
              <a:noFill/>
              <a:prstDash val="sysDot"/>
              <a:miter lim="800000"/>
              <a:headEnd/>
              <a:tailEnd/>
            </a:ln>
            <a:effectLst>
              <a:softEdge rad="31750"/>
            </a:effectLst>
            <a:scene3d>
              <a:camera prst="orthographicFront">
                <a:rot lat="0" lon="0" rev="0"/>
              </a:camera>
              <a:lightRig rig="chilly" dir="t">
                <a:rot lat="0" lon="0" rev="18480000"/>
              </a:lightRig>
            </a:scene3d>
            <a:sp3d prstMaterial="clear">
              <a:bevelT h="63500"/>
            </a:sp3d>
          </p:spPr>
          <p:txBody>
            <a:bodyPr wrap="square">
              <a:spAutoFit/>
            </a:bodyPr>
            <a:lstStyle/>
            <a:p>
              <a:pPr>
                <a:buFontTx/>
                <a:buNone/>
              </a:pPr>
              <a:r>
                <a:rPr lang="fi-FI" sz="1200" dirty="0" smtClean="0">
                  <a:latin typeface="Arial Rounded MT Bold" panose="020F0704030504030204" pitchFamily="34" charset="0"/>
                </a:rPr>
                <a:t>Kevään hakuaika muuhun korkeakoulutukseen</a:t>
              </a:r>
              <a:endParaRPr lang="fi-FI" sz="1200" dirty="0">
                <a:latin typeface="Arial Rounded MT Bold" panose="020F0704030504030204" pitchFamily="34" charset="0"/>
              </a:endParaRPr>
            </a:p>
          </p:txBody>
        </p:sp>
      </p:grpSp>
      <p:grpSp>
        <p:nvGrpSpPr>
          <p:cNvPr id="11" name="Ryhmä 10"/>
          <p:cNvGrpSpPr/>
          <p:nvPr/>
        </p:nvGrpSpPr>
        <p:grpSpPr>
          <a:xfrm>
            <a:off x="4582344" y="1328572"/>
            <a:ext cx="3010311" cy="588260"/>
            <a:chOff x="5162089" y="1204200"/>
            <a:chExt cx="3010311" cy="588260"/>
          </a:xfrm>
          <a:solidFill>
            <a:schemeClr val="accent6">
              <a:lumMod val="20000"/>
              <a:lumOff val="80000"/>
            </a:schemeClr>
          </a:solidFill>
        </p:grpSpPr>
        <p:sp>
          <p:nvSpPr>
            <p:cNvPr id="12" name="Text Box 47"/>
            <p:cNvSpPr txBox="1">
              <a:spLocks noChangeArrowheads="1"/>
            </p:cNvSpPr>
            <p:nvPr/>
          </p:nvSpPr>
          <p:spPr bwMode="auto">
            <a:xfrm>
              <a:off x="5550323" y="1204200"/>
              <a:ext cx="2622077" cy="461665"/>
            </a:xfrm>
            <a:prstGeom prst="rect">
              <a:avLst/>
            </a:prstGeom>
            <a:solidFill>
              <a:srgbClr val="6666FF"/>
            </a:solidFill>
            <a:ln w="9525">
              <a:noFill/>
              <a:miter lim="800000"/>
              <a:headEnd/>
              <a:tailEnd/>
            </a:ln>
            <a:effectLst>
              <a:glow rad="101600">
                <a:schemeClr val="accent5">
                  <a:satMod val="175000"/>
                  <a:alpha val="40000"/>
                </a:schemeClr>
              </a:glow>
              <a:softEdge rad="31750"/>
            </a:effectLst>
            <a:scene3d>
              <a:camera prst="orthographicFront">
                <a:rot lat="0" lon="0" rev="0"/>
              </a:camera>
              <a:lightRig rig="chilly" dir="t">
                <a:rot lat="0" lon="0" rev="18480000"/>
              </a:lightRig>
            </a:scene3d>
            <a:sp3d prstMaterial="clear">
              <a:bevelT h="63500"/>
            </a:sp3d>
          </p:spPr>
          <p:txBody>
            <a:bodyPr wrap="square">
              <a:spAutoFit/>
            </a:bodyPr>
            <a:lstStyle/>
            <a:p>
              <a:pPr>
                <a:buNone/>
              </a:pPr>
              <a:r>
                <a:rPr lang="fi-FI" sz="1200" dirty="0" smtClean="0">
                  <a:latin typeface="Arial Rounded MT Bold" panose="020F0704030504030204" pitchFamily="34" charset="0"/>
                </a:rPr>
                <a:t>Kevään hakuaika vieraskieliseen koulutukseen ja taideyliopistoon</a:t>
              </a:r>
              <a:endParaRPr lang="fi-FI" sz="1200" dirty="0">
                <a:latin typeface="Arial Rounded MT Bold" panose="020F0704030504030204" pitchFamily="34" charset="0"/>
              </a:endParaRPr>
            </a:p>
          </p:txBody>
        </p:sp>
        <p:sp>
          <p:nvSpPr>
            <p:cNvPr id="13" name="Leveä kaari 12"/>
            <p:cNvSpPr/>
            <p:nvPr/>
          </p:nvSpPr>
          <p:spPr bwMode="auto">
            <a:xfrm rot="1266932">
              <a:off x="5162089" y="1527621"/>
              <a:ext cx="643748" cy="264839"/>
            </a:xfrm>
            <a:prstGeom prst="blockArc">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grpSp>
      <p:grpSp>
        <p:nvGrpSpPr>
          <p:cNvPr id="14" name="Ryhmä 13"/>
          <p:cNvGrpSpPr/>
          <p:nvPr/>
        </p:nvGrpSpPr>
        <p:grpSpPr>
          <a:xfrm>
            <a:off x="611560" y="4165929"/>
            <a:ext cx="1707176" cy="643748"/>
            <a:chOff x="1043459" y="4165929"/>
            <a:chExt cx="1707176" cy="643748"/>
          </a:xfrm>
          <a:solidFill>
            <a:srgbClr val="FFCC66"/>
          </a:solidFill>
        </p:grpSpPr>
        <p:sp>
          <p:nvSpPr>
            <p:cNvPr id="16" name="Leveä kaari 15"/>
            <p:cNvSpPr/>
            <p:nvPr/>
          </p:nvSpPr>
          <p:spPr bwMode="auto">
            <a:xfrm rot="14747202">
              <a:off x="2296342" y="4355383"/>
              <a:ext cx="643748" cy="264839"/>
            </a:xfrm>
            <a:prstGeom prst="blockArc">
              <a:avLst>
                <a:gd name="adj1" fmla="val 12144030"/>
                <a:gd name="adj2" fmla="val 0"/>
                <a:gd name="adj3" fmla="val 25000"/>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15" name="Text Box 72"/>
            <p:cNvSpPr txBox="1">
              <a:spLocks noChangeArrowheads="1"/>
            </p:cNvSpPr>
            <p:nvPr/>
          </p:nvSpPr>
          <p:spPr bwMode="auto">
            <a:xfrm>
              <a:off x="1043459" y="4383198"/>
              <a:ext cx="1512168" cy="276999"/>
            </a:xfrm>
            <a:prstGeom prst="rect">
              <a:avLst/>
            </a:prstGeom>
            <a:solidFill>
              <a:srgbClr val="FF9900"/>
            </a:solidFill>
            <a:ln w="9525">
              <a:noFill/>
              <a:miter lim="800000"/>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wrap="square">
              <a:spAutoFit/>
            </a:bodyPr>
            <a:lstStyle/>
            <a:p>
              <a:pPr>
                <a:spcBef>
                  <a:spcPct val="50000"/>
                </a:spcBef>
                <a:buFontTx/>
                <a:buNone/>
              </a:pPr>
              <a:r>
                <a:rPr lang="fi-FI" sz="1200" dirty="0" smtClean="0">
                  <a:latin typeface="Arial Rounded MT Bold" panose="020F0704030504030204" pitchFamily="34" charset="0"/>
                </a:rPr>
                <a:t>Syksyn hakuaika</a:t>
              </a:r>
              <a:endParaRPr lang="fi-FI" sz="1200" dirty="0">
                <a:latin typeface="Arial Rounded MT Bold" panose="020F0704030504030204" pitchFamily="34" charset="0"/>
              </a:endParaRPr>
            </a:p>
          </p:txBody>
        </p:sp>
      </p:grpSp>
      <p:grpSp>
        <p:nvGrpSpPr>
          <p:cNvPr id="17" name="Ryhmä 16"/>
          <p:cNvGrpSpPr/>
          <p:nvPr/>
        </p:nvGrpSpPr>
        <p:grpSpPr>
          <a:xfrm>
            <a:off x="1400441" y="5887042"/>
            <a:ext cx="2238397" cy="684813"/>
            <a:chOff x="2334882" y="1142096"/>
            <a:chExt cx="2238397" cy="684813"/>
          </a:xfrm>
          <a:solidFill>
            <a:schemeClr val="accent6">
              <a:lumMod val="20000"/>
              <a:lumOff val="80000"/>
            </a:schemeClr>
          </a:solidFill>
        </p:grpSpPr>
        <p:cxnSp>
          <p:nvCxnSpPr>
            <p:cNvPr id="18" name="Suora nuoliyhdysviiva 17"/>
            <p:cNvCxnSpPr/>
            <p:nvPr/>
          </p:nvCxnSpPr>
          <p:spPr bwMode="auto">
            <a:xfrm flipV="1">
              <a:off x="4076625" y="1142096"/>
              <a:ext cx="432048" cy="433461"/>
            </a:xfrm>
            <a:prstGeom prst="straightConnector1">
              <a:avLst/>
            </a:prstGeom>
            <a:grpFill/>
            <a:ln w="38100" cap="flat" cmpd="sng" algn="ctr">
              <a:solidFill>
                <a:schemeClr val="accent6">
                  <a:lumMod val="60000"/>
                  <a:lumOff val="40000"/>
                </a:schemeClr>
              </a:solidFill>
              <a:prstDash val="solid"/>
              <a:round/>
              <a:headEnd type="none" w="med" len="med"/>
              <a:tailEnd type="arrow"/>
            </a:ln>
            <a:effectLst/>
          </p:spPr>
        </p:cxnSp>
        <p:sp>
          <p:nvSpPr>
            <p:cNvPr id="19" name="Text Box 72"/>
            <p:cNvSpPr txBox="1">
              <a:spLocks noChangeArrowheads="1"/>
            </p:cNvSpPr>
            <p:nvPr/>
          </p:nvSpPr>
          <p:spPr bwMode="auto">
            <a:xfrm>
              <a:off x="2334882" y="1365244"/>
              <a:ext cx="2238397" cy="461665"/>
            </a:xfrm>
            <a:prstGeom prst="rect">
              <a:avLst/>
            </a:prstGeom>
            <a:grpFill/>
            <a:ln w="9525">
              <a:noFill/>
              <a:miter lim="800000"/>
              <a:headEnd/>
              <a:tailEnd/>
            </a:ln>
            <a:effectLst>
              <a:softEdge rad="31750"/>
            </a:effectLst>
          </p:spPr>
          <p:txBody>
            <a:bodyPr wrap="square">
              <a:spAutoFit/>
            </a:bodyPr>
            <a:lstStyle/>
            <a:p>
              <a:pPr>
                <a:spcBef>
                  <a:spcPct val="50000"/>
                </a:spcBef>
                <a:buFontTx/>
                <a:buNone/>
              </a:pPr>
              <a:r>
                <a:rPr lang="fi-FI" sz="1200" dirty="0" smtClean="0">
                  <a:latin typeface="Arial Rounded MT Bold" panose="020F0704030504030204" pitchFamily="34" charset="0"/>
                </a:rPr>
                <a:t>Opiskelupaikka otettava viimeistään vastaan</a:t>
              </a:r>
              <a:endParaRPr lang="fi-FI" sz="1200" dirty="0">
                <a:latin typeface="Arial Rounded MT Bold" panose="020F0704030504030204" pitchFamily="34" charset="0"/>
              </a:endParaRPr>
            </a:p>
          </p:txBody>
        </p:sp>
      </p:grpSp>
      <p:grpSp>
        <p:nvGrpSpPr>
          <p:cNvPr id="20" name="Ryhmä 19"/>
          <p:cNvGrpSpPr/>
          <p:nvPr/>
        </p:nvGrpSpPr>
        <p:grpSpPr>
          <a:xfrm>
            <a:off x="2239009" y="1128764"/>
            <a:ext cx="2238397" cy="750539"/>
            <a:chOff x="2741402" y="1166293"/>
            <a:chExt cx="2238397" cy="750539"/>
          </a:xfrm>
          <a:solidFill>
            <a:srgbClr val="FFCC66"/>
          </a:solidFill>
        </p:grpSpPr>
        <p:cxnSp>
          <p:nvCxnSpPr>
            <p:cNvPr id="21" name="Suora nuoliyhdysviiva 20"/>
            <p:cNvCxnSpPr/>
            <p:nvPr/>
          </p:nvCxnSpPr>
          <p:spPr bwMode="auto">
            <a:xfrm>
              <a:off x="3347864" y="1559404"/>
              <a:ext cx="412924" cy="357428"/>
            </a:xfrm>
            <a:prstGeom prst="straightConnector1">
              <a:avLst/>
            </a:prstGeom>
            <a:grpFill/>
            <a:ln w="38100" cap="flat" cmpd="sng" algn="ctr">
              <a:solidFill>
                <a:srgbClr val="CC6600"/>
              </a:solidFill>
              <a:prstDash val="solid"/>
              <a:round/>
              <a:headEnd type="none" w="med" len="med"/>
              <a:tailEnd type="arrow"/>
            </a:ln>
            <a:effectLst/>
          </p:spPr>
        </p:cxnSp>
        <p:sp>
          <p:nvSpPr>
            <p:cNvPr id="22" name="Text Box 72"/>
            <p:cNvSpPr txBox="1">
              <a:spLocks noChangeArrowheads="1"/>
            </p:cNvSpPr>
            <p:nvPr/>
          </p:nvSpPr>
          <p:spPr bwMode="auto">
            <a:xfrm>
              <a:off x="2741402" y="1166293"/>
              <a:ext cx="2238397" cy="461665"/>
            </a:xfrm>
            <a:prstGeom prst="rect">
              <a:avLst/>
            </a:prstGeom>
            <a:grpFill/>
            <a:ln w="9525">
              <a:noFill/>
              <a:miter lim="800000"/>
              <a:headEnd/>
              <a:tailEnd/>
            </a:ln>
            <a:effectLst>
              <a:softEdge rad="31750"/>
            </a:effectLst>
          </p:spPr>
          <p:txBody>
            <a:bodyPr wrap="square">
              <a:spAutoFit/>
            </a:bodyPr>
            <a:lstStyle/>
            <a:p>
              <a:pPr>
                <a:spcBef>
                  <a:spcPct val="50000"/>
                </a:spcBef>
                <a:buFontTx/>
                <a:buNone/>
              </a:pPr>
              <a:r>
                <a:rPr lang="fi-FI" sz="1200" dirty="0" smtClean="0">
                  <a:latin typeface="Arial Rounded MT Bold" panose="020F0704030504030204" pitchFamily="34" charset="0"/>
                </a:rPr>
                <a:t>Opiskelupaikka otettava viimeistään vastaan</a:t>
              </a:r>
              <a:endParaRPr lang="fi-FI" sz="1200" dirty="0">
                <a:latin typeface="Arial Rounded MT Bold" panose="020F0704030504030204" pitchFamily="34" charset="0"/>
              </a:endParaRPr>
            </a:p>
          </p:txBody>
        </p:sp>
      </p:grpSp>
      <p:grpSp>
        <p:nvGrpSpPr>
          <p:cNvPr id="23" name="Ryhmä 22"/>
          <p:cNvGrpSpPr/>
          <p:nvPr/>
        </p:nvGrpSpPr>
        <p:grpSpPr>
          <a:xfrm>
            <a:off x="642324" y="5438957"/>
            <a:ext cx="1995804" cy="461665"/>
            <a:chOff x="1136036" y="5438957"/>
            <a:chExt cx="1995804" cy="461665"/>
          </a:xfrm>
          <a:solidFill>
            <a:schemeClr val="accent6">
              <a:lumMod val="20000"/>
              <a:lumOff val="80000"/>
            </a:schemeClr>
          </a:solidFill>
        </p:grpSpPr>
        <p:cxnSp>
          <p:nvCxnSpPr>
            <p:cNvPr id="24" name="Suora nuoliyhdysviiva 23"/>
            <p:cNvCxnSpPr/>
            <p:nvPr/>
          </p:nvCxnSpPr>
          <p:spPr bwMode="auto">
            <a:xfrm flipV="1">
              <a:off x="2639381" y="5517233"/>
              <a:ext cx="492459" cy="216729"/>
            </a:xfrm>
            <a:prstGeom prst="straightConnector1">
              <a:avLst/>
            </a:prstGeom>
            <a:grpFill/>
            <a:ln w="38100" cap="flat" cmpd="sng" algn="ctr">
              <a:solidFill>
                <a:schemeClr val="accent6">
                  <a:lumMod val="60000"/>
                  <a:lumOff val="40000"/>
                </a:schemeClr>
              </a:solidFill>
              <a:prstDash val="solid"/>
              <a:round/>
              <a:headEnd type="none" w="med" len="med"/>
              <a:tailEnd type="arrow"/>
            </a:ln>
            <a:effectLst/>
          </p:spPr>
        </p:cxnSp>
        <p:sp>
          <p:nvSpPr>
            <p:cNvPr id="25" name="Text Box 72"/>
            <p:cNvSpPr txBox="1">
              <a:spLocks noChangeArrowheads="1"/>
            </p:cNvSpPr>
            <p:nvPr/>
          </p:nvSpPr>
          <p:spPr bwMode="auto">
            <a:xfrm>
              <a:off x="1136036" y="5438957"/>
              <a:ext cx="1728788" cy="461665"/>
            </a:xfrm>
            <a:prstGeom prst="rect">
              <a:avLst/>
            </a:prstGeom>
            <a:grpFill/>
            <a:ln w="9525">
              <a:noFill/>
              <a:miter lim="800000"/>
              <a:headEnd/>
              <a:tailEnd/>
            </a:ln>
            <a:effectLst>
              <a:softEdge rad="31750"/>
            </a:effectLst>
          </p:spPr>
          <p:txBody>
            <a:bodyPr>
              <a:spAutoFit/>
            </a:bodyPr>
            <a:lstStyle/>
            <a:p>
              <a:pPr>
                <a:spcBef>
                  <a:spcPct val="50000"/>
                </a:spcBef>
                <a:buFontTx/>
                <a:buNone/>
              </a:pPr>
              <a:r>
                <a:rPr lang="fi-FI" sz="1200" dirty="0" smtClean="0">
                  <a:latin typeface="Arial Rounded MT Bold" panose="020F0704030504030204" pitchFamily="34" charset="0"/>
                </a:rPr>
                <a:t>Mahdolliset lisähaut </a:t>
              </a:r>
              <a:r>
                <a:rPr lang="fi-FI" sz="1200" dirty="0">
                  <a:latin typeface="Arial Rounded MT Bold" panose="020F0704030504030204" pitchFamily="34" charset="0"/>
                </a:rPr>
                <a:t>vapaille paikoille</a:t>
              </a:r>
            </a:p>
          </p:txBody>
        </p:sp>
      </p:grpSp>
      <p:grpSp>
        <p:nvGrpSpPr>
          <p:cNvPr id="26" name="Ryhmä 25"/>
          <p:cNvGrpSpPr/>
          <p:nvPr/>
        </p:nvGrpSpPr>
        <p:grpSpPr>
          <a:xfrm>
            <a:off x="177626" y="2276872"/>
            <a:ext cx="2460502" cy="452666"/>
            <a:chOff x="671338" y="2276872"/>
            <a:chExt cx="2460502" cy="452666"/>
          </a:xfrm>
          <a:solidFill>
            <a:srgbClr val="FFCC66"/>
          </a:solidFill>
        </p:grpSpPr>
        <p:cxnSp>
          <p:nvCxnSpPr>
            <p:cNvPr id="27" name="Suora nuoliyhdysviiva 26"/>
            <p:cNvCxnSpPr>
              <a:stCxn id="28" idx="3"/>
            </p:cNvCxnSpPr>
            <p:nvPr/>
          </p:nvCxnSpPr>
          <p:spPr bwMode="auto">
            <a:xfrm flipV="1">
              <a:off x="2482478" y="2276872"/>
              <a:ext cx="649362" cy="314167"/>
            </a:xfrm>
            <a:prstGeom prst="straightConnector1">
              <a:avLst/>
            </a:prstGeom>
            <a:grpFill/>
            <a:ln w="38100" cap="flat" cmpd="sng" algn="ctr">
              <a:solidFill>
                <a:srgbClr val="CC6600"/>
              </a:solidFill>
              <a:prstDash val="solid"/>
              <a:round/>
              <a:headEnd type="none" w="med" len="med"/>
              <a:tailEnd type="arrow"/>
            </a:ln>
            <a:effectLst/>
          </p:spPr>
        </p:cxnSp>
        <p:sp>
          <p:nvSpPr>
            <p:cNvPr id="28" name="Text Box 72"/>
            <p:cNvSpPr txBox="1">
              <a:spLocks noChangeArrowheads="1"/>
            </p:cNvSpPr>
            <p:nvPr/>
          </p:nvSpPr>
          <p:spPr bwMode="auto">
            <a:xfrm>
              <a:off x="671338" y="2452539"/>
              <a:ext cx="1811140" cy="276999"/>
            </a:xfrm>
            <a:prstGeom prst="rect">
              <a:avLst/>
            </a:prstGeom>
            <a:grpFill/>
            <a:ln w="9525">
              <a:noFill/>
              <a:miter lim="800000"/>
              <a:headEnd/>
              <a:tailEnd/>
            </a:ln>
            <a:effectLst>
              <a:softEdge rad="31750"/>
            </a:effectLst>
          </p:spPr>
          <p:txBody>
            <a:bodyPr wrap="square">
              <a:spAutoFit/>
            </a:bodyPr>
            <a:lstStyle/>
            <a:p>
              <a:pPr>
                <a:spcBef>
                  <a:spcPct val="50000"/>
                </a:spcBef>
                <a:buFontTx/>
                <a:buNone/>
              </a:pPr>
              <a:r>
                <a:rPr lang="fi-FI" sz="1200" dirty="0" smtClean="0">
                  <a:latin typeface="Arial Rounded MT Bold" panose="020F0704030504030204" pitchFamily="34" charset="0"/>
                </a:rPr>
                <a:t>Syksyn haun tulokset</a:t>
              </a:r>
              <a:endParaRPr lang="fi-FI" sz="1200" dirty="0">
                <a:latin typeface="Arial Rounded MT Bold" panose="020F0704030504030204" pitchFamily="34" charset="0"/>
              </a:endParaRPr>
            </a:p>
          </p:txBody>
        </p:sp>
      </p:grpSp>
      <p:grpSp>
        <p:nvGrpSpPr>
          <p:cNvPr id="29" name="Ryhmä 28"/>
          <p:cNvGrpSpPr/>
          <p:nvPr/>
        </p:nvGrpSpPr>
        <p:grpSpPr>
          <a:xfrm rot="16200000">
            <a:off x="7552150" y="4733327"/>
            <a:ext cx="972107" cy="1891847"/>
            <a:chOff x="7164288" y="2728559"/>
            <a:chExt cx="905439" cy="1891847"/>
          </a:xfrm>
        </p:grpSpPr>
        <p:sp>
          <p:nvSpPr>
            <p:cNvPr id="30" name="Lovettu nuoli oikealle 29"/>
            <p:cNvSpPr/>
            <p:nvPr/>
          </p:nvSpPr>
          <p:spPr>
            <a:xfrm rot="10800000">
              <a:off x="7164288" y="2728559"/>
              <a:ext cx="905439" cy="1891847"/>
            </a:xfrm>
            <a:prstGeom prst="notchedRightArrow">
              <a:avLst>
                <a:gd name="adj1" fmla="val 50000"/>
                <a:gd name="adj2" fmla="val 29742"/>
              </a:avLst>
            </a:prstGeom>
            <a:solidFill>
              <a:srgbClr val="C00000"/>
            </a:solidFill>
            <a:ln w="2540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1" name="Tekstiruutu 30"/>
            <p:cNvSpPr txBox="1"/>
            <p:nvPr/>
          </p:nvSpPr>
          <p:spPr>
            <a:xfrm rot="5400000">
              <a:off x="7008676" y="3536344"/>
              <a:ext cx="1152128" cy="54467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600" b="1" i="0" u="none" strike="noStrike" kern="0" cap="none" spc="0" normalizeH="0" baseline="0" noProof="0" dirty="0" smtClean="0">
                  <a:ln>
                    <a:noFill/>
                  </a:ln>
                  <a:solidFill>
                    <a:schemeClr val="bg1"/>
                  </a:solidFill>
                  <a:effectLst/>
                  <a:uLnTx/>
                  <a:uFillTx/>
                  <a:latin typeface="Calibri"/>
                </a:rPr>
                <a:t>Tarkista hakuajat</a:t>
              </a:r>
            </a:p>
          </p:txBody>
        </p:sp>
      </p:grpSp>
      <p:pic>
        <p:nvPicPr>
          <p:cNvPr id="32" name="Picture 2">
            <a:hlinkClick r:id="rId4" tooltip="Katso yhteishaku"/>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6261315"/>
            <a:ext cx="2160240" cy="480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3" name="Ryhmä 32"/>
          <p:cNvGrpSpPr/>
          <p:nvPr/>
        </p:nvGrpSpPr>
        <p:grpSpPr>
          <a:xfrm>
            <a:off x="4272371" y="6020584"/>
            <a:ext cx="1366076" cy="655799"/>
            <a:chOff x="4272371" y="6020584"/>
            <a:chExt cx="1366076" cy="655799"/>
          </a:xfrm>
          <a:solidFill>
            <a:schemeClr val="accent6">
              <a:lumMod val="20000"/>
              <a:lumOff val="80000"/>
            </a:schemeClr>
          </a:solidFill>
        </p:grpSpPr>
        <p:cxnSp>
          <p:nvCxnSpPr>
            <p:cNvPr id="34" name="Suora nuoliyhdysviiva 33"/>
            <p:cNvCxnSpPr/>
            <p:nvPr/>
          </p:nvCxnSpPr>
          <p:spPr bwMode="auto">
            <a:xfrm flipH="1" flipV="1">
              <a:off x="4272371" y="6020584"/>
              <a:ext cx="283880" cy="320438"/>
            </a:xfrm>
            <a:prstGeom prst="straightConnector1">
              <a:avLst/>
            </a:prstGeom>
            <a:grpFill/>
            <a:ln w="38100" cap="flat" cmpd="sng" algn="ctr">
              <a:solidFill>
                <a:schemeClr val="accent6">
                  <a:lumMod val="60000"/>
                  <a:lumOff val="40000"/>
                </a:schemeClr>
              </a:solidFill>
              <a:prstDash val="solid"/>
              <a:round/>
              <a:headEnd type="none" w="med" len="med"/>
              <a:tailEnd type="arrow"/>
            </a:ln>
            <a:effectLst/>
          </p:spPr>
        </p:cxnSp>
        <p:sp>
          <p:nvSpPr>
            <p:cNvPr id="35" name="Text Box 72"/>
            <p:cNvSpPr txBox="1">
              <a:spLocks noChangeArrowheads="1"/>
            </p:cNvSpPr>
            <p:nvPr/>
          </p:nvSpPr>
          <p:spPr bwMode="auto">
            <a:xfrm>
              <a:off x="4414311" y="6214718"/>
              <a:ext cx="1224136" cy="461665"/>
            </a:xfrm>
            <a:prstGeom prst="rect">
              <a:avLst/>
            </a:prstGeom>
            <a:grpFill/>
            <a:ln w="9525">
              <a:noFill/>
              <a:miter lim="800000"/>
              <a:headEnd/>
              <a:tailEnd/>
            </a:ln>
            <a:effectLst>
              <a:softEdge rad="31750"/>
            </a:effectLst>
          </p:spPr>
          <p:txBody>
            <a:bodyPr wrap="square">
              <a:spAutoFit/>
            </a:bodyPr>
            <a:lstStyle/>
            <a:p>
              <a:pPr>
                <a:spcBef>
                  <a:spcPct val="50000"/>
                </a:spcBef>
                <a:buFontTx/>
                <a:buNone/>
              </a:pPr>
              <a:r>
                <a:rPr lang="fi-FI" sz="1200" dirty="0" smtClean="0">
                  <a:latin typeface="Arial Rounded MT Bold" panose="020F0704030504030204" pitchFamily="34" charset="0"/>
                </a:rPr>
                <a:t>Kevään haun tulokset</a:t>
              </a:r>
              <a:endParaRPr lang="fi-FI" sz="1200" dirty="0">
                <a:latin typeface="Arial Rounded MT Bold" panose="020F0704030504030204" pitchFamily="34" charset="0"/>
              </a:endParaRPr>
            </a:p>
          </p:txBody>
        </p:sp>
      </p:grpSp>
      <p:grpSp>
        <p:nvGrpSpPr>
          <p:cNvPr id="36" name="Ryhmä 35"/>
          <p:cNvGrpSpPr/>
          <p:nvPr/>
        </p:nvGrpSpPr>
        <p:grpSpPr>
          <a:xfrm>
            <a:off x="58448" y="1087552"/>
            <a:ext cx="2049496" cy="1226074"/>
            <a:chOff x="0" y="2492896"/>
            <a:chExt cx="1187624" cy="717050"/>
          </a:xfrm>
          <a:solidFill>
            <a:srgbClr val="FF9900"/>
          </a:solidFill>
          <a:scene3d>
            <a:camera prst="orthographicFront">
              <a:rot lat="0" lon="0" rev="0"/>
            </a:camera>
            <a:lightRig rig="balanced" dir="t">
              <a:rot lat="0" lon="0" rev="8700000"/>
            </a:lightRig>
          </a:scene3d>
        </p:grpSpPr>
        <p:sp>
          <p:nvSpPr>
            <p:cNvPr id="37" name="Pyöristetty suorakulmio 36"/>
            <p:cNvSpPr/>
            <p:nvPr/>
          </p:nvSpPr>
          <p:spPr bwMode="auto">
            <a:xfrm>
              <a:off x="0" y="2492896"/>
              <a:ext cx="1187624" cy="717050"/>
            </a:xfrm>
            <a:prstGeom prst="roundRect">
              <a:avLst/>
            </a:prstGeom>
            <a:grpFill/>
            <a:ln w="12700" cap="flat" cmpd="sng" algn="ctr">
              <a:noFill/>
              <a:prstDash val="solid"/>
              <a:round/>
              <a:headEnd type="none" w="med" len="med"/>
              <a:tailEnd type="none" w="med" len="med"/>
            </a:ln>
            <a:effectLst>
              <a:outerShdw blurRad="44450" dist="27940" dir="5400000" algn="ctr">
                <a:srgbClr val="000000">
                  <a:alpha val="32000"/>
                </a:srgbClr>
              </a:outerShdw>
            </a:effectLst>
            <a:sp3d>
              <a:bevelT w="190500" h="381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38" name="Tekstiruutu 37"/>
            <p:cNvSpPr txBox="1"/>
            <p:nvPr/>
          </p:nvSpPr>
          <p:spPr>
            <a:xfrm>
              <a:off x="60883" y="2557591"/>
              <a:ext cx="1047566" cy="566995"/>
            </a:xfrm>
            <a:prstGeom prst="rect">
              <a:avLst/>
            </a:prstGeom>
            <a:grpFill/>
            <a:ln>
              <a:noFill/>
            </a:ln>
            <a:effectLst>
              <a:outerShdw blurRad="44450" dist="27940" dir="5400000" algn="ctr">
                <a:srgbClr val="000000">
                  <a:alpha val="32000"/>
                </a:srgbClr>
              </a:outerShdw>
            </a:effectLst>
            <a:sp3d>
              <a:bevelT w="190500" h="38100"/>
            </a:sp3d>
          </p:spPr>
          <p:txBody>
            <a:bodyPr wrap="square" rtlCol="0">
              <a:spAutoFit/>
            </a:bodyPr>
            <a:lstStyle/>
            <a:p>
              <a:pPr algn="ctr">
                <a:buNone/>
              </a:pPr>
              <a:r>
                <a:rPr lang="fi-FI" sz="1800" u="sng" dirty="0" smtClean="0">
                  <a:latin typeface="Arial Rounded MT Bold" panose="020F0704030504030204" pitchFamily="34" charset="0"/>
                </a:rPr>
                <a:t>Syksyn yhteishaku</a:t>
              </a:r>
            </a:p>
            <a:p>
              <a:pPr marL="285750" indent="-285750" algn="ctr">
                <a:buFont typeface="Courier New" panose="02070309020205020404" pitchFamily="49" charset="0"/>
                <a:buChar char="o"/>
              </a:pPr>
              <a:r>
                <a:rPr lang="fi-FI" sz="1400" dirty="0" smtClean="0">
                  <a:latin typeface="Arial Rounded MT Bold" panose="020F0704030504030204" pitchFamily="34" charset="0"/>
                </a:rPr>
                <a:t>vähän paikkoja</a:t>
              </a:r>
            </a:p>
          </p:txBody>
        </p:sp>
      </p:grpSp>
      <p:grpSp>
        <p:nvGrpSpPr>
          <p:cNvPr id="39" name="Ryhmä 38"/>
          <p:cNvGrpSpPr/>
          <p:nvPr/>
        </p:nvGrpSpPr>
        <p:grpSpPr>
          <a:xfrm>
            <a:off x="6300192" y="1988841"/>
            <a:ext cx="2731274" cy="927397"/>
            <a:chOff x="-85506" y="2492896"/>
            <a:chExt cx="1330728" cy="717050"/>
          </a:xfrm>
          <a:solidFill>
            <a:schemeClr val="accent6">
              <a:lumMod val="20000"/>
              <a:lumOff val="80000"/>
            </a:schemeClr>
          </a:solidFill>
        </p:grpSpPr>
        <p:sp>
          <p:nvSpPr>
            <p:cNvPr id="40" name="Pyöristetty suorakulmio 39"/>
            <p:cNvSpPr/>
            <p:nvPr/>
          </p:nvSpPr>
          <p:spPr bwMode="auto">
            <a:xfrm>
              <a:off x="-85506" y="2492896"/>
              <a:ext cx="1330728" cy="717050"/>
            </a:xfrm>
            <a:prstGeom prst="roundRect">
              <a:avLst/>
            </a:prstGeom>
            <a:solidFill>
              <a:srgbClr val="6666FF"/>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41" name="Tekstiruutu 40"/>
            <p:cNvSpPr txBox="1"/>
            <p:nvPr/>
          </p:nvSpPr>
          <p:spPr>
            <a:xfrm>
              <a:off x="19745" y="2620658"/>
              <a:ext cx="1152128" cy="373317"/>
            </a:xfrm>
            <a:prstGeom prst="rect">
              <a:avLst/>
            </a:prstGeom>
            <a:solidFill>
              <a:srgbClr val="6666FF"/>
            </a:solidFill>
          </p:spPr>
          <p:txBody>
            <a:bodyPr wrap="square" rtlCol="0">
              <a:spAutoFit/>
            </a:bodyPr>
            <a:lstStyle/>
            <a:p>
              <a:pPr algn="ctr">
                <a:buNone/>
              </a:pPr>
              <a:r>
                <a:rPr lang="fi-FI" sz="1800" u="sng" dirty="0" smtClean="0">
                  <a:latin typeface="Arial Rounded MT Bold" panose="020F0704030504030204" pitchFamily="34" charset="0"/>
                </a:rPr>
                <a:t>Kevään yhteishaku</a:t>
              </a:r>
            </a:p>
            <a:p>
              <a:pPr marL="285750" indent="-285750" algn="ctr">
                <a:buFont typeface="Courier New" panose="02070309020205020404" pitchFamily="49" charset="0"/>
                <a:buChar char="o"/>
              </a:pPr>
              <a:r>
                <a:rPr lang="fi-FI" sz="1400" dirty="0" smtClean="0">
                  <a:latin typeface="Arial Rounded MT Bold" panose="020F0704030504030204" pitchFamily="34" charset="0"/>
                </a:rPr>
                <a:t>suurin osa paikoista</a:t>
              </a:r>
              <a:endParaRPr lang="fi-FI" sz="1400" dirty="0">
                <a:latin typeface="Arial Rounded MT Bold" panose="020F0704030504030204" pitchFamily="34" charset="0"/>
              </a:endParaRPr>
            </a:p>
          </p:txBody>
        </p:sp>
      </p:grpSp>
    </p:spTree>
    <p:extLst>
      <p:ext uri="{BB962C8B-B14F-4D97-AF65-F5344CB8AC3E}">
        <p14:creationId xmlns:p14="http://schemas.microsoft.com/office/powerpoint/2010/main" val="143420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500" fill="hold"/>
                                        <p:tgtEl>
                                          <p:spTgt spid="33"/>
                                        </p:tgtEl>
                                        <p:attrNameLst>
                                          <p:attrName>ppt_x</p:attrName>
                                        </p:attrNameLst>
                                      </p:cBhvr>
                                      <p:tavLst>
                                        <p:tav tm="0">
                                          <p:val>
                                            <p:strVal val="#ppt_x"/>
                                          </p:val>
                                        </p:tav>
                                        <p:tav tm="100000">
                                          <p:val>
                                            <p:strVal val="#ppt_x"/>
                                          </p:val>
                                        </p:tav>
                                      </p:tavLst>
                                    </p:anim>
                                    <p:anim calcmode="lin" valueType="num">
                                      <p:cBhvr additive="base">
                                        <p:cTn id="29" dur="500" fill="hold"/>
                                        <p:tgtEl>
                                          <p:spTgt spid="33"/>
                                        </p:tgtEl>
                                        <p:attrNameLst>
                                          <p:attrName>ppt_y</p:attrName>
                                        </p:attrNameLst>
                                      </p:cBhvr>
                                      <p:tavLst>
                                        <p:tav tm="0">
                                          <p:val>
                                            <p:strVal val="1+#ppt_h/2"/>
                                          </p:val>
                                        </p:tav>
                                        <p:tav tm="100000">
                                          <p:val>
                                            <p:strVal val="#ppt_y"/>
                                          </p:val>
                                        </p:tav>
                                      </p:tavLst>
                                    </p:anim>
                                  </p:childTnLst>
                                </p:cTn>
                              </p:par>
                              <p:par>
                                <p:cTn id="30" presetID="1"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0-#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0-#ppt_w/2"/>
                                          </p:val>
                                        </p:tav>
                                        <p:tav tm="100000">
                                          <p:val>
                                            <p:strVal val="#ppt_x"/>
                                          </p:val>
                                        </p:tav>
                                      </p:tavLst>
                                    </p:anim>
                                    <p:anim calcmode="lin" valueType="num">
                                      <p:cBhvr additive="base">
                                        <p:cTn id="41" dur="500" fill="hold"/>
                                        <p:tgtEl>
                                          <p:spTgt spid="26"/>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0-#ppt_w/2"/>
                                          </p:val>
                                        </p:tav>
                                        <p:tav tm="100000">
                                          <p:val>
                                            <p:strVal val="#ppt_x"/>
                                          </p:val>
                                        </p:tav>
                                      </p:tavLst>
                                    </p:anim>
                                    <p:anim calcmode="lin" valueType="num">
                                      <p:cBhvr additive="base">
                                        <p:cTn id="45" dur="500" fill="hold"/>
                                        <p:tgtEl>
                                          <p:spTgt spid="20"/>
                                        </p:tgtEl>
                                        <p:attrNameLst>
                                          <p:attrName>ppt_y</p:attrName>
                                        </p:attrNameLst>
                                      </p:cBhvr>
                                      <p:tavLst>
                                        <p:tav tm="0">
                                          <p:val>
                                            <p:strVal val="#ppt_y"/>
                                          </p:val>
                                        </p:tav>
                                        <p:tav tm="100000">
                                          <p:val>
                                            <p:strVal val="#ppt_y"/>
                                          </p:val>
                                        </p:tav>
                                      </p:tavLst>
                                    </p:anim>
                                  </p:childTnLst>
                                </p:cTn>
                              </p:par>
                              <p:par>
                                <p:cTn id="46" presetID="2" presetClass="entr" presetSubtype="8"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0-#ppt_w/2"/>
                                          </p:val>
                                        </p:tav>
                                        <p:tav tm="100000">
                                          <p:val>
                                            <p:strVal val="#ppt_x"/>
                                          </p:val>
                                        </p:tav>
                                      </p:tavLst>
                                    </p:anim>
                                    <p:anim calcmode="lin" valueType="num">
                                      <p:cBhvr additive="base">
                                        <p:cTn id="49"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9"/>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5576" y="44624"/>
            <a:ext cx="6779096" cy="983084"/>
          </a:xfrm>
        </p:spPr>
        <p:txBody>
          <a:bodyPr/>
          <a:lstStyle/>
          <a:p>
            <a:r>
              <a:rPr lang="fi-FI" sz="3600" b="1" dirty="0" smtClean="0">
                <a:latin typeface="Arial Rounded MT Bold" panose="020F0704030504030204" pitchFamily="34" charset="0"/>
              </a:rPr>
              <a:t>Sähköinen haku</a:t>
            </a:r>
            <a:endParaRPr lang="fi-FI" sz="3600" b="1" dirty="0">
              <a:latin typeface="Arial Rounded MT Bold" panose="020F0704030504030204" pitchFamily="34" charset="0"/>
            </a:endParaRPr>
          </a:p>
        </p:txBody>
      </p:sp>
      <p:grpSp>
        <p:nvGrpSpPr>
          <p:cNvPr id="18" name="Ryhmä 17"/>
          <p:cNvGrpSpPr/>
          <p:nvPr/>
        </p:nvGrpSpPr>
        <p:grpSpPr>
          <a:xfrm>
            <a:off x="6900406" y="3308648"/>
            <a:ext cx="1632034" cy="487652"/>
            <a:chOff x="251520" y="2060848"/>
            <a:chExt cx="1436815" cy="735747"/>
          </a:xfrm>
        </p:grpSpPr>
        <p:sp>
          <p:nvSpPr>
            <p:cNvPr id="19" name="Suorakulmio 18"/>
            <p:cNvSpPr/>
            <p:nvPr/>
          </p:nvSpPr>
          <p:spPr bwMode="auto">
            <a:xfrm>
              <a:off x="251520" y="2060848"/>
              <a:ext cx="1368152" cy="735747"/>
            </a:xfrm>
            <a:prstGeom prst="flowChartTerminator">
              <a:avLst/>
            </a:prstGeom>
            <a:solidFill>
              <a:schemeClr val="accent6">
                <a:lumMod val="60000"/>
                <a:lumOff val="40000"/>
              </a:schemeClr>
            </a:solidFill>
            <a:ln w="9525" cap="flat" cmpd="sng" algn="ctr">
              <a:noFill/>
              <a:prstDash val="solid"/>
              <a:round/>
              <a:headEnd type="none" w="med" len="med"/>
              <a:tailEnd type="none" w="med" len="med"/>
            </a:ln>
            <a:effectLst>
              <a:glow rad="1397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effectLst/>
                <a:latin typeface="Arial Black" pitchFamily="34" charset="0"/>
              </a:endParaRPr>
            </a:p>
          </p:txBody>
        </p:sp>
        <p:sp>
          <p:nvSpPr>
            <p:cNvPr id="20" name="Tekstiruutu 19"/>
            <p:cNvSpPr txBox="1"/>
            <p:nvPr/>
          </p:nvSpPr>
          <p:spPr>
            <a:xfrm>
              <a:off x="261922" y="2158986"/>
              <a:ext cx="1426413" cy="587679"/>
            </a:xfrm>
            <a:prstGeom prst="flowChartTerminator">
              <a:avLst/>
            </a:prstGeom>
            <a:noFill/>
          </p:spPr>
          <p:txBody>
            <a:bodyPr wrap="square" rtlCol="0">
              <a:spAutoFit/>
            </a:bodyPr>
            <a:lstStyle/>
            <a:p>
              <a:pPr>
                <a:buNone/>
              </a:pPr>
              <a:r>
                <a:rPr lang="fi-FI" sz="1200" dirty="0" smtClean="0">
                  <a:latin typeface="Arial Rounded MT Bold" panose="020F0704030504030204" pitchFamily="34" charset="0"/>
                </a:rPr>
                <a:t>1. hakukohde</a:t>
              </a:r>
              <a:endParaRPr lang="fi-FI" sz="1200" dirty="0">
                <a:latin typeface="Arial Rounded MT Bold" panose="020F0704030504030204" pitchFamily="34" charset="0"/>
              </a:endParaRPr>
            </a:p>
          </p:txBody>
        </p:sp>
      </p:grpSp>
      <p:sp>
        <p:nvSpPr>
          <p:cNvPr id="21" name="Tekstiruutu 20"/>
          <p:cNvSpPr txBox="1"/>
          <p:nvPr/>
        </p:nvSpPr>
        <p:spPr>
          <a:xfrm>
            <a:off x="125238" y="1124744"/>
            <a:ext cx="5958930" cy="3293209"/>
          </a:xfrm>
          <a:prstGeom prst="rect">
            <a:avLst/>
          </a:prstGeom>
          <a:noFill/>
          <a:ln w="28575">
            <a:solidFill>
              <a:srgbClr val="0070C0"/>
            </a:solidFill>
          </a:ln>
          <a:effectLst>
            <a:glow rad="139700">
              <a:schemeClr val="accent2">
                <a:satMod val="175000"/>
                <a:alpha val="40000"/>
              </a:schemeClr>
            </a:glow>
            <a:softEdge rad="12700"/>
          </a:effectLst>
        </p:spPr>
        <p:txBody>
          <a:bodyPr wrap="square" rtlCol="0">
            <a:spAutoFit/>
          </a:bodyPr>
          <a:lstStyle/>
          <a:p>
            <a:pPr marL="457200" indent="-457200">
              <a:buFont typeface="Arial" pitchFamily="34" charset="0"/>
              <a:buChar char="•"/>
            </a:pPr>
            <a:endParaRPr lang="fi-FI" sz="1600" dirty="0" smtClean="0">
              <a:latin typeface="Arial Rounded MT Bold" pitchFamily="34" charset="0"/>
            </a:endParaRPr>
          </a:p>
          <a:p>
            <a:pPr marL="457200" indent="-457200">
              <a:buFont typeface="Arial" pitchFamily="34" charset="0"/>
              <a:buChar char="•"/>
            </a:pPr>
            <a:r>
              <a:rPr lang="fi-FI" sz="1600" dirty="0" smtClean="0">
                <a:latin typeface="Arial Rounded MT Bold" pitchFamily="34" charset="0"/>
              </a:rPr>
              <a:t>Samalla sähköisellä lomakkeella haet yliopistoihin ja ammattikorkeakouluihin</a:t>
            </a:r>
          </a:p>
          <a:p>
            <a:pPr marL="457200" indent="-457200">
              <a:buFont typeface="Arial" pitchFamily="34" charset="0"/>
              <a:buChar char="•"/>
            </a:pPr>
            <a:r>
              <a:rPr lang="fi-FI" sz="1600" dirty="0" smtClean="0">
                <a:latin typeface="Arial Rounded MT Bold" pitchFamily="34" charset="0"/>
              </a:rPr>
              <a:t>Voit esittää korkeintaan </a:t>
            </a:r>
            <a:r>
              <a:rPr lang="fi-FI" sz="1600" u="sng" dirty="0" smtClean="0">
                <a:solidFill>
                  <a:srgbClr val="C00000"/>
                </a:solidFill>
                <a:latin typeface="Arial Rounded MT Bold" pitchFamily="34" charset="0"/>
              </a:rPr>
              <a:t>kuusi</a:t>
            </a:r>
            <a:r>
              <a:rPr lang="fi-FI" sz="1600" dirty="0" smtClean="0">
                <a:latin typeface="Arial Rounded MT Bold" pitchFamily="34" charset="0"/>
              </a:rPr>
              <a:t> hakukohdetta</a:t>
            </a:r>
          </a:p>
          <a:p>
            <a:pPr marL="457200" indent="-457200">
              <a:buFont typeface="Arial" pitchFamily="34" charset="0"/>
              <a:buChar char="•"/>
            </a:pPr>
            <a:r>
              <a:rPr lang="fi-FI" sz="1600" dirty="0" smtClean="0">
                <a:latin typeface="Arial Rounded MT Bold" pitchFamily="34" charset="0"/>
              </a:rPr>
              <a:t>Laita hakukohteesi </a:t>
            </a:r>
            <a:r>
              <a:rPr lang="fi-FI" sz="1600" u="sng" dirty="0" smtClean="0">
                <a:solidFill>
                  <a:srgbClr val="C00000"/>
                </a:solidFill>
                <a:latin typeface="Arial Rounded MT Bold" pitchFamily="34" charset="0"/>
              </a:rPr>
              <a:t>ensisijaisuusjärjestykseen</a:t>
            </a:r>
          </a:p>
          <a:p>
            <a:pPr marL="457200" indent="-457200">
              <a:buFont typeface="Arial" pitchFamily="34" charset="0"/>
              <a:buChar char="•"/>
            </a:pPr>
            <a:r>
              <a:rPr lang="fi-FI" sz="1600" u="sng" dirty="0" smtClean="0">
                <a:solidFill>
                  <a:srgbClr val="C00000"/>
                </a:solidFill>
                <a:latin typeface="Arial Rounded MT Bold" pitchFamily="34" charset="0"/>
              </a:rPr>
              <a:t>Hakuajan jälkeen et voi muuttaa järjestystä</a:t>
            </a:r>
          </a:p>
          <a:p>
            <a:pPr marL="457200" indent="-457200">
              <a:buFont typeface="Arial" pitchFamily="34" charset="0"/>
              <a:buChar char="•"/>
            </a:pPr>
            <a:r>
              <a:rPr lang="fi-FI" sz="1600" dirty="0" smtClean="0">
                <a:latin typeface="Arial Rounded MT Bold" pitchFamily="34" charset="0"/>
              </a:rPr>
              <a:t>Yliopistoon  haetaan opiskelupaikka ylempään korkeakoulututkintoon, (poikkeuksena farmaseutti ja lastentarhanopettaja)</a:t>
            </a:r>
          </a:p>
          <a:p>
            <a:pPr marL="457200" indent="-457200">
              <a:buFont typeface="Arial" pitchFamily="34" charset="0"/>
              <a:buChar char="•"/>
            </a:pPr>
            <a:endParaRPr lang="fi-FI" sz="1600" u="sng" dirty="0" smtClean="0">
              <a:solidFill>
                <a:srgbClr val="C00000"/>
              </a:solidFill>
              <a:latin typeface="Arial Rounded MT Bold" pitchFamily="34" charset="0"/>
            </a:endParaRPr>
          </a:p>
        </p:txBody>
      </p:sp>
      <p:pic>
        <p:nvPicPr>
          <p:cNvPr id="22" name="Picture 2" descr="C:\Users\Seppo\AppData\Local\Microsoft\Windows\Temporary Internet Files\Content.IE5\I7F1P2P2\MC90042476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39" y="1257722"/>
            <a:ext cx="1957895" cy="1739230"/>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24" name="Ryhmä 23"/>
          <p:cNvGrpSpPr/>
          <p:nvPr/>
        </p:nvGrpSpPr>
        <p:grpSpPr>
          <a:xfrm>
            <a:off x="126032" y="4803538"/>
            <a:ext cx="4769756" cy="973428"/>
            <a:chOff x="162284" y="4587514"/>
            <a:chExt cx="4769756" cy="973428"/>
          </a:xfrm>
        </p:grpSpPr>
        <p:sp>
          <p:nvSpPr>
            <p:cNvPr id="25" name="Tekstiruutu 24"/>
            <p:cNvSpPr txBox="1"/>
            <p:nvPr/>
          </p:nvSpPr>
          <p:spPr>
            <a:xfrm>
              <a:off x="162284" y="4587514"/>
              <a:ext cx="4716275" cy="830997"/>
            </a:xfrm>
            <a:prstGeom prst="rect">
              <a:avLst/>
            </a:prstGeom>
            <a:noFill/>
            <a:ln>
              <a:solidFill>
                <a:srgbClr val="FF0000"/>
              </a:solidFill>
            </a:ln>
            <a:effectLst>
              <a:glow rad="101600">
                <a:srgbClr val="C00000">
                  <a:alpha val="40000"/>
                </a:srgbClr>
              </a:glow>
            </a:effectLst>
          </p:spPr>
          <p:txBody>
            <a:bodyPr wrap="square" rtlCol="0">
              <a:spAutoFit/>
            </a:bodyPr>
            <a:lstStyle/>
            <a:p>
              <a:pPr>
                <a:buNone/>
              </a:pPr>
              <a:r>
                <a:rPr lang="fi-FI" sz="1600" dirty="0" smtClean="0">
                  <a:latin typeface="Arial Rounded MT Bold" panose="020F0704030504030204" pitchFamily="34" charset="0"/>
                </a:rPr>
                <a:t>Tarkista hakukohteeseen tarvittavat liitteet ja ennakkotehtävät, palauta ne ajoissa ja osallistu valintakokeeseen</a:t>
              </a:r>
              <a:endParaRPr lang="fi-FI" sz="1600" dirty="0">
                <a:latin typeface="Arial Rounded MT Bold" panose="020F0704030504030204" pitchFamily="34" charset="0"/>
              </a:endParaRPr>
            </a:p>
          </p:txBody>
        </p:sp>
        <p:pic>
          <p:nvPicPr>
            <p:cNvPr id="26" name="Picture 16" descr="MCj04325260000[1]"/>
            <p:cNvPicPr>
              <a:picLocks noChangeAspect="1" noChangeArrowheads="1"/>
            </p:cNvPicPr>
            <p:nvPr/>
          </p:nvPicPr>
          <p:blipFill>
            <a:blip r:embed="rId3" cstate="print"/>
            <a:srcRect/>
            <a:stretch>
              <a:fillRect/>
            </a:stretch>
          </p:blipFill>
          <p:spPr bwMode="auto">
            <a:xfrm>
              <a:off x="4392228" y="5021130"/>
              <a:ext cx="539812" cy="539812"/>
            </a:xfrm>
            <a:prstGeom prst="rect">
              <a:avLst/>
            </a:prstGeom>
            <a:noFill/>
            <a:ln>
              <a:noFill/>
            </a:ln>
            <a:effectLst>
              <a:glow rad="228600">
                <a:schemeClr val="accent2">
                  <a:satMod val="175000"/>
                  <a:alpha val="40000"/>
                </a:schemeClr>
              </a:glow>
            </a:effectLst>
          </p:spPr>
        </p:pic>
      </p:grpSp>
      <p:grpSp>
        <p:nvGrpSpPr>
          <p:cNvPr id="27" name="Ryhmä 26"/>
          <p:cNvGrpSpPr/>
          <p:nvPr/>
        </p:nvGrpSpPr>
        <p:grpSpPr>
          <a:xfrm>
            <a:off x="6876256" y="3877452"/>
            <a:ext cx="1632034" cy="487652"/>
            <a:chOff x="251520" y="2060848"/>
            <a:chExt cx="1436815" cy="735747"/>
          </a:xfrm>
        </p:grpSpPr>
        <p:sp>
          <p:nvSpPr>
            <p:cNvPr id="28" name="Suorakulmio 18"/>
            <p:cNvSpPr/>
            <p:nvPr/>
          </p:nvSpPr>
          <p:spPr bwMode="auto">
            <a:xfrm>
              <a:off x="251520" y="2060848"/>
              <a:ext cx="1368152" cy="735747"/>
            </a:xfrm>
            <a:prstGeom prst="flowChartTerminator">
              <a:avLst/>
            </a:prstGeom>
            <a:solidFill>
              <a:schemeClr val="accent6">
                <a:lumMod val="60000"/>
                <a:lumOff val="40000"/>
              </a:schemeClr>
            </a:solidFill>
            <a:ln w="9525" cap="flat" cmpd="sng" algn="ctr">
              <a:noFill/>
              <a:prstDash val="solid"/>
              <a:round/>
              <a:headEnd type="none" w="med" len="med"/>
              <a:tailEnd type="none" w="med" len="med"/>
            </a:ln>
            <a:effectLst>
              <a:glow rad="1397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effectLst/>
                <a:latin typeface="Arial Black" pitchFamily="34" charset="0"/>
              </a:endParaRPr>
            </a:p>
          </p:txBody>
        </p:sp>
        <p:sp>
          <p:nvSpPr>
            <p:cNvPr id="29" name="Tekstiruutu 28"/>
            <p:cNvSpPr txBox="1"/>
            <p:nvPr/>
          </p:nvSpPr>
          <p:spPr>
            <a:xfrm>
              <a:off x="261922" y="2158986"/>
              <a:ext cx="1426413" cy="587679"/>
            </a:xfrm>
            <a:prstGeom prst="flowChartTerminator">
              <a:avLst/>
            </a:prstGeom>
            <a:noFill/>
          </p:spPr>
          <p:txBody>
            <a:bodyPr wrap="square" rtlCol="0">
              <a:spAutoFit/>
            </a:bodyPr>
            <a:lstStyle/>
            <a:p>
              <a:pPr>
                <a:buNone/>
              </a:pPr>
              <a:r>
                <a:rPr lang="fi-FI" sz="1200" dirty="0" smtClean="0">
                  <a:latin typeface="Arial Rounded MT Bold" panose="020F0704030504030204" pitchFamily="34" charset="0"/>
                </a:rPr>
                <a:t>2. hakukohde</a:t>
              </a:r>
              <a:endParaRPr lang="fi-FI" sz="1200" dirty="0">
                <a:latin typeface="Arial Rounded MT Bold" panose="020F0704030504030204" pitchFamily="34" charset="0"/>
              </a:endParaRPr>
            </a:p>
          </p:txBody>
        </p:sp>
      </p:grpSp>
      <p:grpSp>
        <p:nvGrpSpPr>
          <p:cNvPr id="30" name="Ryhmä 29"/>
          <p:cNvGrpSpPr/>
          <p:nvPr/>
        </p:nvGrpSpPr>
        <p:grpSpPr>
          <a:xfrm>
            <a:off x="6876256" y="6181708"/>
            <a:ext cx="1632034" cy="487652"/>
            <a:chOff x="251520" y="2060848"/>
            <a:chExt cx="1436815" cy="735747"/>
          </a:xfrm>
        </p:grpSpPr>
        <p:sp>
          <p:nvSpPr>
            <p:cNvPr id="31" name="Suorakulmio 18"/>
            <p:cNvSpPr/>
            <p:nvPr/>
          </p:nvSpPr>
          <p:spPr bwMode="auto">
            <a:xfrm>
              <a:off x="251520" y="2060848"/>
              <a:ext cx="1368152" cy="735747"/>
            </a:xfrm>
            <a:prstGeom prst="flowChartTerminator">
              <a:avLst/>
            </a:prstGeom>
            <a:solidFill>
              <a:schemeClr val="accent6">
                <a:lumMod val="60000"/>
                <a:lumOff val="40000"/>
              </a:schemeClr>
            </a:solidFill>
            <a:ln w="9525" cap="flat" cmpd="sng" algn="ctr">
              <a:noFill/>
              <a:prstDash val="solid"/>
              <a:round/>
              <a:headEnd type="none" w="med" len="med"/>
              <a:tailEnd type="none" w="med" len="med"/>
            </a:ln>
            <a:effectLst>
              <a:glow rad="139700">
                <a:srgbClr val="00B0F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effectLst/>
                <a:latin typeface="Arial Black" pitchFamily="34" charset="0"/>
              </a:endParaRPr>
            </a:p>
          </p:txBody>
        </p:sp>
        <p:sp>
          <p:nvSpPr>
            <p:cNvPr id="32" name="Tekstiruutu 31"/>
            <p:cNvSpPr txBox="1"/>
            <p:nvPr/>
          </p:nvSpPr>
          <p:spPr>
            <a:xfrm>
              <a:off x="261922" y="2158986"/>
              <a:ext cx="1426413" cy="587679"/>
            </a:xfrm>
            <a:prstGeom prst="flowChartTerminator">
              <a:avLst/>
            </a:prstGeom>
            <a:noFill/>
          </p:spPr>
          <p:txBody>
            <a:bodyPr wrap="square" rtlCol="0">
              <a:spAutoFit/>
            </a:bodyPr>
            <a:lstStyle/>
            <a:p>
              <a:pPr>
                <a:buNone/>
              </a:pPr>
              <a:r>
                <a:rPr lang="fi-FI" sz="1200" dirty="0" smtClean="0">
                  <a:latin typeface="Arial Rounded MT Bold" panose="020F0704030504030204" pitchFamily="34" charset="0"/>
                </a:rPr>
                <a:t>6. hakukohde</a:t>
              </a:r>
              <a:endParaRPr lang="fi-FI" sz="1200" dirty="0">
                <a:latin typeface="Arial Rounded MT Bold" panose="020F0704030504030204" pitchFamily="34" charset="0"/>
              </a:endParaRPr>
            </a:p>
          </p:txBody>
        </p:sp>
      </p:grpSp>
      <p:grpSp>
        <p:nvGrpSpPr>
          <p:cNvPr id="33" name="Ryhmä 32"/>
          <p:cNvGrpSpPr/>
          <p:nvPr/>
        </p:nvGrpSpPr>
        <p:grpSpPr>
          <a:xfrm>
            <a:off x="6876256" y="5605644"/>
            <a:ext cx="1632034" cy="487652"/>
            <a:chOff x="251520" y="2060848"/>
            <a:chExt cx="1436815" cy="735747"/>
          </a:xfrm>
        </p:grpSpPr>
        <p:sp>
          <p:nvSpPr>
            <p:cNvPr id="34" name="Suorakulmio 18"/>
            <p:cNvSpPr/>
            <p:nvPr/>
          </p:nvSpPr>
          <p:spPr bwMode="auto">
            <a:xfrm>
              <a:off x="251520" y="2060848"/>
              <a:ext cx="1368152" cy="735747"/>
            </a:xfrm>
            <a:prstGeom prst="flowChartTerminator">
              <a:avLst/>
            </a:prstGeom>
            <a:solidFill>
              <a:schemeClr val="accent6">
                <a:lumMod val="60000"/>
                <a:lumOff val="40000"/>
              </a:schemeClr>
            </a:solidFill>
            <a:ln w="9525" cap="flat" cmpd="sng" algn="ctr">
              <a:noFill/>
              <a:prstDash val="solid"/>
              <a:round/>
              <a:headEnd type="none" w="med" len="med"/>
              <a:tailEnd type="none" w="med" len="med"/>
            </a:ln>
            <a:effectLst>
              <a:glow rad="139700">
                <a:srgbClr val="00B0F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effectLst/>
                <a:latin typeface="Arial Black" pitchFamily="34" charset="0"/>
              </a:endParaRPr>
            </a:p>
          </p:txBody>
        </p:sp>
        <p:sp>
          <p:nvSpPr>
            <p:cNvPr id="35" name="Tekstiruutu 34"/>
            <p:cNvSpPr txBox="1"/>
            <p:nvPr/>
          </p:nvSpPr>
          <p:spPr>
            <a:xfrm>
              <a:off x="261922" y="2158986"/>
              <a:ext cx="1426413" cy="587679"/>
            </a:xfrm>
            <a:prstGeom prst="flowChartTerminator">
              <a:avLst/>
            </a:prstGeom>
            <a:noFill/>
          </p:spPr>
          <p:txBody>
            <a:bodyPr wrap="square" rtlCol="0">
              <a:spAutoFit/>
            </a:bodyPr>
            <a:lstStyle/>
            <a:p>
              <a:pPr>
                <a:buNone/>
              </a:pPr>
              <a:r>
                <a:rPr lang="fi-FI" sz="1200" dirty="0" smtClean="0">
                  <a:latin typeface="Arial Rounded MT Bold" panose="020F0704030504030204" pitchFamily="34" charset="0"/>
                </a:rPr>
                <a:t>5. hakukohde</a:t>
              </a:r>
              <a:endParaRPr lang="fi-FI" sz="1200" dirty="0">
                <a:latin typeface="Arial Rounded MT Bold" panose="020F0704030504030204" pitchFamily="34" charset="0"/>
              </a:endParaRPr>
            </a:p>
          </p:txBody>
        </p:sp>
      </p:grpSp>
      <p:grpSp>
        <p:nvGrpSpPr>
          <p:cNvPr id="36" name="Ryhmä 35"/>
          <p:cNvGrpSpPr/>
          <p:nvPr/>
        </p:nvGrpSpPr>
        <p:grpSpPr>
          <a:xfrm>
            <a:off x="6876256" y="5029580"/>
            <a:ext cx="1632034" cy="487652"/>
            <a:chOff x="251520" y="2060848"/>
            <a:chExt cx="1436815" cy="735747"/>
          </a:xfrm>
        </p:grpSpPr>
        <p:sp>
          <p:nvSpPr>
            <p:cNvPr id="37" name="Suorakulmio 18"/>
            <p:cNvSpPr/>
            <p:nvPr/>
          </p:nvSpPr>
          <p:spPr bwMode="auto">
            <a:xfrm>
              <a:off x="251520" y="2060848"/>
              <a:ext cx="1368152" cy="735747"/>
            </a:xfrm>
            <a:prstGeom prst="flowChartTerminator">
              <a:avLst/>
            </a:prstGeom>
            <a:solidFill>
              <a:schemeClr val="accent6">
                <a:lumMod val="60000"/>
                <a:lumOff val="40000"/>
              </a:schemeClr>
            </a:solidFill>
            <a:ln w="9525" cap="flat" cmpd="sng" algn="ctr">
              <a:noFill/>
              <a:prstDash val="solid"/>
              <a:round/>
              <a:headEnd type="none" w="med" len="med"/>
              <a:tailEnd type="none" w="med" len="med"/>
            </a:ln>
            <a:effectLst>
              <a:glow rad="1397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effectLst/>
                <a:latin typeface="Arial Black" pitchFamily="34" charset="0"/>
              </a:endParaRPr>
            </a:p>
          </p:txBody>
        </p:sp>
        <p:sp>
          <p:nvSpPr>
            <p:cNvPr id="38" name="Tekstiruutu 37"/>
            <p:cNvSpPr txBox="1"/>
            <p:nvPr/>
          </p:nvSpPr>
          <p:spPr>
            <a:xfrm>
              <a:off x="261922" y="2158986"/>
              <a:ext cx="1426413" cy="587679"/>
            </a:xfrm>
            <a:prstGeom prst="flowChartTerminator">
              <a:avLst/>
            </a:prstGeom>
            <a:noFill/>
            <a:effectLst>
              <a:glow rad="101600">
                <a:schemeClr val="accent1">
                  <a:lumMod val="50000"/>
                  <a:alpha val="60000"/>
                </a:schemeClr>
              </a:glow>
            </a:effectLst>
          </p:spPr>
          <p:txBody>
            <a:bodyPr wrap="square" rtlCol="0">
              <a:spAutoFit/>
            </a:bodyPr>
            <a:lstStyle/>
            <a:p>
              <a:pPr>
                <a:buNone/>
              </a:pPr>
              <a:r>
                <a:rPr lang="fi-FI" sz="1200" dirty="0" smtClean="0">
                  <a:latin typeface="Arial Rounded MT Bold" panose="020F0704030504030204" pitchFamily="34" charset="0"/>
                </a:rPr>
                <a:t>4. hakukohde</a:t>
              </a:r>
              <a:endParaRPr lang="fi-FI" sz="1200" dirty="0">
                <a:latin typeface="Arial Rounded MT Bold" panose="020F0704030504030204" pitchFamily="34" charset="0"/>
              </a:endParaRPr>
            </a:p>
          </p:txBody>
        </p:sp>
      </p:grpSp>
      <p:grpSp>
        <p:nvGrpSpPr>
          <p:cNvPr id="39" name="Ryhmä 38"/>
          <p:cNvGrpSpPr/>
          <p:nvPr/>
        </p:nvGrpSpPr>
        <p:grpSpPr>
          <a:xfrm>
            <a:off x="6876256" y="4453516"/>
            <a:ext cx="1632034" cy="487652"/>
            <a:chOff x="251520" y="2060848"/>
            <a:chExt cx="1436815" cy="735747"/>
          </a:xfrm>
        </p:grpSpPr>
        <p:sp>
          <p:nvSpPr>
            <p:cNvPr id="40" name="Suorakulmio 18"/>
            <p:cNvSpPr/>
            <p:nvPr/>
          </p:nvSpPr>
          <p:spPr bwMode="auto">
            <a:xfrm>
              <a:off x="251520" y="2060848"/>
              <a:ext cx="1368152" cy="735747"/>
            </a:xfrm>
            <a:prstGeom prst="flowChartTerminator">
              <a:avLst/>
            </a:prstGeom>
            <a:solidFill>
              <a:schemeClr val="accent6">
                <a:lumMod val="60000"/>
                <a:lumOff val="40000"/>
              </a:schemeClr>
            </a:solidFill>
            <a:ln w="9525" cap="flat" cmpd="sng" algn="ctr">
              <a:noFill/>
              <a:prstDash val="solid"/>
              <a:round/>
              <a:headEnd type="none" w="med" len="med"/>
              <a:tailEnd type="none" w="med" len="med"/>
            </a:ln>
            <a:effectLst>
              <a:glow rad="139700">
                <a:srgbClr val="00B0F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effectLst/>
                <a:latin typeface="Arial Black" pitchFamily="34" charset="0"/>
              </a:endParaRPr>
            </a:p>
          </p:txBody>
        </p:sp>
        <p:sp>
          <p:nvSpPr>
            <p:cNvPr id="41" name="Tekstiruutu 40"/>
            <p:cNvSpPr txBox="1"/>
            <p:nvPr/>
          </p:nvSpPr>
          <p:spPr>
            <a:xfrm>
              <a:off x="261922" y="2158986"/>
              <a:ext cx="1426413" cy="587679"/>
            </a:xfrm>
            <a:prstGeom prst="flowChartTerminator">
              <a:avLst/>
            </a:prstGeom>
            <a:noFill/>
            <a:effectLst>
              <a:glow rad="101600">
                <a:schemeClr val="accent1">
                  <a:lumMod val="50000"/>
                  <a:alpha val="40000"/>
                </a:schemeClr>
              </a:glow>
            </a:effectLst>
          </p:spPr>
          <p:txBody>
            <a:bodyPr wrap="square" rtlCol="0">
              <a:spAutoFit/>
            </a:bodyPr>
            <a:lstStyle/>
            <a:p>
              <a:pPr>
                <a:buNone/>
              </a:pPr>
              <a:r>
                <a:rPr lang="fi-FI" sz="1200" dirty="0" smtClean="0">
                  <a:latin typeface="Arial Rounded MT Bold" panose="020F0704030504030204" pitchFamily="34" charset="0"/>
                </a:rPr>
                <a:t>3. hakukohde</a:t>
              </a:r>
              <a:endParaRPr lang="fi-FI" sz="1200" dirty="0">
                <a:latin typeface="Arial Rounded MT Bold" panose="020F0704030504030204" pitchFamily="34" charset="0"/>
              </a:endParaRPr>
            </a:p>
          </p:txBody>
        </p:sp>
      </p:grpSp>
    </p:spTree>
    <p:extLst>
      <p:ext uri="{BB962C8B-B14F-4D97-AF65-F5344CB8AC3E}">
        <p14:creationId xmlns:p14="http://schemas.microsoft.com/office/powerpoint/2010/main" val="401869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 calcmode="lin" valueType="num">
                                      <p:cBhvr additive="base">
                                        <p:cTn id="9" dur="500" fill="hold"/>
                                        <p:tgtEl>
                                          <p:spTgt spid="18"/>
                                        </p:tgtEl>
                                        <p:attrNameLst>
                                          <p:attrName>ppt_x</p:attrName>
                                        </p:attrNameLst>
                                      </p:cBhvr>
                                      <p:tavLst>
                                        <p:tav tm="0">
                                          <p:val>
                                            <p:strVal val="#ppt_x"/>
                                          </p:val>
                                        </p:tav>
                                        <p:tav tm="100000">
                                          <p:val>
                                            <p:strVal val="#ppt_x"/>
                                          </p:val>
                                        </p:tav>
                                      </p:tavLst>
                                    </p:anim>
                                    <p:anim calcmode="lin" valueType="num">
                                      <p:cBhvr additive="base">
                                        <p:cTn id="10" dur="500" fill="hold"/>
                                        <p:tgtEl>
                                          <p:spTgt spid="18"/>
                                        </p:tgtEl>
                                        <p:attrNameLst>
                                          <p:attrName>ppt_y</p:attrName>
                                        </p:attrNameLst>
                                      </p:cBhvr>
                                      <p:tavLst>
                                        <p:tav tm="0">
                                          <p:val>
                                            <p:strVal val="1+#ppt_h/2"/>
                                          </p:val>
                                        </p:tav>
                                        <p:tav tm="100000">
                                          <p:val>
                                            <p:strVal val="#ppt_y"/>
                                          </p:val>
                                        </p:tav>
                                      </p:tavLst>
                                    </p:anim>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ppt_x"/>
                                          </p:val>
                                        </p:tav>
                                        <p:tav tm="100000">
                                          <p:val>
                                            <p:strVal val="#ppt_x"/>
                                          </p:val>
                                        </p:tav>
                                      </p:tavLst>
                                    </p:anim>
                                    <p:anim calcmode="lin" valueType="num">
                                      <p:cBhvr additive="base">
                                        <p:cTn id="23" dur="500" fill="hold"/>
                                        <p:tgtEl>
                                          <p:spTgt spid="3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ppt_x"/>
                                          </p:val>
                                        </p:tav>
                                        <p:tav tm="100000">
                                          <p:val>
                                            <p:strVal val="#ppt_x"/>
                                          </p:val>
                                        </p:tav>
                                      </p:tavLst>
                                    </p:anim>
                                    <p:anim calcmode="lin" valueType="num">
                                      <p:cBhvr additive="base">
                                        <p:cTn id="27" dur="500" fill="hold"/>
                                        <p:tgtEl>
                                          <p:spTgt spid="36"/>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fill="hold"/>
                                        <p:tgtEl>
                                          <p:spTgt spid="39"/>
                                        </p:tgtEl>
                                        <p:attrNameLst>
                                          <p:attrName>ppt_x</p:attrName>
                                        </p:attrNameLst>
                                      </p:cBhvr>
                                      <p:tavLst>
                                        <p:tav tm="0">
                                          <p:val>
                                            <p:strVal val="#ppt_x"/>
                                          </p:val>
                                        </p:tav>
                                        <p:tav tm="100000">
                                          <p:val>
                                            <p:strVal val="#ppt_x"/>
                                          </p:val>
                                        </p:tav>
                                      </p:tavLst>
                                    </p:anim>
                                    <p:anim calcmode="lin" valueType="num">
                                      <p:cBhvr additive="base">
                                        <p:cTn id="3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5576" y="44624"/>
            <a:ext cx="6779096" cy="792088"/>
          </a:xfrm>
        </p:spPr>
        <p:txBody>
          <a:bodyPr/>
          <a:lstStyle/>
          <a:p>
            <a:r>
              <a:rPr lang="fi-FI" sz="3200" b="1" dirty="0" smtClean="0">
                <a:latin typeface="Arial Rounded MT Bold" panose="020F0704030504030204" pitchFamily="34" charset="0"/>
              </a:rPr>
              <a:t>Opiskelijoiden valinta</a:t>
            </a:r>
            <a:endParaRPr lang="fi-FI" sz="3200" b="1" dirty="0">
              <a:latin typeface="Arial Rounded MT Bold" panose="020F0704030504030204" pitchFamily="34" charset="0"/>
            </a:endParaRPr>
          </a:p>
        </p:txBody>
      </p:sp>
      <p:sp>
        <p:nvSpPr>
          <p:cNvPr id="21" name="Tekstiruutu 20"/>
          <p:cNvSpPr txBox="1"/>
          <p:nvPr/>
        </p:nvSpPr>
        <p:spPr>
          <a:xfrm>
            <a:off x="125238" y="1299532"/>
            <a:ext cx="5958930" cy="5016758"/>
          </a:xfrm>
          <a:prstGeom prst="rect">
            <a:avLst/>
          </a:prstGeom>
          <a:noFill/>
          <a:ln w="28575">
            <a:solidFill>
              <a:srgbClr val="0070C0"/>
            </a:solidFill>
          </a:ln>
          <a:effectLst>
            <a:glow rad="139700">
              <a:schemeClr val="accent1">
                <a:lumMod val="50000"/>
                <a:alpha val="40000"/>
              </a:schemeClr>
            </a:glow>
            <a:softEdge rad="12700"/>
          </a:effectLst>
        </p:spPr>
        <p:txBody>
          <a:bodyPr wrap="square" rtlCol="0">
            <a:spAutoFit/>
          </a:bodyPr>
          <a:lstStyle/>
          <a:p>
            <a:pPr marL="457200" indent="-457200">
              <a:buFont typeface="Arial" pitchFamily="34" charset="0"/>
              <a:buChar char="•"/>
            </a:pPr>
            <a:endParaRPr lang="fi-FI" sz="1600" dirty="0" smtClean="0">
              <a:latin typeface="Arial Rounded MT Bold" pitchFamily="34" charset="0"/>
            </a:endParaRPr>
          </a:p>
          <a:p>
            <a:pPr marL="457200" indent="-457200">
              <a:buFont typeface="Arial" pitchFamily="34" charset="0"/>
              <a:buChar char="•"/>
            </a:pPr>
            <a:r>
              <a:rPr lang="fi-FI" sz="1600" dirty="0" smtClean="0">
                <a:latin typeface="Arial Rounded MT Bold" pitchFamily="34" charset="0"/>
              </a:rPr>
              <a:t>Voit </a:t>
            </a:r>
            <a:r>
              <a:rPr lang="fi-FI" sz="1600" dirty="0">
                <a:latin typeface="Arial Rounded MT Bold" pitchFamily="34" charset="0"/>
              </a:rPr>
              <a:t>tulla </a:t>
            </a:r>
            <a:r>
              <a:rPr lang="fi-FI" sz="1600" dirty="0">
                <a:solidFill>
                  <a:srgbClr val="C00000"/>
                </a:solidFill>
                <a:latin typeface="Arial Rounded MT Bold" pitchFamily="34" charset="0"/>
              </a:rPr>
              <a:t>valituksi</a:t>
            </a:r>
            <a:r>
              <a:rPr lang="fi-FI" sz="1600" dirty="0">
                <a:latin typeface="Arial Rounded MT Bold" pitchFamily="34" charset="0"/>
              </a:rPr>
              <a:t> </a:t>
            </a:r>
            <a:r>
              <a:rPr lang="fi-FI" sz="1600" dirty="0">
                <a:solidFill>
                  <a:srgbClr val="C00000"/>
                </a:solidFill>
                <a:latin typeface="Arial Rounded MT Bold" pitchFamily="34" charset="0"/>
              </a:rPr>
              <a:t>vain yhteen </a:t>
            </a:r>
            <a:r>
              <a:rPr lang="fi-FI" sz="1600" dirty="0" smtClean="0">
                <a:latin typeface="Arial Rounded MT Bold" pitchFamily="34" charset="0"/>
              </a:rPr>
              <a:t>kohteeseen</a:t>
            </a:r>
          </a:p>
          <a:p>
            <a:pPr marL="457200" indent="-457200">
              <a:buFont typeface="Arial" pitchFamily="34" charset="0"/>
              <a:buChar char="•"/>
            </a:pPr>
            <a:r>
              <a:rPr lang="fi-FI" sz="1600" dirty="0" smtClean="0">
                <a:latin typeface="Arial Rounded MT Bold" pitchFamily="34" charset="0"/>
              </a:rPr>
              <a:t>Voit ottaa paikan vastaan ehdollisesti ja jäädä odottamaan pääsyä varasijapaikalta ylempään kohteeseen</a:t>
            </a:r>
          </a:p>
          <a:p>
            <a:pPr marL="457200" indent="-457200">
              <a:buFont typeface="Arial" pitchFamily="34" charset="0"/>
              <a:buChar char="•"/>
            </a:pPr>
            <a:r>
              <a:rPr lang="fi-FI" sz="1600" dirty="0" smtClean="0">
                <a:latin typeface="Arial Rounded MT Bold" pitchFamily="34" charset="0"/>
              </a:rPr>
              <a:t>Korkeakoulut voivat varata osan opiskelupaikoista ensimmäistä korkeakoulupaikkaa hakeville</a:t>
            </a:r>
          </a:p>
          <a:p>
            <a:pPr marL="457200" indent="-457200">
              <a:buFont typeface="Arial" pitchFamily="34" charset="0"/>
              <a:buChar char="•"/>
            </a:pPr>
            <a:r>
              <a:rPr lang="fi-FI" sz="1600" dirty="0" smtClean="0">
                <a:latin typeface="Arial Rounded MT Bold" pitchFamily="34" charset="0"/>
              </a:rPr>
              <a:t>Opiskelija saa ottaa vastaan vain yhden opiskelupaikan/lukukausi</a:t>
            </a:r>
          </a:p>
          <a:p>
            <a:pPr marL="457200" indent="-457200">
              <a:buFont typeface="Arial" pitchFamily="34" charset="0"/>
              <a:buChar char="•"/>
            </a:pPr>
            <a:r>
              <a:rPr lang="fi-FI" sz="1600" dirty="0">
                <a:latin typeface="Arial Rounded MT Bold" panose="020F0704030504030204" pitchFamily="34" charset="0"/>
              </a:rPr>
              <a:t>Vapaaksi jääneille koulutuspaikoille voidaan järjestää </a:t>
            </a:r>
            <a:r>
              <a:rPr lang="fi-FI" sz="1600" dirty="0" smtClean="0">
                <a:solidFill>
                  <a:srgbClr val="C00000"/>
                </a:solidFill>
                <a:latin typeface="Arial Rounded MT Bold" panose="020F0704030504030204" pitchFamily="34" charset="0"/>
              </a:rPr>
              <a:t>lisähakuja</a:t>
            </a:r>
          </a:p>
          <a:p>
            <a:pPr marL="457200" indent="-457200">
              <a:buFont typeface="Arial" pitchFamily="34" charset="0"/>
              <a:buChar char="•"/>
            </a:pPr>
            <a:r>
              <a:rPr lang="fi-FI" sz="1600" dirty="0" smtClean="0">
                <a:latin typeface="Arial Rounded MT Bold" panose="020F0704030504030204" pitchFamily="34" charset="0"/>
              </a:rPr>
              <a:t>Muista </a:t>
            </a:r>
            <a:r>
              <a:rPr lang="fi-FI" sz="1600" dirty="0" smtClean="0">
                <a:solidFill>
                  <a:srgbClr val="C00000"/>
                </a:solidFill>
                <a:latin typeface="Arial Rounded MT Bold" panose="020F0704030504030204" pitchFamily="34" charset="0"/>
              </a:rPr>
              <a:t>ilmoittaa vastaanottavasi </a:t>
            </a:r>
            <a:r>
              <a:rPr lang="fi-FI" sz="1600" dirty="0" smtClean="0">
                <a:latin typeface="Arial Rounded MT Bold" panose="020F0704030504030204" pitchFamily="34" charset="0"/>
              </a:rPr>
              <a:t>opiskelupaikka määräaikaan mennessä</a:t>
            </a:r>
          </a:p>
          <a:p>
            <a:pPr marL="457200" indent="-457200">
              <a:buFont typeface="Arial" pitchFamily="34" charset="0"/>
              <a:buChar char="•"/>
            </a:pPr>
            <a:r>
              <a:rPr lang="fi-FI" sz="1600" dirty="0" smtClean="0">
                <a:latin typeface="Arial Rounded MT Bold" panose="020F0704030504030204" pitchFamily="34" charset="0"/>
              </a:rPr>
              <a:t>Koulutusalaa tai paikkaa vaihtaville järjestetään </a:t>
            </a:r>
            <a:r>
              <a:rPr lang="fi-FI" sz="1600" dirty="0" smtClean="0">
                <a:solidFill>
                  <a:srgbClr val="C00000"/>
                </a:solidFill>
                <a:latin typeface="Arial Rounded MT Bold" panose="020F0704030504030204" pitchFamily="34" charset="0"/>
              </a:rPr>
              <a:t>erillishakuja </a:t>
            </a:r>
          </a:p>
          <a:p>
            <a:pPr marL="457200" indent="-457200">
              <a:buFont typeface="Arial" pitchFamily="34" charset="0"/>
              <a:buChar char="•"/>
            </a:pPr>
            <a:endParaRPr lang="fi-FI" sz="1600" dirty="0" smtClean="0">
              <a:latin typeface="Arial Rounded MT Bold" pitchFamily="34" charset="0"/>
            </a:endParaRPr>
          </a:p>
        </p:txBody>
      </p:sp>
      <p:grpSp>
        <p:nvGrpSpPr>
          <p:cNvPr id="30" name="Ryhmä 29"/>
          <p:cNvGrpSpPr/>
          <p:nvPr/>
        </p:nvGrpSpPr>
        <p:grpSpPr>
          <a:xfrm>
            <a:off x="6876256" y="6181708"/>
            <a:ext cx="1632034" cy="487652"/>
            <a:chOff x="251520" y="2060848"/>
            <a:chExt cx="1436815" cy="735747"/>
          </a:xfrm>
        </p:grpSpPr>
        <p:sp>
          <p:nvSpPr>
            <p:cNvPr id="31" name="Suorakulmio 18"/>
            <p:cNvSpPr/>
            <p:nvPr/>
          </p:nvSpPr>
          <p:spPr bwMode="auto">
            <a:xfrm>
              <a:off x="251520" y="2060848"/>
              <a:ext cx="1368152" cy="735747"/>
            </a:xfrm>
            <a:prstGeom prst="flowChartTerminator">
              <a:avLst/>
            </a:prstGeom>
            <a:solidFill>
              <a:schemeClr val="accent6">
                <a:lumMod val="60000"/>
                <a:lumOff val="40000"/>
              </a:schemeClr>
            </a:solidFill>
            <a:ln w="9525" cap="flat" cmpd="sng" algn="ctr">
              <a:noFill/>
              <a:prstDash val="solid"/>
              <a:round/>
              <a:headEnd type="none" w="med" len="med"/>
              <a:tailEnd type="none" w="med" len="med"/>
            </a:ln>
            <a:effectLst>
              <a:glow rad="139700">
                <a:srgbClr val="00B0F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effectLst/>
                <a:latin typeface="Arial Black" pitchFamily="34" charset="0"/>
              </a:endParaRPr>
            </a:p>
          </p:txBody>
        </p:sp>
        <p:sp>
          <p:nvSpPr>
            <p:cNvPr id="32" name="Tekstiruutu 31"/>
            <p:cNvSpPr txBox="1"/>
            <p:nvPr/>
          </p:nvSpPr>
          <p:spPr>
            <a:xfrm>
              <a:off x="261922" y="2158986"/>
              <a:ext cx="1426413" cy="587679"/>
            </a:xfrm>
            <a:prstGeom prst="flowChartTerminator">
              <a:avLst/>
            </a:prstGeom>
            <a:noFill/>
          </p:spPr>
          <p:txBody>
            <a:bodyPr wrap="square" rtlCol="0">
              <a:spAutoFit/>
            </a:bodyPr>
            <a:lstStyle/>
            <a:p>
              <a:pPr>
                <a:buNone/>
              </a:pPr>
              <a:r>
                <a:rPr lang="fi-FI" sz="1200" dirty="0" smtClean="0">
                  <a:latin typeface="Arial Rounded MT Bold" panose="020F0704030504030204" pitchFamily="34" charset="0"/>
                </a:rPr>
                <a:t>6. hakukohde</a:t>
              </a:r>
              <a:endParaRPr lang="fi-FI" sz="1200" dirty="0">
                <a:latin typeface="Arial Rounded MT Bold" panose="020F0704030504030204" pitchFamily="34" charset="0"/>
              </a:endParaRPr>
            </a:p>
          </p:txBody>
        </p:sp>
      </p:grpSp>
      <p:grpSp>
        <p:nvGrpSpPr>
          <p:cNvPr id="33" name="Ryhmä 32"/>
          <p:cNvGrpSpPr/>
          <p:nvPr/>
        </p:nvGrpSpPr>
        <p:grpSpPr>
          <a:xfrm>
            <a:off x="6876256" y="5605644"/>
            <a:ext cx="1632034" cy="487652"/>
            <a:chOff x="251520" y="2060848"/>
            <a:chExt cx="1436815" cy="735747"/>
          </a:xfrm>
        </p:grpSpPr>
        <p:sp>
          <p:nvSpPr>
            <p:cNvPr id="34" name="Suorakulmio 18"/>
            <p:cNvSpPr/>
            <p:nvPr/>
          </p:nvSpPr>
          <p:spPr bwMode="auto">
            <a:xfrm>
              <a:off x="251520" y="2060848"/>
              <a:ext cx="1368152" cy="735747"/>
            </a:xfrm>
            <a:prstGeom prst="flowChartTerminator">
              <a:avLst/>
            </a:prstGeom>
            <a:solidFill>
              <a:schemeClr val="accent6">
                <a:lumMod val="60000"/>
                <a:lumOff val="40000"/>
              </a:schemeClr>
            </a:solidFill>
            <a:ln w="9525" cap="flat" cmpd="sng" algn="ctr">
              <a:noFill/>
              <a:prstDash val="solid"/>
              <a:round/>
              <a:headEnd type="none" w="med" len="med"/>
              <a:tailEnd type="none" w="med" len="med"/>
            </a:ln>
            <a:effectLst>
              <a:glow rad="139700">
                <a:srgbClr val="00B0F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effectLst/>
                <a:latin typeface="Arial Black" pitchFamily="34" charset="0"/>
              </a:endParaRPr>
            </a:p>
          </p:txBody>
        </p:sp>
        <p:sp>
          <p:nvSpPr>
            <p:cNvPr id="35" name="Tekstiruutu 34"/>
            <p:cNvSpPr txBox="1"/>
            <p:nvPr/>
          </p:nvSpPr>
          <p:spPr>
            <a:xfrm>
              <a:off x="261922" y="2158986"/>
              <a:ext cx="1426413" cy="587679"/>
            </a:xfrm>
            <a:prstGeom prst="flowChartTerminator">
              <a:avLst/>
            </a:prstGeom>
            <a:noFill/>
          </p:spPr>
          <p:txBody>
            <a:bodyPr wrap="square" rtlCol="0">
              <a:spAutoFit/>
            </a:bodyPr>
            <a:lstStyle/>
            <a:p>
              <a:pPr>
                <a:buNone/>
              </a:pPr>
              <a:r>
                <a:rPr lang="fi-FI" sz="1200" dirty="0" smtClean="0">
                  <a:latin typeface="Arial Rounded MT Bold" panose="020F0704030504030204" pitchFamily="34" charset="0"/>
                </a:rPr>
                <a:t>5. hakukohde</a:t>
              </a:r>
              <a:endParaRPr lang="fi-FI" sz="1200" dirty="0">
                <a:latin typeface="Arial Rounded MT Bold" panose="020F0704030504030204" pitchFamily="34" charset="0"/>
              </a:endParaRPr>
            </a:p>
          </p:txBody>
        </p:sp>
      </p:grpSp>
      <p:pic>
        <p:nvPicPr>
          <p:cNvPr id="1027" name="Picture 3" descr="C:\Users\Seppo\AppData\Local\Microsoft\Windows\Temporary Internet Files\Content.IE5\TEB1URFU\MC90042423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3810" y="1196752"/>
            <a:ext cx="1635125" cy="157797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Ryhmä 4"/>
          <p:cNvGrpSpPr/>
          <p:nvPr/>
        </p:nvGrpSpPr>
        <p:grpSpPr>
          <a:xfrm>
            <a:off x="6200863" y="3194953"/>
            <a:ext cx="2348072" cy="1746215"/>
            <a:chOff x="6200863" y="3194953"/>
            <a:chExt cx="2348072" cy="1746215"/>
          </a:xfrm>
        </p:grpSpPr>
        <p:grpSp>
          <p:nvGrpSpPr>
            <p:cNvPr id="18" name="Ryhmä 17"/>
            <p:cNvGrpSpPr/>
            <p:nvPr/>
          </p:nvGrpSpPr>
          <p:grpSpPr>
            <a:xfrm>
              <a:off x="6900406" y="3308648"/>
              <a:ext cx="1632034" cy="487652"/>
              <a:chOff x="251520" y="2060848"/>
              <a:chExt cx="1436815" cy="735747"/>
            </a:xfrm>
          </p:grpSpPr>
          <p:sp>
            <p:nvSpPr>
              <p:cNvPr id="19" name="Suorakulmio 18"/>
              <p:cNvSpPr/>
              <p:nvPr/>
            </p:nvSpPr>
            <p:spPr bwMode="auto">
              <a:xfrm>
                <a:off x="251520" y="2060848"/>
                <a:ext cx="1368152" cy="735747"/>
              </a:xfrm>
              <a:prstGeom prst="flowChartTerminator">
                <a:avLst/>
              </a:prstGeom>
              <a:solidFill>
                <a:schemeClr val="accent6">
                  <a:lumMod val="60000"/>
                  <a:lumOff val="40000"/>
                </a:schemeClr>
              </a:solidFill>
              <a:ln w="9525" cap="flat" cmpd="sng" algn="ctr">
                <a:noFill/>
                <a:prstDash val="solid"/>
                <a:round/>
                <a:headEnd type="none" w="med" len="med"/>
                <a:tailEnd type="none" w="med" len="med"/>
              </a:ln>
              <a:effectLst>
                <a:glow rad="1397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effectLst/>
                  <a:latin typeface="Arial Black" pitchFamily="34" charset="0"/>
                </a:endParaRPr>
              </a:p>
            </p:txBody>
          </p:sp>
          <p:sp>
            <p:nvSpPr>
              <p:cNvPr id="20" name="Tekstiruutu 19"/>
              <p:cNvSpPr txBox="1"/>
              <p:nvPr/>
            </p:nvSpPr>
            <p:spPr>
              <a:xfrm>
                <a:off x="261922" y="2158986"/>
                <a:ext cx="1426413" cy="587679"/>
              </a:xfrm>
              <a:prstGeom prst="flowChartTerminator">
                <a:avLst/>
              </a:prstGeom>
              <a:noFill/>
            </p:spPr>
            <p:txBody>
              <a:bodyPr wrap="square" rtlCol="0">
                <a:spAutoFit/>
              </a:bodyPr>
              <a:lstStyle/>
              <a:p>
                <a:pPr>
                  <a:buNone/>
                </a:pPr>
                <a:r>
                  <a:rPr lang="fi-FI" sz="1200" dirty="0" smtClean="0">
                    <a:latin typeface="Arial Rounded MT Bold" panose="020F0704030504030204" pitchFamily="34" charset="0"/>
                  </a:rPr>
                  <a:t>1. hakukohde</a:t>
                </a:r>
                <a:endParaRPr lang="fi-FI" sz="1200" dirty="0">
                  <a:latin typeface="Arial Rounded MT Bold" panose="020F0704030504030204" pitchFamily="34" charset="0"/>
                </a:endParaRPr>
              </a:p>
            </p:txBody>
          </p:sp>
        </p:grpSp>
        <p:grpSp>
          <p:nvGrpSpPr>
            <p:cNvPr id="27" name="Ryhmä 26"/>
            <p:cNvGrpSpPr/>
            <p:nvPr/>
          </p:nvGrpSpPr>
          <p:grpSpPr>
            <a:xfrm>
              <a:off x="6876256" y="3877452"/>
              <a:ext cx="1632034" cy="487652"/>
              <a:chOff x="251520" y="2060848"/>
              <a:chExt cx="1436815" cy="735747"/>
            </a:xfrm>
          </p:grpSpPr>
          <p:sp>
            <p:nvSpPr>
              <p:cNvPr id="28" name="Suorakulmio 18"/>
              <p:cNvSpPr/>
              <p:nvPr/>
            </p:nvSpPr>
            <p:spPr bwMode="auto">
              <a:xfrm>
                <a:off x="251520" y="2060848"/>
                <a:ext cx="1368152" cy="735747"/>
              </a:xfrm>
              <a:prstGeom prst="flowChartTerminator">
                <a:avLst/>
              </a:prstGeom>
              <a:solidFill>
                <a:schemeClr val="accent6">
                  <a:lumMod val="60000"/>
                  <a:lumOff val="40000"/>
                </a:schemeClr>
              </a:solidFill>
              <a:ln w="9525" cap="flat" cmpd="sng" algn="ctr">
                <a:noFill/>
                <a:prstDash val="solid"/>
                <a:round/>
                <a:headEnd type="none" w="med" len="med"/>
                <a:tailEnd type="none" w="med" len="med"/>
              </a:ln>
              <a:effectLst>
                <a:glow rad="1397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effectLst/>
                  <a:latin typeface="Arial Black" pitchFamily="34" charset="0"/>
                </a:endParaRPr>
              </a:p>
            </p:txBody>
          </p:sp>
          <p:sp>
            <p:nvSpPr>
              <p:cNvPr id="29" name="Tekstiruutu 28"/>
              <p:cNvSpPr txBox="1"/>
              <p:nvPr/>
            </p:nvSpPr>
            <p:spPr>
              <a:xfrm>
                <a:off x="261922" y="2158986"/>
                <a:ext cx="1426413" cy="587679"/>
              </a:xfrm>
              <a:prstGeom prst="flowChartTerminator">
                <a:avLst/>
              </a:prstGeom>
              <a:noFill/>
            </p:spPr>
            <p:txBody>
              <a:bodyPr wrap="square" rtlCol="0">
                <a:spAutoFit/>
              </a:bodyPr>
              <a:lstStyle/>
              <a:p>
                <a:pPr>
                  <a:buNone/>
                </a:pPr>
                <a:r>
                  <a:rPr lang="fi-FI" sz="1200" dirty="0" smtClean="0">
                    <a:latin typeface="Arial Rounded MT Bold" panose="020F0704030504030204" pitchFamily="34" charset="0"/>
                  </a:rPr>
                  <a:t>2. hakukohde</a:t>
                </a:r>
                <a:endParaRPr lang="fi-FI" sz="1200" dirty="0">
                  <a:latin typeface="Arial Rounded MT Bold" panose="020F0704030504030204" pitchFamily="34" charset="0"/>
                </a:endParaRPr>
              </a:p>
            </p:txBody>
          </p:sp>
        </p:grpSp>
        <p:grpSp>
          <p:nvGrpSpPr>
            <p:cNvPr id="39" name="Ryhmä 38"/>
            <p:cNvGrpSpPr/>
            <p:nvPr/>
          </p:nvGrpSpPr>
          <p:grpSpPr>
            <a:xfrm>
              <a:off x="6876256" y="4453516"/>
              <a:ext cx="1632034" cy="487652"/>
              <a:chOff x="251520" y="2060848"/>
              <a:chExt cx="1436815" cy="735747"/>
            </a:xfrm>
          </p:grpSpPr>
          <p:sp>
            <p:nvSpPr>
              <p:cNvPr id="40" name="Suorakulmio 18"/>
              <p:cNvSpPr/>
              <p:nvPr/>
            </p:nvSpPr>
            <p:spPr bwMode="auto">
              <a:xfrm>
                <a:off x="251520" y="2060848"/>
                <a:ext cx="1368152" cy="735747"/>
              </a:xfrm>
              <a:prstGeom prst="flowChartTerminator">
                <a:avLst/>
              </a:prstGeom>
              <a:solidFill>
                <a:schemeClr val="accent6">
                  <a:lumMod val="60000"/>
                  <a:lumOff val="40000"/>
                </a:schemeClr>
              </a:solidFill>
              <a:ln w="9525" cap="flat" cmpd="sng" algn="ctr">
                <a:noFill/>
                <a:prstDash val="solid"/>
                <a:round/>
                <a:headEnd type="none" w="med" len="med"/>
                <a:tailEnd type="none" w="med" len="med"/>
              </a:ln>
              <a:effectLst>
                <a:glow rad="139700">
                  <a:srgbClr val="00B0F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effectLst/>
                  <a:latin typeface="Arial Black" pitchFamily="34" charset="0"/>
                </a:endParaRPr>
              </a:p>
            </p:txBody>
          </p:sp>
          <p:sp>
            <p:nvSpPr>
              <p:cNvPr id="41" name="Tekstiruutu 40"/>
              <p:cNvSpPr txBox="1"/>
              <p:nvPr/>
            </p:nvSpPr>
            <p:spPr>
              <a:xfrm>
                <a:off x="261922" y="2158986"/>
                <a:ext cx="1426413" cy="587679"/>
              </a:xfrm>
              <a:prstGeom prst="flowChartTerminator">
                <a:avLst/>
              </a:prstGeom>
              <a:noFill/>
              <a:effectLst>
                <a:glow rad="101600">
                  <a:schemeClr val="accent1">
                    <a:lumMod val="50000"/>
                    <a:alpha val="40000"/>
                  </a:schemeClr>
                </a:glow>
              </a:effectLst>
            </p:spPr>
            <p:txBody>
              <a:bodyPr wrap="square" rtlCol="0">
                <a:spAutoFit/>
              </a:bodyPr>
              <a:lstStyle/>
              <a:p>
                <a:pPr>
                  <a:buNone/>
                </a:pPr>
                <a:r>
                  <a:rPr lang="fi-FI" sz="1200" dirty="0" smtClean="0">
                    <a:latin typeface="Arial Rounded MT Bold" panose="020F0704030504030204" pitchFamily="34" charset="0"/>
                  </a:rPr>
                  <a:t>3. hakukohde</a:t>
                </a:r>
                <a:endParaRPr lang="fi-FI" sz="1200" dirty="0">
                  <a:latin typeface="Arial Rounded MT Bold" panose="020F0704030504030204" pitchFamily="34" charset="0"/>
                </a:endParaRPr>
              </a:p>
            </p:txBody>
          </p:sp>
        </p:grpSp>
        <p:pic>
          <p:nvPicPr>
            <p:cNvPr id="1026" name="Picture 2" descr="C:\Users\Seppo\AppData\Local\Microsoft\Windows\Temporary Internet Files\Content.IE5\ON8CZGQ7\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8800" y="3275716"/>
              <a:ext cx="553640" cy="50950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C:\Users\Seppo\AppData\Local\Microsoft\Windows\Temporary Internet Files\Content.IE5\ON8CZGQ7\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5295" y="3866527"/>
              <a:ext cx="553640" cy="50950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Seppo\AppData\Local\Microsoft\Windows\Temporary Internet Files\Content.IE5\ON8CZGQ7\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8800" y="4365104"/>
              <a:ext cx="553640" cy="509502"/>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p:cNvSpPr txBox="1"/>
            <p:nvPr/>
          </p:nvSpPr>
          <p:spPr>
            <a:xfrm rot="19847430">
              <a:off x="6493936" y="3194953"/>
              <a:ext cx="1213830" cy="276999"/>
            </a:xfrm>
            <a:prstGeom prst="rect">
              <a:avLst/>
            </a:prstGeom>
            <a:solidFill>
              <a:schemeClr val="bg2">
                <a:lumMod val="20000"/>
                <a:lumOff val="80000"/>
              </a:schemeClr>
            </a:solidFill>
            <a:ln>
              <a:solidFill>
                <a:schemeClr val="tx1"/>
              </a:solidFill>
            </a:ln>
          </p:spPr>
          <p:txBody>
            <a:bodyPr wrap="square" rtlCol="0">
              <a:spAutoFit/>
            </a:bodyPr>
            <a:lstStyle/>
            <a:p>
              <a:r>
                <a:rPr lang="fi-FI" sz="1200" dirty="0" smtClean="0"/>
                <a:t>Pisteet ei riitä</a:t>
              </a:r>
              <a:endParaRPr lang="fi-FI" sz="1200" dirty="0"/>
            </a:p>
          </p:txBody>
        </p:sp>
        <p:sp>
          <p:nvSpPr>
            <p:cNvPr id="46" name="Tekstiruutu 45"/>
            <p:cNvSpPr txBox="1"/>
            <p:nvPr/>
          </p:nvSpPr>
          <p:spPr>
            <a:xfrm rot="19847430">
              <a:off x="6200863" y="4542854"/>
              <a:ext cx="1213830" cy="276999"/>
            </a:xfrm>
            <a:prstGeom prst="rect">
              <a:avLst/>
            </a:prstGeom>
            <a:solidFill>
              <a:schemeClr val="bg2">
                <a:lumMod val="20000"/>
                <a:lumOff val="80000"/>
              </a:schemeClr>
            </a:solidFill>
            <a:ln>
              <a:solidFill>
                <a:schemeClr val="tx1"/>
              </a:solidFill>
            </a:ln>
          </p:spPr>
          <p:txBody>
            <a:bodyPr wrap="square" rtlCol="0">
              <a:spAutoFit/>
            </a:bodyPr>
            <a:lstStyle/>
            <a:p>
              <a:r>
                <a:rPr lang="fi-FI" sz="1200" dirty="0" smtClean="0"/>
                <a:t>Pisteet ei riitä</a:t>
              </a:r>
              <a:endParaRPr lang="fi-FI" sz="1200" dirty="0"/>
            </a:p>
          </p:txBody>
        </p:sp>
        <p:sp>
          <p:nvSpPr>
            <p:cNvPr id="47" name="Tekstiruutu 46"/>
            <p:cNvSpPr txBox="1"/>
            <p:nvPr/>
          </p:nvSpPr>
          <p:spPr>
            <a:xfrm rot="19847430">
              <a:off x="6269341" y="3923590"/>
              <a:ext cx="1213830" cy="276999"/>
            </a:xfrm>
            <a:prstGeom prst="rect">
              <a:avLst/>
            </a:prstGeom>
            <a:solidFill>
              <a:schemeClr val="bg2">
                <a:lumMod val="20000"/>
                <a:lumOff val="80000"/>
              </a:schemeClr>
            </a:solidFill>
            <a:ln>
              <a:solidFill>
                <a:schemeClr val="tx1"/>
              </a:solidFill>
            </a:ln>
          </p:spPr>
          <p:txBody>
            <a:bodyPr wrap="square" rtlCol="0">
              <a:spAutoFit/>
            </a:bodyPr>
            <a:lstStyle/>
            <a:p>
              <a:r>
                <a:rPr lang="fi-FI" sz="1200" dirty="0" smtClean="0"/>
                <a:t>Pisteet ei riitä</a:t>
              </a:r>
              <a:endParaRPr lang="fi-FI" sz="1200" dirty="0"/>
            </a:p>
          </p:txBody>
        </p:sp>
      </p:grpSp>
      <p:grpSp>
        <p:nvGrpSpPr>
          <p:cNvPr id="4" name="Ryhmä 3"/>
          <p:cNvGrpSpPr/>
          <p:nvPr/>
        </p:nvGrpSpPr>
        <p:grpSpPr>
          <a:xfrm>
            <a:off x="6362923" y="5029580"/>
            <a:ext cx="2145367" cy="487652"/>
            <a:chOff x="6362923" y="5029580"/>
            <a:chExt cx="2145367" cy="487652"/>
          </a:xfrm>
        </p:grpSpPr>
        <p:grpSp>
          <p:nvGrpSpPr>
            <p:cNvPr id="36" name="Ryhmä 35"/>
            <p:cNvGrpSpPr/>
            <p:nvPr/>
          </p:nvGrpSpPr>
          <p:grpSpPr>
            <a:xfrm>
              <a:off x="6876256" y="5029580"/>
              <a:ext cx="1632034" cy="487652"/>
              <a:chOff x="251520" y="2060848"/>
              <a:chExt cx="1436815" cy="735747"/>
            </a:xfrm>
          </p:grpSpPr>
          <p:sp>
            <p:nvSpPr>
              <p:cNvPr id="37" name="Suorakulmio 18"/>
              <p:cNvSpPr/>
              <p:nvPr/>
            </p:nvSpPr>
            <p:spPr bwMode="auto">
              <a:xfrm>
                <a:off x="251520" y="2060848"/>
                <a:ext cx="1368152" cy="735747"/>
              </a:xfrm>
              <a:prstGeom prst="flowChartTerminator">
                <a:avLst/>
              </a:prstGeom>
              <a:solidFill>
                <a:schemeClr val="accent6">
                  <a:lumMod val="60000"/>
                  <a:lumOff val="40000"/>
                </a:schemeClr>
              </a:solidFill>
              <a:ln w="9525" cap="flat" cmpd="sng" algn="ctr">
                <a:noFill/>
                <a:prstDash val="solid"/>
                <a:round/>
                <a:headEnd type="none" w="med" len="med"/>
                <a:tailEnd type="none" w="med" len="med"/>
              </a:ln>
              <a:effectLst>
                <a:glow rad="1397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effectLst/>
                  <a:latin typeface="Arial Black" pitchFamily="34" charset="0"/>
                </a:endParaRPr>
              </a:p>
            </p:txBody>
          </p:sp>
          <p:sp>
            <p:nvSpPr>
              <p:cNvPr id="38" name="Tekstiruutu 37"/>
              <p:cNvSpPr txBox="1"/>
              <p:nvPr/>
            </p:nvSpPr>
            <p:spPr>
              <a:xfrm>
                <a:off x="261922" y="2158986"/>
                <a:ext cx="1426413" cy="587679"/>
              </a:xfrm>
              <a:prstGeom prst="flowChartTerminator">
                <a:avLst/>
              </a:prstGeom>
              <a:noFill/>
              <a:effectLst>
                <a:glow rad="101600">
                  <a:schemeClr val="accent1">
                    <a:lumMod val="50000"/>
                    <a:alpha val="60000"/>
                  </a:schemeClr>
                </a:glow>
              </a:effectLst>
            </p:spPr>
            <p:txBody>
              <a:bodyPr wrap="square" rtlCol="0">
                <a:spAutoFit/>
              </a:bodyPr>
              <a:lstStyle/>
              <a:p>
                <a:pPr>
                  <a:buNone/>
                </a:pPr>
                <a:r>
                  <a:rPr lang="fi-FI" sz="1200" dirty="0" smtClean="0">
                    <a:latin typeface="Arial Rounded MT Bold" panose="020F0704030504030204" pitchFamily="34" charset="0"/>
                  </a:rPr>
                  <a:t>4. hakukohde</a:t>
                </a:r>
                <a:endParaRPr lang="fi-FI" sz="1200" dirty="0">
                  <a:latin typeface="Arial Rounded MT Bold" panose="020F0704030504030204" pitchFamily="34" charset="0"/>
                </a:endParaRPr>
              </a:p>
            </p:txBody>
          </p:sp>
        </p:grpSp>
        <p:sp>
          <p:nvSpPr>
            <p:cNvPr id="48" name="Tekstiruutu 47"/>
            <p:cNvSpPr txBox="1"/>
            <p:nvPr/>
          </p:nvSpPr>
          <p:spPr>
            <a:xfrm rot="19847430">
              <a:off x="6362923" y="5152400"/>
              <a:ext cx="715853" cy="276999"/>
            </a:xfrm>
            <a:prstGeom prst="rect">
              <a:avLst/>
            </a:prstGeom>
            <a:solidFill>
              <a:srgbClr val="FFC000"/>
            </a:solidFill>
            <a:ln>
              <a:solidFill>
                <a:schemeClr val="tx1"/>
              </a:solidFill>
            </a:ln>
          </p:spPr>
          <p:txBody>
            <a:bodyPr wrap="square" rtlCol="0">
              <a:spAutoFit/>
            </a:bodyPr>
            <a:lstStyle/>
            <a:p>
              <a:r>
                <a:rPr lang="fi-FI" sz="1200" dirty="0" smtClean="0"/>
                <a:t>Valittu</a:t>
              </a:r>
              <a:endParaRPr lang="fi-FI" sz="1200" dirty="0"/>
            </a:p>
          </p:txBody>
        </p:sp>
      </p:grpSp>
    </p:spTree>
    <p:extLst>
      <p:ext uri="{BB962C8B-B14F-4D97-AF65-F5344CB8AC3E}">
        <p14:creationId xmlns:p14="http://schemas.microsoft.com/office/powerpoint/2010/main" val="143861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500" fill="hold"/>
                                        <p:tgtEl>
                                          <p:spTgt spid="33"/>
                                        </p:tgtEl>
                                        <p:attrNameLst>
                                          <p:attrName>ppt_x</p:attrName>
                                        </p:attrNameLst>
                                      </p:cBhvr>
                                      <p:tavLst>
                                        <p:tav tm="0">
                                          <p:val>
                                            <p:strVal val="1+#ppt_w/2"/>
                                          </p:val>
                                        </p:tav>
                                        <p:tav tm="100000">
                                          <p:val>
                                            <p:strVal val="#ppt_x"/>
                                          </p:val>
                                        </p:tav>
                                      </p:tavLst>
                                    </p:anim>
                                    <p:anim calcmode="lin" valueType="num">
                                      <p:cBhvr additive="base">
                                        <p:cTn id="15" dur="500" fill="hold"/>
                                        <p:tgtEl>
                                          <p:spTgt spid="33"/>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900" fill="hold"/>
                                        <p:tgtEl>
                                          <p:spTgt spid="30"/>
                                        </p:tgtEl>
                                        <p:attrNameLst>
                                          <p:attrName>ppt_x</p:attrName>
                                        </p:attrNameLst>
                                      </p:cBhvr>
                                      <p:tavLst>
                                        <p:tav tm="0">
                                          <p:val>
                                            <p:strVal val="1+#ppt_w/2"/>
                                          </p:val>
                                        </p:tav>
                                        <p:tav tm="100000">
                                          <p:val>
                                            <p:strVal val="#ppt_x"/>
                                          </p:val>
                                        </p:tav>
                                      </p:tavLst>
                                    </p:anim>
                                    <p:anim calcmode="lin" valueType="num">
                                      <p:cBhvr additive="base">
                                        <p:cTn id="24" dur="9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99592" y="44624"/>
            <a:ext cx="6995120" cy="936104"/>
          </a:xfrm>
        </p:spPr>
        <p:txBody>
          <a:bodyPr/>
          <a:lstStyle/>
          <a:p>
            <a:r>
              <a:rPr lang="fi-FI" sz="3600" b="1" dirty="0" smtClean="0">
                <a:latin typeface="Arial Rounded MT Bold" panose="020F0704030504030204" pitchFamily="34" charset="0"/>
              </a:rPr>
              <a:t>Valintaperusteet</a:t>
            </a:r>
            <a:endParaRPr lang="fi-FI" sz="3600" b="1" dirty="0">
              <a:latin typeface="Arial Rounded MT Bold" panose="020F0704030504030204" pitchFamily="34" charset="0"/>
            </a:endParaRPr>
          </a:p>
        </p:txBody>
      </p:sp>
      <p:sp>
        <p:nvSpPr>
          <p:cNvPr id="29" name="Tekstiruutu 28"/>
          <p:cNvSpPr txBox="1"/>
          <p:nvPr/>
        </p:nvSpPr>
        <p:spPr>
          <a:xfrm>
            <a:off x="107504" y="1188041"/>
            <a:ext cx="4176464" cy="1415772"/>
          </a:xfrm>
          <a:prstGeom prst="rect">
            <a:avLst/>
          </a:prstGeom>
          <a:solidFill>
            <a:schemeClr val="bg2">
              <a:lumMod val="20000"/>
              <a:lumOff val="80000"/>
            </a:schemeClr>
          </a:solidFill>
          <a:effectLst>
            <a:glow rad="101600">
              <a:srgbClr val="3366FF">
                <a:alpha val="60000"/>
              </a:srgbClr>
            </a:glow>
          </a:effectLst>
        </p:spPr>
        <p:txBody>
          <a:bodyPr wrap="square" rtlCol="0">
            <a:spAutoFit/>
          </a:bodyPr>
          <a:lstStyle/>
          <a:p>
            <a:pPr>
              <a:buNone/>
            </a:pPr>
            <a:r>
              <a:rPr lang="fi-FI" sz="1600" dirty="0" smtClean="0">
                <a:latin typeface="Arial Rounded MT Bold" panose="020F0704030504030204" pitchFamily="34" charset="0"/>
              </a:rPr>
              <a:t>Korkeakoulu määrittelee valintaperusteet hakukohtaisesti</a:t>
            </a:r>
          </a:p>
          <a:p>
            <a:pPr marL="171450" indent="-171450">
              <a:buFont typeface="Courier New" panose="02070309020205020404" pitchFamily="49" charset="0"/>
              <a:buChar char="o"/>
            </a:pPr>
            <a:r>
              <a:rPr lang="fi-FI" sz="1200" b="0" dirty="0" smtClean="0">
                <a:latin typeface="Arial Rounded MT Bold" panose="020F0704030504030204" pitchFamily="34" charset="0"/>
              </a:rPr>
              <a:t>osa voidaan valita suoraan todistusten perusteella</a:t>
            </a:r>
          </a:p>
          <a:p>
            <a:pPr marL="171450" indent="-171450">
              <a:buFont typeface="Courier New" panose="02070309020205020404" pitchFamily="49" charset="0"/>
              <a:buChar char="o"/>
            </a:pPr>
            <a:r>
              <a:rPr lang="fi-FI" sz="1200" b="0" dirty="0" smtClean="0">
                <a:latin typeface="Arial Rounded MT Bold" panose="020F0704030504030204" pitchFamily="34" charset="0"/>
              </a:rPr>
              <a:t>osa voidaan valita vain pääsykokeiden perusteella</a:t>
            </a:r>
          </a:p>
          <a:p>
            <a:pPr marL="171450" indent="-171450">
              <a:buFont typeface="Courier New" panose="02070309020205020404" pitchFamily="49" charset="0"/>
              <a:buChar char="o"/>
            </a:pPr>
            <a:r>
              <a:rPr lang="fi-FI" sz="1200" b="0" dirty="0" smtClean="0">
                <a:latin typeface="Arial Rounded MT Bold" panose="020F0704030504030204" pitchFamily="34" charset="0"/>
              </a:rPr>
              <a:t>osa näiden yhteispistemäärän perusteella</a:t>
            </a:r>
            <a:endParaRPr lang="fi-FI" sz="1200" b="0" dirty="0">
              <a:latin typeface="Arial Rounded MT Bold" panose="020F0704030504030204" pitchFamily="34" charset="0"/>
            </a:endParaRPr>
          </a:p>
        </p:txBody>
      </p:sp>
      <p:sp>
        <p:nvSpPr>
          <p:cNvPr id="32" name="Suorakulmio 31"/>
          <p:cNvSpPr/>
          <p:nvPr/>
        </p:nvSpPr>
        <p:spPr bwMode="auto">
          <a:xfrm>
            <a:off x="251520" y="2996952"/>
            <a:ext cx="3744416" cy="1008112"/>
          </a:xfrm>
          <a:prstGeom prst="rect">
            <a:avLst/>
          </a:prstGeom>
          <a:solidFill>
            <a:srgbClr val="92D050"/>
          </a:soli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smtClean="0">
              <a:ln>
                <a:noFill/>
              </a:ln>
              <a:solidFill>
                <a:schemeClr val="tx1"/>
              </a:solidFill>
              <a:effectLst/>
              <a:latin typeface="Arial" charset="0"/>
            </a:endParaRPr>
          </a:p>
        </p:txBody>
      </p:sp>
      <p:sp>
        <p:nvSpPr>
          <p:cNvPr id="36" name="Suorakulmio 35"/>
          <p:cNvSpPr/>
          <p:nvPr/>
        </p:nvSpPr>
        <p:spPr bwMode="auto">
          <a:xfrm>
            <a:off x="251520" y="4221088"/>
            <a:ext cx="3744416" cy="1008112"/>
          </a:xfrm>
          <a:prstGeom prst="rect">
            <a:avLst/>
          </a:prstGeom>
          <a:solidFill>
            <a:srgbClr val="CC3300"/>
          </a:soli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smtClean="0">
              <a:ln>
                <a:noFill/>
              </a:ln>
              <a:solidFill>
                <a:schemeClr val="tx1"/>
              </a:solidFill>
              <a:effectLst/>
              <a:latin typeface="Arial" charset="0"/>
            </a:endParaRPr>
          </a:p>
        </p:txBody>
      </p:sp>
      <p:sp>
        <p:nvSpPr>
          <p:cNvPr id="37" name="Suorakulmio 36"/>
          <p:cNvSpPr/>
          <p:nvPr/>
        </p:nvSpPr>
        <p:spPr bwMode="auto">
          <a:xfrm>
            <a:off x="251520" y="5445224"/>
            <a:ext cx="3744416" cy="1008112"/>
          </a:xfrm>
          <a:prstGeom prst="rect">
            <a:avLst/>
          </a:prstGeom>
          <a:gradFill flip="none" rotWithShape="1">
            <a:gsLst>
              <a:gs pos="0">
                <a:srgbClr val="FF0000"/>
              </a:gs>
              <a:gs pos="75000">
                <a:srgbClr val="92D050">
                  <a:shade val="67500"/>
                  <a:satMod val="115000"/>
                </a:srgbClr>
              </a:gs>
              <a:gs pos="100000">
                <a:srgbClr val="92D050">
                  <a:shade val="100000"/>
                  <a:satMod val="115000"/>
                </a:srgbClr>
              </a:gs>
            </a:gsLst>
            <a:lin ang="0" scaled="1"/>
            <a:tileRect/>
          </a:gradFill>
          <a:ln w="9525" cap="flat" cmpd="sng" algn="ctr">
            <a:noFill/>
            <a:prstDash val="solid"/>
            <a:round/>
            <a:headEnd type="none" w="med" len="med"/>
            <a:tailEnd type="none" w="med" len="med"/>
          </a:ln>
          <a:effectLst>
            <a:outerShdw blurRad="76200" dir="13500000" sy="23000" kx="1200000" algn="br" rotWithShape="0">
              <a:prstClr val="black">
                <a:alpha val="20000"/>
              </a:prst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smtClean="0">
              <a:ln>
                <a:noFill/>
              </a:ln>
              <a:solidFill>
                <a:schemeClr val="tx1"/>
              </a:solidFill>
              <a:effectLst/>
              <a:latin typeface="Arial" charset="0"/>
            </a:endParaRPr>
          </a:p>
        </p:txBody>
      </p:sp>
      <p:sp>
        <p:nvSpPr>
          <p:cNvPr id="35" name="Tekstiruutu 34"/>
          <p:cNvSpPr txBox="1"/>
          <p:nvPr/>
        </p:nvSpPr>
        <p:spPr>
          <a:xfrm>
            <a:off x="755576" y="3140968"/>
            <a:ext cx="2520280" cy="830997"/>
          </a:xfrm>
          <a:prstGeom prst="rect">
            <a:avLst/>
          </a:prstGeom>
          <a:noFill/>
        </p:spPr>
        <p:txBody>
          <a:bodyPr wrap="square" rtlCol="0">
            <a:spAutoFit/>
          </a:bodyPr>
          <a:lstStyle/>
          <a:p>
            <a:r>
              <a:rPr lang="fi-FI" sz="1600" dirty="0" smtClean="0"/>
              <a:t>valintajono  todistuspisteiden perusteella</a:t>
            </a:r>
            <a:endParaRPr lang="fi-FI" sz="1600" dirty="0"/>
          </a:p>
        </p:txBody>
      </p:sp>
      <p:sp>
        <p:nvSpPr>
          <p:cNvPr id="40" name="Tekstiruutu 39"/>
          <p:cNvSpPr txBox="1"/>
          <p:nvPr/>
        </p:nvSpPr>
        <p:spPr>
          <a:xfrm>
            <a:off x="827584" y="4326195"/>
            <a:ext cx="2520280" cy="830997"/>
          </a:xfrm>
          <a:prstGeom prst="rect">
            <a:avLst/>
          </a:prstGeom>
          <a:noFill/>
        </p:spPr>
        <p:txBody>
          <a:bodyPr wrap="square" rtlCol="0">
            <a:spAutoFit/>
          </a:bodyPr>
          <a:lstStyle/>
          <a:p>
            <a:r>
              <a:rPr lang="fi-FI" sz="1600" dirty="0" smtClean="0"/>
              <a:t>valintajono  valintakoepisteiden perusteella</a:t>
            </a:r>
            <a:endParaRPr lang="fi-FI" sz="1600" dirty="0"/>
          </a:p>
        </p:txBody>
      </p:sp>
      <p:sp>
        <p:nvSpPr>
          <p:cNvPr id="41" name="Tekstiruutu 40"/>
          <p:cNvSpPr txBox="1"/>
          <p:nvPr/>
        </p:nvSpPr>
        <p:spPr>
          <a:xfrm>
            <a:off x="755576" y="5589240"/>
            <a:ext cx="3240360" cy="830997"/>
          </a:xfrm>
          <a:prstGeom prst="rect">
            <a:avLst/>
          </a:prstGeom>
          <a:noFill/>
        </p:spPr>
        <p:txBody>
          <a:bodyPr wrap="square" rtlCol="0">
            <a:spAutoFit/>
          </a:bodyPr>
          <a:lstStyle/>
          <a:p>
            <a:r>
              <a:rPr lang="fi-FI" sz="1600" dirty="0" smtClean="0"/>
              <a:t>yhteispistejono  todistuspisteiden ja valintakoepisteiden perusteella</a:t>
            </a:r>
            <a:endParaRPr lang="fi-FI" sz="1600" dirty="0"/>
          </a:p>
        </p:txBody>
      </p:sp>
      <p:sp>
        <p:nvSpPr>
          <p:cNvPr id="42" name="Tekstiruutu 41"/>
          <p:cNvSpPr txBox="1"/>
          <p:nvPr/>
        </p:nvSpPr>
        <p:spPr>
          <a:xfrm>
            <a:off x="4788024" y="1196752"/>
            <a:ext cx="4176464" cy="1600438"/>
          </a:xfrm>
          <a:prstGeom prst="rect">
            <a:avLst/>
          </a:prstGeom>
          <a:solidFill>
            <a:schemeClr val="bg2">
              <a:lumMod val="20000"/>
              <a:lumOff val="80000"/>
            </a:schemeClr>
          </a:solidFill>
          <a:effectLst>
            <a:glow rad="101600">
              <a:srgbClr val="3366FF">
                <a:alpha val="60000"/>
              </a:srgbClr>
            </a:glow>
          </a:effectLst>
        </p:spPr>
        <p:txBody>
          <a:bodyPr wrap="square" rtlCol="0">
            <a:spAutoFit/>
          </a:bodyPr>
          <a:lstStyle/>
          <a:p>
            <a:pPr>
              <a:buNone/>
            </a:pPr>
            <a:r>
              <a:rPr lang="fi-FI" sz="1600" dirty="0">
                <a:latin typeface="Arial Rounded MT Bold" panose="020F0704030504030204" pitchFamily="34" charset="0"/>
              </a:rPr>
              <a:t>Joillakin aloilla järjestetään valtakunnallisia yhteisvalintoja </a:t>
            </a:r>
            <a:endParaRPr lang="fi-FI" sz="1600" dirty="0" smtClean="0">
              <a:latin typeface="Arial Rounded MT Bold" panose="020F0704030504030204" pitchFamily="34" charset="0"/>
            </a:endParaRPr>
          </a:p>
          <a:p>
            <a:pPr marL="285750" indent="-285750">
              <a:buFont typeface="Courier New" panose="02070309020205020404" pitchFamily="49" charset="0"/>
              <a:buChar char="o"/>
            </a:pPr>
            <a:r>
              <a:rPr lang="fi-FI" sz="1200" b="0" dirty="0" smtClean="0">
                <a:latin typeface="Arial Rounded MT Bold" panose="020F0704030504030204" pitchFamily="34" charset="0"/>
              </a:rPr>
              <a:t>diplomi-insinööri- </a:t>
            </a:r>
            <a:r>
              <a:rPr lang="fi-FI" sz="1200" b="0" dirty="0">
                <a:latin typeface="Arial Rounded MT Bold" panose="020F0704030504030204" pitchFamily="34" charset="0"/>
              </a:rPr>
              <a:t>ja arkkitehtikoulutuksen </a:t>
            </a:r>
            <a:r>
              <a:rPr lang="fi-FI" sz="1200" b="0" dirty="0" smtClean="0">
                <a:latin typeface="Arial Rounded MT Bold" panose="020F0704030504030204" pitchFamily="34" charset="0"/>
              </a:rPr>
              <a:t>yhteisvalinta</a:t>
            </a:r>
          </a:p>
          <a:p>
            <a:pPr marL="285750" indent="-285750">
              <a:buFont typeface="Courier New" panose="02070309020205020404" pitchFamily="49" charset="0"/>
              <a:buChar char="o"/>
            </a:pPr>
            <a:r>
              <a:rPr lang="fi-FI" sz="1200" b="0" dirty="0" smtClean="0">
                <a:latin typeface="Arial Rounded MT Bold" panose="020F0704030504030204" pitchFamily="34" charset="0"/>
              </a:rPr>
              <a:t> </a:t>
            </a:r>
            <a:r>
              <a:rPr lang="fi-FI" sz="1200" b="0" dirty="0">
                <a:latin typeface="Arial Rounded MT Bold" panose="020F0704030504030204" pitchFamily="34" charset="0"/>
              </a:rPr>
              <a:t>luokanopettajakoulutuksen </a:t>
            </a:r>
            <a:r>
              <a:rPr lang="fi-FI" sz="1200" b="0" dirty="0" smtClean="0">
                <a:latin typeface="Arial Rounded MT Bold" panose="020F0704030504030204" pitchFamily="34" charset="0"/>
              </a:rPr>
              <a:t>yhteisvalinta</a:t>
            </a:r>
          </a:p>
          <a:p>
            <a:pPr marL="285750" indent="-285750">
              <a:buFont typeface="Courier New" panose="02070309020205020404" pitchFamily="49" charset="0"/>
              <a:buChar char="o"/>
            </a:pPr>
            <a:r>
              <a:rPr lang="fi-FI" sz="1200" b="0" dirty="0" smtClean="0">
                <a:latin typeface="Arial Rounded MT Bold" panose="020F0704030504030204" pitchFamily="34" charset="0"/>
              </a:rPr>
              <a:t>kauppatieteellinen yhteisvalinta</a:t>
            </a:r>
            <a:endParaRPr lang="fi-FI" sz="1200" b="0" dirty="0">
              <a:latin typeface="Arial Rounded MT Bold" panose="020F0704030504030204" pitchFamily="34" charset="0"/>
            </a:endParaRPr>
          </a:p>
        </p:txBody>
      </p:sp>
      <p:pic>
        <p:nvPicPr>
          <p:cNvPr id="43" name="Picture 3">
            <a:hlinkClick r:id="rId2" tooltip="Katso lisää"/>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650" y="5186333"/>
            <a:ext cx="1612550" cy="12670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9" name="Tekstiruutu 38">
            <a:hlinkClick r:id="rId4" tooltip="Katso lisää"/>
          </p:cNvPr>
          <p:cNvSpPr txBox="1"/>
          <p:nvPr/>
        </p:nvSpPr>
        <p:spPr>
          <a:xfrm>
            <a:off x="4777240" y="4140263"/>
            <a:ext cx="2315040" cy="846386"/>
          </a:xfrm>
          <a:prstGeom prst="rect">
            <a:avLst/>
          </a:prstGeom>
          <a:solidFill>
            <a:schemeClr val="bg1"/>
          </a:solidFill>
          <a:ln>
            <a:solidFill>
              <a:srgbClr val="0070C0"/>
            </a:solidFill>
          </a:ln>
        </p:spPr>
        <p:txBody>
          <a:bodyPr wrap="square" rtlCol="0">
            <a:spAutoFit/>
          </a:bodyPr>
          <a:lstStyle/>
          <a:p>
            <a:r>
              <a:rPr lang="fi-FI" sz="1400" dirty="0" smtClean="0"/>
              <a:t>VAKAVA</a:t>
            </a:r>
          </a:p>
          <a:p>
            <a:r>
              <a:rPr lang="fi-FI" sz="1000" dirty="0" smtClean="0"/>
              <a:t>VALTAKUNNALLINEN KASVATUSALAN VALINTAYHTEISTYÖVERKOSTO</a:t>
            </a:r>
            <a:endParaRPr lang="fi-FI" sz="1000" dirty="0"/>
          </a:p>
        </p:txBody>
      </p:sp>
      <p:pic>
        <p:nvPicPr>
          <p:cNvPr id="1032" name="Picture 8" descr="http://dia.fi/media/13470/dia_logotext_fi.gif">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82830"/>
          <a:stretch/>
        </p:blipFill>
        <p:spPr bwMode="auto">
          <a:xfrm>
            <a:off x="4784204" y="3029058"/>
            <a:ext cx="1234012" cy="53576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hlinkClick r:id="rId5" tooltip="Katso lisää"/>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8002" r="-3783" b="9371"/>
          <a:stretch/>
        </p:blipFill>
        <p:spPr bwMode="auto">
          <a:xfrm>
            <a:off x="4788024" y="3550914"/>
            <a:ext cx="3916012" cy="320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Siirry etusivulle">
            <a:hlinkClick r:id="rId8" tooltip="Katso tilastoja"/>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3371" y="6337126"/>
            <a:ext cx="2143125" cy="476250"/>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p:cNvSpPr txBox="1"/>
          <p:nvPr/>
        </p:nvSpPr>
        <p:spPr>
          <a:xfrm>
            <a:off x="6746030" y="5239841"/>
            <a:ext cx="2218458" cy="510778"/>
          </a:xfrm>
          <a:prstGeom prst="wedgeRoundRectCallout">
            <a:avLst>
              <a:gd name="adj1" fmla="val 4499"/>
              <a:gd name="adj2" fmla="val 140822"/>
              <a:gd name="adj3" fmla="val 16667"/>
            </a:avLst>
          </a:prstGeom>
          <a:solidFill>
            <a:srgbClr val="92D050"/>
          </a:solidFill>
          <a:ln>
            <a:solidFill>
              <a:schemeClr val="tx1"/>
            </a:solidFill>
          </a:ln>
        </p:spPr>
        <p:txBody>
          <a:bodyPr wrap="square" rtlCol="0">
            <a:spAutoFit/>
          </a:bodyPr>
          <a:lstStyle/>
          <a:p>
            <a:r>
              <a:rPr lang="fi-FI" sz="1200" dirty="0" smtClean="0"/>
              <a:t>Katso tilastoja hakeneista,  pistemääristä..</a:t>
            </a:r>
            <a:endParaRPr lang="fi-FI" sz="1200" dirty="0"/>
          </a:p>
        </p:txBody>
      </p:sp>
    </p:spTree>
    <p:extLst>
      <p:ext uri="{BB962C8B-B14F-4D97-AF65-F5344CB8AC3E}">
        <p14:creationId xmlns:p14="http://schemas.microsoft.com/office/powerpoint/2010/main" val="260531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ppt_x"/>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32"/>
                                        </p:tgtEl>
                                        <p:attrNameLst>
                                          <p:attrName>style.visibility</p:attrName>
                                        </p:attrNameLst>
                                      </p:cBhvr>
                                      <p:to>
                                        <p:strVal val="visible"/>
                                      </p:to>
                                    </p:set>
                                    <p:anim calcmode="lin" valueType="num">
                                      <p:cBhvr additive="base">
                                        <p:cTn id="19" dur="500" fill="hold"/>
                                        <p:tgtEl>
                                          <p:spTgt spid="1032"/>
                                        </p:tgtEl>
                                        <p:attrNameLst>
                                          <p:attrName>ppt_x</p:attrName>
                                        </p:attrNameLst>
                                      </p:cBhvr>
                                      <p:tavLst>
                                        <p:tav tm="0">
                                          <p:val>
                                            <p:strVal val="#ppt_x"/>
                                          </p:val>
                                        </p:tav>
                                        <p:tav tm="100000">
                                          <p:val>
                                            <p:strVal val="#ppt_x"/>
                                          </p:val>
                                        </p:tav>
                                      </p:tavLst>
                                    </p:anim>
                                    <p:anim calcmode="lin" valueType="num">
                                      <p:cBhvr additive="base">
                                        <p:cTn id="20" dur="500" fill="hold"/>
                                        <p:tgtEl>
                                          <p:spTgt spid="103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33"/>
                                        </p:tgtEl>
                                        <p:attrNameLst>
                                          <p:attrName>style.visibility</p:attrName>
                                        </p:attrNameLst>
                                      </p:cBhvr>
                                      <p:to>
                                        <p:strVal val="visible"/>
                                      </p:to>
                                    </p:set>
                                    <p:anim calcmode="lin" valueType="num">
                                      <p:cBhvr additive="base">
                                        <p:cTn id="23" dur="500" fill="hold"/>
                                        <p:tgtEl>
                                          <p:spTgt spid="1033"/>
                                        </p:tgtEl>
                                        <p:attrNameLst>
                                          <p:attrName>ppt_x</p:attrName>
                                        </p:attrNameLst>
                                      </p:cBhvr>
                                      <p:tavLst>
                                        <p:tav tm="0">
                                          <p:val>
                                            <p:strVal val="#ppt_x"/>
                                          </p:val>
                                        </p:tav>
                                        <p:tav tm="100000">
                                          <p:val>
                                            <p:strVal val="#ppt_x"/>
                                          </p:val>
                                        </p:tav>
                                      </p:tavLst>
                                    </p:anim>
                                    <p:anim calcmode="lin" valueType="num">
                                      <p:cBhvr additive="base">
                                        <p:cTn id="24" dur="500" fill="hold"/>
                                        <p:tgtEl>
                                          <p:spTgt spid="10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uorakulmio 37"/>
          <p:cNvSpPr/>
          <p:nvPr/>
        </p:nvSpPr>
        <p:spPr>
          <a:xfrm>
            <a:off x="4283969" y="4493438"/>
            <a:ext cx="2304255" cy="1815882"/>
          </a:xfrm>
          <a:prstGeom prst="rect">
            <a:avLst/>
          </a:prstGeom>
          <a:ln>
            <a:solidFill>
              <a:schemeClr val="accent6">
                <a:lumMod val="60000"/>
                <a:lumOff val="40000"/>
              </a:schemeClr>
            </a:solidFill>
          </a:ln>
          <a:effectLst>
            <a:glow rad="101600">
              <a:schemeClr val="accent2">
                <a:satMod val="175000"/>
                <a:alpha val="40000"/>
              </a:schemeClr>
            </a:glow>
          </a:effectLst>
        </p:spPr>
        <p:txBody>
          <a:bodyPr wrap="square">
            <a:spAutoFit/>
          </a:bodyPr>
          <a:lstStyle/>
          <a:p>
            <a:r>
              <a:rPr lang="fi-FI" sz="1400" u="sng" dirty="0" smtClean="0"/>
              <a:t>Proviisorin tehtäviä:</a:t>
            </a:r>
          </a:p>
          <a:p>
            <a:pPr marL="171450" indent="-171450">
              <a:buFont typeface="Courier New" panose="02070309020205020404" pitchFamily="49" charset="0"/>
              <a:buChar char="o"/>
            </a:pPr>
            <a:r>
              <a:rPr lang="fi-FI" sz="1400" dirty="0" smtClean="0"/>
              <a:t>liikkeen- </a:t>
            </a:r>
            <a:r>
              <a:rPr lang="fi-FI" sz="1400" dirty="0"/>
              <a:t>ja </a:t>
            </a:r>
            <a:r>
              <a:rPr lang="fi-FI" sz="1400" dirty="0" smtClean="0"/>
              <a:t>työnjohto</a:t>
            </a:r>
          </a:p>
          <a:p>
            <a:pPr marL="171450" indent="-171450">
              <a:buFont typeface="Courier New" panose="02070309020205020404" pitchFamily="49" charset="0"/>
              <a:buChar char="o"/>
            </a:pPr>
            <a:r>
              <a:rPr lang="fi-FI" sz="1400" dirty="0" smtClean="0"/>
              <a:t>koulutus</a:t>
            </a:r>
          </a:p>
          <a:p>
            <a:pPr marL="171450" indent="-171450">
              <a:buFont typeface="Courier New" panose="02070309020205020404" pitchFamily="49" charset="0"/>
              <a:buChar char="o"/>
            </a:pPr>
            <a:r>
              <a:rPr lang="fi-FI" sz="1400" dirty="0" smtClean="0"/>
              <a:t>asiakaspalvelu</a:t>
            </a:r>
          </a:p>
          <a:p>
            <a:pPr marL="171450" indent="-171450">
              <a:buFont typeface="Courier New" panose="02070309020205020404" pitchFamily="49" charset="0"/>
              <a:buChar char="o"/>
            </a:pPr>
            <a:r>
              <a:rPr lang="fi-FI" sz="1400" dirty="0"/>
              <a:t>l</a:t>
            </a:r>
            <a:r>
              <a:rPr lang="fi-FI" sz="1400" dirty="0" smtClean="0"/>
              <a:t>ääkehuollosta vastaaminen </a:t>
            </a:r>
            <a:endParaRPr lang="fi-FI" sz="1400" dirty="0"/>
          </a:p>
        </p:txBody>
      </p:sp>
      <p:sp>
        <p:nvSpPr>
          <p:cNvPr id="37" name="Suorakulmio 36"/>
          <p:cNvSpPr/>
          <p:nvPr/>
        </p:nvSpPr>
        <p:spPr>
          <a:xfrm>
            <a:off x="1604822" y="4437112"/>
            <a:ext cx="2391114" cy="1923604"/>
          </a:xfrm>
          <a:prstGeom prst="rect">
            <a:avLst/>
          </a:prstGeom>
          <a:ln>
            <a:solidFill>
              <a:schemeClr val="accent6">
                <a:lumMod val="60000"/>
                <a:lumOff val="40000"/>
              </a:schemeClr>
            </a:solidFill>
          </a:ln>
          <a:effectLst>
            <a:glow rad="101600">
              <a:schemeClr val="accent2">
                <a:satMod val="175000"/>
                <a:alpha val="40000"/>
              </a:schemeClr>
            </a:glow>
          </a:effectLst>
        </p:spPr>
        <p:txBody>
          <a:bodyPr wrap="square">
            <a:spAutoFit/>
          </a:bodyPr>
          <a:lstStyle/>
          <a:p>
            <a:r>
              <a:rPr lang="fi-FI" sz="1400" u="sng" dirty="0" smtClean="0">
                <a:latin typeface="+mn-lt"/>
              </a:rPr>
              <a:t>Farmaseutin työpaikkoja:</a:t>
            </a:r>
          </a:p>
          <a:p>
            <a:pPr marL="171450" indent="-171450">
              <a:buFont typeface="Courier New" panose="02070309020205020404" pitchFamily="49" charset="0"/>
              <a:buChar char="o"/>
            </a:pPr>
            <a:r>
              <a:rPr lang="fi-FI" sz="1400" dirty="0">
                <a:latin typeface="+mn-lt"/>
              </a:rPr>
              <a:t>a</a:t>
            </a:r>
            <a:r>
              <a:rPr lang="fi-FI" sz="1400" dirty="0" smtClean="0">
                <a:latin typeface="+mn-lt"/>
              </a:rPr>
              <a:t>pteekit</a:t>
            </a:r>
          </a:p>
          <a:p>
            <a:pPr marL="171450" indent="-171450">
              <a:buFont typeface="Courier New" panose="02070309020205020404" pitchFamily="49" charset="0"/>
              <a:buChar char="o"/>
            </a:pPr>
            <a:r>
              <a:rPr lang="fi-FI" sz="1400" dirty="0">
                <a:latin typeface="+mn-lt"/>
              </a:rPr>
              <a:t>l</a:t>
            </a:r>
            <a:r>
              <a:rPr lang="fi-FI" sz="1400" dirty="0" smtClean="0">
                <a:latin typeface="+mn-lt"/>
              </a:rPr>
              <a:t>ääketeollisuus</a:t>
            </a:r>
          </a:p>
          <a:p>
            <a:pPr marL="171450" indent="-171450">
              <a:buFont typeface="Courier New" panose="02070309020205020404" pitchFamily="49" charset="0"/>
              <a:buChar char="o"/>
            </a:pPr>
            <a:r>
              <a:rPr lang="fi-FI" sz="1400" dirty="0" smtClean="0">
                <a:latin typeface="+mn-lt"/>
              </a:rPr>
              <a:t>sairaala-apteekit </a:t>
            </a:r>
          </a:p>
          <a:p>
            <a:pPr marL="171450" indent="-171450">
              <a:buFont typeface="Courier New" panose="02070309020205020404" pitchFamily="49" charset="0"/>
              <a:buChar char="o"/>
            </a:pPr>
            <a:r>
              <a:rPr lang="fi-FI" sz="1400" dirty="0" smtClean="0">
                <a:latin typeface="+mn-lt"/>
              </a:rPr>
              <a:t>lääketukkukauppa</a:t>
            </a:r>
          </a:p>
          <a:p>
            <a:pPr marL="171450" indent="-171450">
              <a:buFont typeface="Courier New" panose="02070309020205020404" pitchFamily="49" charset="0"/>
              <a:buChar char="o"/>
            </a:pPr>
            <a:endParaRPr lang="fi-FI" sz="1400" dirty="0">
              <a:latin typeface="+mn-lt"/>
            </a:endParaRPr>
          </a:p>
        </p:txBody>
      </p:sp>
      <p:sp>
        <p:nvSpPr>
          <p:cNvPr id="2115" name="Text Box 67"/>
          <p:cNvSpPr txBox="1">
            <a:spLocks noGrp="1" noChangeArrowheads="1"/>
          </p:cNvSpPr>
          <p:nvPr>
            <p:ph type="title"/>
          </p:nvPr>
        </p:nvSpPr>
        <p:spPr bwMode="auto">
          <a:xfrm>
            <a:off x="1252897" y="115888"/>
            <a:ext cx="6140673" cy="576808"/>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smtClean="0">
                <a:solidFill>
                  <a:schemeClr val="tx1"/>
                </a:solidFill>
                <a:latin typeface="Arial Rounded MT Bold" panose="020F0704030504030204" pitchFamily="34" charset="0"/>
              </a:rPr>
              <a:t>Farmasia</a:t>
            </a:r>
            <a:endParaRPr lang="fi-FI" sz="2800" b="1" dirty="0">
              <a:solidFill>
                <a:schemeClr val="tx1"/>
              </a:solidFill>
              <a:latin typeface="Arial Rounded MT Bold" panose="020F0704030504030204" pitchFamily="34" charset="0"/>
            </a:endParaRPr>
          </a:p>
        </p:txBody>
      </p:sp>
      <p:sp>
        <p:nvSpPr>
          <p:cNvPr id="3" name="Pyöristetty suorakulmio 2"/>
          <p:cNvSpPr/>
          <p:nvPr/>
        </p:nvSpPr>
        <p:spPr bwMode="auto">
          <a:xfrm>
            <a:off x="35496" y="106976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Lapin yliopisto</a:t>
            </a:r>
          </a:p>
        </p:txBody>
      </p:sp>
      <p:sp>
        <p:nvSpPr>
          <p:cNvPr id="56" name="Pyöristetty suorakulmio 55"/>
          <p:cNvSpPr/>
          <p:nvPr/>
        </p:nvSpPr>
        <p:spPr bwMode="auto">
          <a:xfrm>
            <a:off x="35496" y="1373411"/>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Vaasan yliopisto</a:t>
            </a:r>
          </a:p>
        </p:txBody>
      </p:sp>
      <p:sp>
        <p:nvSpPr>
          <p:cNvPr id="61" name="Pyöristetty suorakulmio 60">
            <a:hlinkClick r:id="rId3" tooltip="Katso lisää"/>
          </p:cNvPr>
          <p:cNvSpPr/>
          <p:nvPr/>
        </p:nvSpPr>
        <p:spPr bwMode="auto">
          <a:xfrm>
            <a:off x="35496" y="2093491"/>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Itä-Suomen yliopisto</a:t>
            </a:r>
          </a:p>
        </p:txBody>
      </p:sp>
      <p:sp>
        <p:nvSpPr>
          <p:cNvPr id="62" name="Pyöristetty suorakulmio 61"/>
          <p:cNvSpPr/>
          <p:nvPr/>
        </p:nvSpPr>
        <p:spPr bwMode="auto">
          <a:xfrm>
            <a:off x="35496" y="2420888"/>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Lappeenrannan teknillinen yliopisto</a:t>
            </a:r>
          </a:p>
        </p:txBody>
      </p:sp>
      <p:sp>
        <p:nvSpPr>
          <p:cNvPr id="64" name="Pyöristetty suorakulmio 63"/>
          <p:cNvSpPr/>
          <p:nvPr/>
        </p:nvSpPr>
        <p:spPr bwMode="auto">
          <a:xfrm>
            <a:off x="35496" y="3212976"/>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Tampereen yliopisto</a:t>
            </a:r>
          </a:p>
        </p:txBody>
      </p:sp>
      <p:sp>
        <p:nvSpPr>
          <p:cNvPr id="65" name="Pyöristetty suorakulmio 64"/>
          <p:cNvSpPr/>
          <p:nvPr/>
        </p:nvSpPr>
        <p:spPr bwMode="auto">
          <a:xfrm>
            <a:off x="35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T:reen teknillinen yliopisto</a:t>
            </a:r>
          </a:p>
        </p:txBody>
      </p:sp>
      <p:sp>
        <p:nvSpPr>
          <p:cNvPr id="66" name="Pyöristetty suorakulmio 65"/>
          <p:cNvSpPr/>
          <p:nvPr/>
        </p:nvSpPr>
        <p:spPr bwMode="auto">
          <a:xfrm>
            <a:off x="35496" y="4061455"/>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Turun yliopisto</a:t>
            </a:r>
          </a:p>
        </p:txBody>
      </p:sp>
      <p:sp>
        <p:nvSpPr>
          <p:cNvPr id="67" name="Pyöristetty suorakulmio 66"/>
          <p:cNvSpPr/>
          <p:nvPr/>
        </p:nvSpPr>
        <p:spPr bwMode="auto">
          <a:xfrm>
            <a:off x="35496" y="4693910"/>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Maanpuolustuskork.</a:t>
            </a:r>
          </a:p>
        </p:txBody>
      </p:sp>
      <p:sp>
        <p:nvSpPr>
          <p:cNvPr id="68" name="Pyöristetty suorakulmio 67"/>
          <p:cNvSpPr/>
          <p:nvPr/>
        </p:nvSpPr>
        <p:spPr bwMode="auto">
          <a:xfrm>
            <a:off x="35496" y="5013176"/>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Hanken</a:t>
            </a:r>
          </a:p>
        </p:txBody>
      </p:sp>
      <p:sp>
        <p:nvSpPr>
          <p:cNvPr id="69" name="Pyöristetty suorakulmio 68"/>
          <p:cNvSpPr/>
          <p:nvPr/>
        </p:nvSpPr>
        <p:spPr bwMode="auto">
          <a:xfrm>
            <a:off x="35496" y="534198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Aalto-yliopisto</a:t>
            </a:r>
          </a:p>
        </p:txBody>
      </p:sp>
      <p:sp>
        <p:nvSpPr>
          <p:cNvPr id="70" name="Pyöristetty suorakulmio 69"/>
          <p:cNvSpPr/>
          <p:nvPr/>
        </p:nvSpPr>
        <p:spPr bwMode="auto">
          <a:xfrm>
            <a:off x="35496" y="5661248"/>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Taideyliopisto</a:t>
            </a:r>
          </a:p>
        </p:txBody>
      </p:sp>
      <p:sp>
        <p:nvSpPr>
          <p:cNvPr id="71" name="Pyöristetty suorakulmio 70">
            <a:hlinkClick r:id="rId4" tooltip="Katso lisää"/>
          </p:cNvPr>
          <p:cNvSpPr/>
          <p:nvPr/>
        </p:nvSpPr>
        <p:spPr bwMode="auto">
          <a:xfrm>
            <a:off x="35496" y="5990054"/>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Helsingin yliopisto</a:t>
            </a:r>
          </a:p>
        </p:txBody>
      </p:sp>
      <p:sp>
        <p:nvSpPr>
          <p:cNvPr id="72" name="Pyöristetty suorakulmio 71">
            <a:hlinkClick r:id="rId5" tooltip="Katso lisää"/>
          </p:cNvPr>
          <p:cNvSpPr/>
          <p:nvPr/>
        </p:nvSpPr>
        <p:spPr bwMode="auto">
          <a:xfrm>
            <a:off x="35496" y="4388852"/>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Åbo Akademi</a:t>
            </a:r>
          </a:p>
        </p:txBody>
      </p:sp>
      <p:grpSp>
        <p:nvGrpSpPr>
          <p:cNvPr id="2" name="Ryhmä 1"/>
          <p:cNvGrpSpPr/>
          <p:nvPr/>
        </p:nvGrpSpPr>
        <p:grpSpPr>
          <a:xfrm>
            <a:off x="1582753" y="1124744"/>
            <a:ext cx="7165711" cy="3384376"/>
            <a:chOff x="1582753" y="626425"/>
            <a:chExt cx="7165711" cy="3384376"/>
          </a:xfrm>
        </p:grpSpPr>
        <p:cxnSp>
          <p:nvCxnSpPr>
            <p:cNvPr id="74" name="Suora yhdysviiva 73"/>
            <p:cNvCxnSpPr/>
            <p:nvPr/>
          </p:nvCxnSpPr>
          <p:spPr bwMode="auto">
            <a:xfrm>
              <a:off x="1820845" y="2924944"/>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4" y="2093492"/>
              <a:ext cx="2160240" cy="1562566"/>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8329570">
              <a:off x="1993798" y="2131977"/>
              <a:ext cx="1543411" cy="1567606"/>
            </a:xfrm>
            <a:prstGeom prst="teardrop">
              <a:avLst>
                <a:gd name="adj" fmla="val 99263"/>
              </a:avLst>
            </a:prstGeom>
            <a:solidFill>
              <a:schemeClr val="accent6">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8157218">
              <a:off x="4451313" y="2148942"/>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3096401"/>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20845" y="2761183"/>
              <a:ext cx="1872208" cy="307777"/>
            </a:xfrm>
            <a:prstGeom prst="rect">
              <a:avLst/>
            </a:prstGeom>
            <a:noFill/>
          </p:spPr>
          <p:txBody>
            <a:bodyPr wrap="square" rtlCol="0">
              <a:spAutoFit/>
            </a:bodyPr>
            <a:lstStyle/>
            <a:p>
              <a:pPr algn="ctr">
                <a:buNone/>
              </a:pPr>
              <a:r>
                <a:rPr lang="fi-FI" sz="1400" dirty="0" smtClean="0">
                  <a:latin typeface="Arial Rounded MT Bold" panose="020F0704030504030204" pitchFamily="34" charset="0"/>
                </a:rPr>
                <a:t>Farmaseutti</a:t>
              </a:r>
              <a:endParaRPr lang="fi-FI" sz="1400" dirty="0">
                <a:latin typeface="Arial Rounded MT Bold" panose="020F0704030504030204" pitchFamily="34" charset="0"/>
              </a:endParaRPr>
            </a:p>
          </p:txBody>
        </p:sp>
        <p:sp>
          <p:nvSpPr>
            <p:cNvPr id="81" name="Tekstiruutu 80"/>
            <p:cNvSpPr txBox="1"/>
            <p:nvPr/>
          </p:nvSpPr>
          <p:spPr>
            <a:xfrm>
              <a:off x="4427984" y="2761183"/>
              <a:ext cx="1531575" cy="307777"/>
            </a:xfrm>
            <a:prstGeom prst="rect">
              <a:avLst/>
            </a:prstGeom>
            <a:noFill/>
          </p:spPr>
          <p:txBody>
            <a:bodyPr wrap="square" rtlCol="0">
              <a:spAutoFit/>
            </a:bodyPr>
            <a:lstStyle/>
            <a:p>
              <a:pPr algn="ctr">
                <a:spcBef>
                  <a:spcPts val="0"/>
                </a:spcBef>
                <a:buNone/>
              </a:pPr>
              <a:r>
                <a:rPr lang="fi-FI" sz="1400" dirty="0" smtClean="0">
                  <a:latin typeface="Arial Rounded MT Bold" panose="020F0704030504030204" pitchFamily="34" charset="0"/>
                </a:rPr>
                <a:t>Proviisori</a:t>
              </a:r>
              <a:endParaRPr lang="fi-FI" sz="1400" dirty="0">
                <a:solidFill>
                  <a:srgbClr val="C00000"/>
                </a:solidFill>
                <a:latin typeface="Arial Rounded MT Bold" panose="020F0704030504030204" pitchFamily="34" charset="0"/>
              </a:endParaRPr>
            </a:p>
          </p:txBody>
        </p:sp>
        <p:sp>
          <p:nvSpPr>
            <p:cNvPr id="82" name="Tekstiruutu 81"/>
            <p:cNvSpPr txBox="1"/>
            <p:nvPr/>
          </p:nvSpPr>
          <p:spPr>
            <a:xfrm>
              <a:off x="6818996" y="2276872"/>
              <a:ext cx="1785452" cy="1169551"/>
            </a:xfrm>
            <a:prstGeom prst="rect">
              <a:avLst/>
            </a:prstGeom>
            <a:noFill/>
          </p:spPr>
          <p:txBody>
            <a:bodyPr wrap="square" rtlCol="0">
              <a:spAutoFit/>
            </a:bodyPr>
            <a:lstStyle/>
            <a:p>
              <a:pPr algn="ctr">
                <a:spcBef>
                  <a:spcPts val="0"/>
                </a:spcBef>
                <a:buNone/>
              </a:pPr>
              <a:r>
                <a:rPr lang="fi-FI" sz="1400" dirty="0" smtClean="0">
                  <a:solidFill>
                    <a:schemeClr val="bg1"/>
                  </a:solidFill>
                  <a:latin typeface="Arial Rounded MT Bold" panose="020F0704030504030204" pitchFamily="34" charset="0"/>
                </a:rPr>
                <a:t>Farmasian</a:t>
              </a:r>
            </a:p>
            <a:p>
              <a:pPr algn="ctr">
                <a:spcBef>
                  <a:spcPts val="0"/>
                </a:spcBef>
                <a:buNone/>
              </a:pPr>
              <a:r>
                <a:rPr lang="fi-FI" sz="1400" dirty="0" smtClean="0">
                  <a:solidFill>
                    <a:schemeClr val="bg1"/>
                  </a:solidFill>
                  <a:latin typeface="Arial Rounded MT Bold" panose="020F0704030504030204" pitchFamily="34" charset="0"/>
                </a:rPr>
                <a:t> lisensiaatti (</a:t>
              </a:r>
              <a:r>
                <a:rPr lang="fi-FI" sz="1400" dirty="0" err="1" smtClean="0">
                  <a:solidFill>
                    <a:schemeClr val="bg1"/>
                  </a:solidFill>
                  <a:latin typeface="Arial Rounded MT Bold" panose="020F0704030504030204" pitchFamily="34" charset="0"/>
                </a:rPr>
                <a:t>FaL</a:t>
              </a:r>
              <a:r>
                <a:rPr lang="fi-FI" sz="1400" dirty="0" smtClean="0">
                  <a:solidFill>
                    <a:schemeClr val="bg1"/>
                  </a:solidFill>
                  <a:latin typeface="Arial Rounded MT Bold" panose="020F0704030504030204" pitchFamily="34" charset="0"/>
                </a:rPr>
                <a:t>)</a:t>
              </a:r>
            </a:p>
            <a:p>
              <a:pPr algn="ctr">
                <a:spcBef>
                  <a:spcPts val="0"/>
                </a:spcBef>
                <a:buNone/>
              </a:pPr>
              <a:endParaRPr lang="fi-FI" sz="1400" dirty="0" smtClean="0">
                <a:solidFill>
                  <a:schemeClr val="bg1"/>
                </a:solidFill>
                <a:latin typeface="Arial Rounded MT Bold" panose="020F0704030504030204" pitchFamily="34" charset="0"/>
              </a:endParaRPr>
            </a:p>
            <a:p>
              <a:pPr algn="ctr">
                <a:spcBef>
                  <a:spcPts val="0"/>
                </a:spcBef>
                <a:buNone/>
              </a:pPr>
              <a:r>
                <a:rPr lang="fi-FI" sz="1400" dirty="0" smtClean="0">
                  <a:solidFill>
                    <a:schemeClr val="bg1"/>
                  </a:solidFill>
                  <a:latin typeface="Arial Rounded MT Bold" panose="020F0704030504030204" pitchFamily="34" charset="0"/>
                </a:rPr>
                <a:t>Farmasian </a:t>
              </a:r>
            </a:p>
            <a:p>
              <a:pPr algn="ctr">
                <a:spcBef>
                  <a:spcPts val="0"/>
                </a:spcBef>
                <a:buNone/>
              </a:pPr>
              <a:r>
                <a:rPr lang="fi-FI" sz="1400" dirty="0" smtClean="0">
                  <a:solidFill>
                    <a:schemeClr val="bg1"/>
                  </a:solidFill>
                  <a:latin typeface="Arial Rounded MT Bold" panose="020F0704030504030204" pitchFamily="34" charset="0"/>
                </a:rPr>
                <a:t>tohtori (</a:t>
              </a:r>
              <a:r>
                <a:rPr lang="fi-FI" sz="1400" dirty="0" err="1" smtClean="0">
                  <a:solidFill>
                    <a:schemeClr val="bg1"/>
                  </a:solidFill>
                  <a:latin typeface="Arial Rounded MT Bold" panose="020F0704030504030204" pitchFamily="34" charset="0"/>
                </a:rPr>
                <a:t>FaT</a:t>
              </a:r>
              <a:r>
                <a:rPr lang="fi-FI" sz="1400" dirty="0" smtClean="0">
                  <a:solidFill>
                    <a:schemeClr val="bg1"/>
                  </a:solidFill>
                  <a:latin typeface="Arial Rounded MT Bold" panose="020F0704030504030204" pitchFamily="34" charset="0"/>
                </a:rPr>
                <a:t>)</a:t>
              </a: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82753" y="1647235"/>
              <a:ext cx="2269167" cy="306467"/>
            </a:xfrm>
            <a:prstGeom prst="round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t>Alempi korkeakoulututkinto</a:t>
              </a:r>
              <a:endParaRPr lang="fi-FI" sz="1200" dirty="0"/>
            </a:p>
          </p:txBody>
        </p:sp>
        <p:sp>
          <p:nvSpPr>
            <p:cNvPr id="83" name="Tekstiruutu 82"/>
            <p:cNvSpPr txBox="1"/>
            <p:nvPr/>
          </p:nvSpPr>
          <p:spPr>
            <a:xfrm>
              <a:off x="4139952" y="1660243"/>
              <a:ext cx="2232248" cy="306467"/>
            </a:xfrm>
            <a:prstGeom prst="round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a:t>
              </a:r>
              <a:r>
                <a:rPr lang="fi-FI" sz="1200" dirty="0" smtClean="0"/>
                <a:t>lempi korkeakoulututkinto</a:t>
              </a:r>
              <a:endParaRPr lang="fi-FI" sz="1200" dirty="0"/>
            </a:p>
          </p:txBody>
        </p:sp>
        <p:sp>
          <p:nvSpPr>
            <p:cNvPr id="84" name="Tekstiruutu 83"/>
            <p:cNvSpPr txBox="1"/>
            <p:nvPr/>
          </p:nvSpPr>
          <p:spPr>
            <a:xfrm>
              <a:off x="6948264" y="1660243"/>
              <a:ext cx="1391316" cy="306467"/>
            </a:xfrm>
            <a:prstGeom prst="round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solidFill>
                    <a:schemeClr val="bg1"/>
                  </a:solidFill>
                </a:rPr>
                <a:t>Jatkotutkinnot</a:t>
              </a:r>
              <a:endParaRPr lang="fi-FI" sz="1200" dirty="0">
                <a:solidFill>
                  <a:schemeClr val="bg1"/>
                </a:solidFill>
              </a:endParaRPr>
            </a:p>
          </p:txBody>
        </p:sp>
        <p:sp>
          <p:nvSpPr>
            <p:cNvPr id="7" name="Suorakulmio 6"/>
            <p:cNvSpPr/>
            <p:nvPr/>
          </p:nvSpPr>
          <p:spPr>
            <a:xfrm>
              <a:off x="1867982" y="626425"/>
              <a:ext cx="6334974" cy="738664"/>
            </a:xfrm>
            <a:prstGeom prst="rect">
              <a:avLst/>
            </a:prstGeom>
            <a:solidFill>
              <a:schemeClr val="bg2">
                <a:lumMod val="20000"/>
                <a:lumOff val="80000"/>
              </a:schemeClr>
            </a:solidFill>
            <a:effectLst>
              <a:glow rad="139700">
                <a:schemeClr val="accent2">
                  <a:satMod val="175000"/>
                  <a:alpha val="40000"/>
                </a:schemeClr>
              </a:glow>
            </a:effectLst>
          </p:spPr>
          <p:txBody>
            <a:bodyPr wrap="square">
              <a:spAutoFit/>
            </a:bodyPr>
            <a:lstStyle/>
            <a:p>
              <a:r>
                <a:rPr lang="fi-FI" sz="1400" dirty="0"/>
                <a:t>Farmasian alalla tutkitaan lääkkeiden kehittämistä, valmistamista sekä käyttöä ja vaikutuksia. Farmasiassa yhdistyvät niin soveltavat luonnontieteet, terveystieteet kuin </a:t>
              </a:r>
              <a:r>
                <a:rPr lang="fi-FI" sz="1400" dirty="0" smtClean="0"/>
                <a:t>yhteiskuntatieteet.</a:t>
              </a:r>
              <a:endParaRPr lang="fi-FI" sz="1400" b="0" dirty="0">
                <a:latin typeface="Arial Rounded MT Bold" panose="020F0704030504030204" pitchFamily="34" charset="0"/>
              </a:endParaRPr>
            </a:p>
          </p:txBody>
        </p:sp>
      </p:grpSp>
      <p:grpSp>
        <p:nvGrpSpPr>
          <p:cNvPr id="85" name="Ryhmä 84"/>
          <p:cNvGrpSpPr/>
          <p:nvPr/>
        </p:nvGrpSpPr>
        <p:grpSpPr>
          <a:xfrm>
            <a:off x="7884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smtClean="0">
                  <a:latin typeface="+mj-lt"/>
                </a:rPr>
                <a:t>Seuraava ala</a:t>
              </a:r>
              <a:endParaRPr lang="fi-FI" sz="600" b="1" dirty="0">
                <a:latin typeface="+mj-lt"/>
              </a:endParaRP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smtClean="0">
                  <a:latin typeface="+mj-lt"/>
                </a:rPr>
                <a:t>Koulutusalat</a:t>
              </a:r>
              <a:endParaRPr lang="fi-FI" sz="600" b="1" dirty="0">
                <a:latin typeface="+mj-lt"/>
              </a:endParaRPr>
            </a:p>
          </p:txBody>
        </p:sp>
      </p:grpSp>
      <p:pic>
        <p:nvPicPr>
          <p:cNvPr id="2053" name="Picture 5" descr="C:\Users\Seppo\AppData\Local\Microsoft\Windows\Temporary Internet Files\Content.IE5\XZI4PJ9E\MP90033731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2655" y="4219075"/>
            <a:ext cx="1384616" cy="194048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9" name="Picture 2" descr="Siirry etusivulle">
            <a:hlinkClick r:id="rId7" tooltip="Katso"/>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44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5"/>
                                        </p:tgtEl>
                                        <p:attrNameLst>
                                          <p:attrName>style.visibility</p:attrName>
                                        </p:attrNameLst>
                                      </p:cBhvr>
                                      <p:to>
                                        <p:strVal val="visible"/>
                                      </p:to>
                                    </p:set>
                                    <p:anim calcmode="lin" valueType="num">
                                      <p:cBhvr additive="base">
                                        <p:cTn id="15" dur="500" fill="hold"/>
                                        <p:tgtEl>
                                          <p:spTgt spid="85"/>
                                        </p:tgtEl>
                                        <p:attrNameLst>
                                          <p:attrName>ppt_x</p:attrName>
                                        </p:attrNameLst>
                                      </p:cBhvr>
                                      <p:tavLst>
                                        <p:tav tm="0">
                                          <p:val>
                                            <p:strVal val="0-#ppt_w/2"/>
                                          </p:val>
                                        </p:tav>
                                        <p:tav tm="100000">
                                          <p:val>
                                            <p:strVal val="#ppt_x"/>
                                          </p:val>
                                        </p:tav>
                                      </p:tavLst>
                                    </p:anim>
                                    <p:anim calcmode="lin" valueType="num">
                                      <p:cBhvr additive="base">
                                        <p:cTn id="16"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uorakulmio 46"/>
          <p:cNvSpPr/>
          <p:nvPr/>
        </p:nvSpPr>
        <p:spPr>
          <a:xfrm>
            <a:off x="4788024" y="4368184"/>
            <a:ext cx="4176463" cy="1415772"/>
          </a:xfrm>
          <a:prstGeom prst="rect">
            <a:avLst/>
          </a:prstGeom>
          <a:ln>
            <a:solidFill>
              <a:schemeClr val="accent2"/>
            </a:solidFill>
          </a:ln>
          <a:effectLst>
            <a:glow rad="101600">
              <a:srgbClr val="0070C0">
                <a:alpha val="60000"/>
              </a:srgbClr>
            </a:glow>
          </a:effectLst>
        </p:spPr>
        <p:txBody>
          <a:bodyPr wrap="square">
            <a:spAutoFit/>
          </a:bodyPr>
          <a:lstStyle/>
          <a:p>
            <a:pPr>
              <a:spcBef>
                <a:spcPts val="0"/>
              </a:spcBef>
            </a:pPr>
            <a:endParaRPr lang="fi-FI" sz="1400" u="sng" dirty="0" smtClean="0"/>
          </a:p>
          <a:p>
            <a:pPr>
              <a:spcBef>
                <a:spcPts val="0"/>
              </a:spcBef>
            </a:pPr>
            <a:r>
              <a:rPr lang="fi-FI" sz="1600" u="sng" dirty="0" smtClean="0"/>
              <a:t>Pääsyvaatimukset:</a:t>
            </a:r>
          </a:p>
          <a:p>
            <a:pPr marL="285750" indent="-285750">
              <a:spcBef>
                <a:spcPts val="0"/>
              </a:spcBef>
              <a:buFont typeface="Courier New" panose="02070309020205020404" pitchFamily="49" charset="0"/>
              <a:buChar char="o"/>
            </a:pPr>
            <a:r>
              <a:rPr lang="fi-FI" sz="1400" dirty="0" smtClean="0">
                <a:latin typeface="Arial Rounded MT Bold" panose="020F0704030504030204" pitchFamily="34" charset="0"/>
              </a:rPr>
              <a:t>soveltuva alempi korkeakoulututkinto tai</a:t>
            </a:r>
          </a:p>
          <a:p>
            <a:pPr marL="285750" indent="-285750">
              <a:spcBef>
                <a:spcPts val="0"/>
              </a:spcBef>
              <a:buFont typeface="Courier New" panose="02070309020205020404" pitchFamily="49" charset="0"/>
              <a:buChar char="o"/>
            </a:pPr>
            <a:r>
              <a:rPr lang="fi-FI" sz="1400" dirty="0" smtClean="0">
                <a:latin typeface="Arial Rounded MT Bold" panose="020F0704030504030204" pitchFamily="34" charset="0"/>
              </a:rPr>
              <a:t>ammattikorkeakoulu- tai opistotutkinto tai</a:t>
            </a:r>
          </a:p>
          <a:p>
            <a:pPr marL="285750" indent="-285750">
              <a:spcBef>
                <a:spcPts val="0"/>
              </a:spcBef>
              <a:buFont typeface="Courier New" panose="02070309020205020404" pitchFamily="49" charset="0"/>
              <a:buChar char="o"/>
            </a:pPr>
            <a:r>
              <a:rPr lang="fi-FI" sz="1400" dirty="0" smtClean="0">
                <a:latin typeface="Arial Rounded MT Bold" panose="020F0704030504030204" pitchFamily="34" charset="0"/>
              </a:rPr>
              <a:t>riittävästi muita yliopisto-opintoja</a:t>
            </a:r>
          </a:p>
          <a:p>
            <a:pPr marL="285750" indent="-285750">
              <a:spcBef>
                <a:spcPts val="0"/>
              </a:spcBef>
              <a:buFont typeface="Courier New" panose="02070309020205020404" pitchFamily="49" charset="0"/>
              <a:buChar char="o"/>
            </a:pPr>
            <a:endParaRPr lang="fi-FI" sz="1400" b="0" dirty="0">
              <a:latin typeface="Arial Rounded MT Bold" panose="020F0704030504030204" pitchFamily="34" charset="0"/>
            </a:endParaRPr>
          </a:p>
        </p:txBody>
      </p:sp>
      <p:sp>
        <p:nvSpPr>
          <p:cNvPr id="2115" name="Text Box 67"/>
          <p:cNvSpPr txBox="1">
            <a:spLocks noGrp="1" noChangeArrowheads="1"/>
          </p:cNvSpPr>
          <p:nvPr>
            <p:ph type="title"/>
          </p:nvPr>
        </p:nvSpPr>
        <p:spPr bwMode="auto">
          <a:xfrm>
            <a:off x="1252897" y="115888"/>
            <a:ext cx="6140673" cy="576808"/>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smtClean="0">
                <a:solidFill>
                  <a:schemeClr val="tx1"/>
                </a:solidFill>
                <a:latin typeface="Arial Rounded MT Bold" panose="020F0704030504030204" pitchFamily="34" charset="0"/>
              </a:rPr>
              <a:t>Erilliset maisteriohjelmat</a:t>
            </a:r>
            <a:endParaRPr lang="fi-FI" sz="2800" b="1" dirty="0">
              <a:solidFill>
                <a:schemeClr val="tx1"/>
              </a:solidFill>
              <a:latin typeface="Arial Rounded MT Bold" panose="020F0704030504030204" pitchFamily="34" charset="0"/>
            </a:endParaRPr>
          </a:p>
        </p:txBody>
      </p:sp>
      <p:sp>
        <p:nvSpPr>
          <p:cNvPr id="63" name="Vuokaaviosymboli: Rajoitin 62">
            <a:hlinkClick r:id="rId3" tooltip="Katso lisää"/>
          </p:cNvPr>
          <p:cNvSpPr/>
          <p:nvPr/>
        </p:nvSpPr>
        <p:spPr bwMode="auto">
          <a:xfrm>
            <a:off x="179512" y="2960390"/>
            <a:ext cx="2088232" cy="324594"/>
          </a:xfrm>
          <a:prstGeom prst="flowChartTerminator">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L:rannan teknillinen yliopisto</a:t>
            </a:r>
          </a:p>
        </p:txBody>
      </p:sp>
      <p:sp>
        <p:nvSpPr>
          <p:cNvPr id="64" name="Vuokaaviosymboli: Rajoitin 63">
            <a:hlinkClick r:id="rId4" tooltip="Katso lisää"/>
          </p:cNvPr>
          <p:cNvSpPr/>
          <p:nvPr/>
        </p:nvSpPr>
        <p:spPr bwMode="auto">
          <a:xfrm>
            <a:off x="179512" y="3320430"/>
            <a:ext cx="2088232" cy="346234"/>
          </a:xfrm>
          <a:prstGeom prst="flowChartTerminator">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Tampereen yliopisto</a:t>
            </a:r>
          </a:p>
        </p:txBody>
      </p:sp>
      <p:sp>
        <p:nvSpPr>
          <p:cNvPr id="65" name="Vuokaaviosymboli: Rajoitin 64">
            <a:hlinkClick r:id="rId5" tooltip="Katso lisää"/>
          </p:cNvPr>
          <p:cNvSpPr/>
          <p:nvPr/>
        </p:nvSpPr>
        <p:spPr bwMode="auto">
          <a:xfrm>
            <a:off x="179512" y="3717032"/>
            <a:ext cx="2088232" cy="346234"/>
          </a:xfrm>
          <a:prstGeom prst="flowChartTerminator">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T:reen teknillinen yliopisto</a:t>
            </a:r>
          </a:p>
        </p:txBody>
      </p:sp>
      <p:sp>
        <p:nvSpPr>
          <p:cNvPr id="66" name="Vuokaaviosymboli: Rajoitin 65">
            <a:hlinkClick r:id="rId6" tooltip="Katso lisää"/>
          </p:cNvPr>
          <p:cNvSpPr/>
          <p:nvPr/>
        </p:nvSpPr>
        <p:spPr bwMode="auto">
          <a:xfrm>
            <a:off x="179512" y="4090878"/>
            <a:ext cx="2088232" cy="346234"/>
          </a:xfrm>
          <a:prstGeom prst="flowChartTerminator">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Turun yliopisto</a:t>
            </a:r>
          </a:p>
        </p:txBody>
      </p:sp>
      <p:sp>
        <p:nvSpPr>
          <p:cNvPr id="69" name="Vuokaaviosymboli: Rajoitin 68">
            <a:hlinkClick r:id="rId7" tooltip="Katso lisää"/>
          </p:cNvPr>
          <p:cNvSpPr/>
          <p:nvPr/>
        </p:nvSpPr>
        <p:spPr bwMode="auto">
          <a:xfrm>
            <a:off x="179512" y="4882966"/>
            <a:ext cx="2088232" cy="346234"/>
          </a:xfrm>
          <a:prstGeom prst="flowChartTerminator">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Aalto-yliopisto</a:t>
            </a:r>
          </a:p>
        </p:txBody>
      </p:sp>
      <p:sp>
        <p:nvSpPr>
          <p:cNvPr id="70" name="Vuokaaviosymboli: Rajoitin 69">
            <a:hlinkClick r:id="rId8" tooltip="Katso lisää"/>
          </p:cNvPr>
          <p:cNvSpPr/>
          <p:nvPr/>
        </p:nvSpPr>
        <p:spPr bwMode="auto">
          <a:xfrm>
            <a:off x="179512" y="5733256"/>
            <a:ext cx="2088232" cy="346234"/>
          </a:xfrm>
          <a:prstGeom prst="flowChartTerminator">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Hanken</a:t>
            </a:r>
          </a:p>
        </p:txBody>
      </p:sp>
      <p:sp>
        <p:nvSpPr>
          <p:cNvPr id="71" name="Vuokaaviosymboli: Rajoitin 70">
            <a:hlinkClick r:id="rId9" tooltip="Katso lisää"/>
          </p:cNvPr>
          <p:cNvSpPr/>
          <p:nvPr/>
        </p:nvSpPr>
        <p:spPr bwMode="auto">
          <a:xfrm>
            <a:off x="179512" y="5301208"/>
            <a:ext cx="2088232" cy="346234"/>
          </a:xfrm>
          <a:prstGeom prst="flowChartTerminator">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Helsingin yliopisto</a:t>
            </a:r>
          </a:p>
        </p:txBody>
      </p:sp>
      <p:sp>
        <p:nvSpPr>
          <p:cNvPr id="72" name="Vuokaaviosymboli: Rajoitin 71">
            <a:hlinkClick r:id="rId10" tooltip="Katso lisää"/>
          </p:cNvPr>
          <p:cNvSpPr/>
          <p:nvPr/>
        </p:nvSpPr>
        <p:spPr bwMode="auto">
          <a:xfrm>
            <a:off x="179512" y="4509120"/>
            <a:ext cx="2088232" cy="346234"/>
          </a:xfrm>
          <a:prstGeom prst="flowChartTerminator">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Åbo Akademi</a:t>
            </a:r>
          </a:p>
        </p:txBody>
      </p:sp>
      <p:sp>
        <p:nvSpPr>
          <p:cNvPr id="38" name="Vuokaaviosymboli: Rajoitin 37">
            <a:hlinkClick r:id="rId11" tooltip="Katso lisää"/>
          </p:cNvPr>
          <p:cNvSpPr/>
          <p:nvPr/>
        </p:nvSpPr>
        <p:spPr bwMode="auto">
          <a:xfrm>
            <a:off x="179512" y="1111101"/>
            <a:ext cx="2088232" cy="346234"/>
          </a:xfrm>
          <a:prstGeom prst="flowChartTerminator">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Lapin yliopisto</a:t>
            </a:r>
          </a:p>
        </p:txBody>
      </p:sp>
      <p:sp>
        <p:nvSpPr>
          <p:cNvPr id="39" name="Vuokaaviosymboli: Rajoitin 38">
            <a:hlinkClick r:id="rId12" tooltip="Katso lisää"/>
          </p:cNvPr>
          <p:cNvSpPr/>
          <p:nvPr/>
        </p:nvSpPr>
        <p:spPr bwMode="auto">
          <a:xfrm>
            <a:off x="179512" y="1486758"/>
            <a:ext cx="2088232" cy="346234"/>
          </a:xfrm>
          <a:prstGeom prst="flowChartTerminator">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Oulun yliopisto</a:t>
            </a:r>
          </a:p>
        </p:txBody>
      </p:sp>
      <p:sp>
        <p:nvSpPr>
          <p:cNvPr id="40" name="Vuokaaviosymboli: Rajoitin 39">
            <a:hlinkClick r:id="rId13" tooltip="Katso lisää"/>
          </p:cNvPr>
          <p:cNvSpPr/>
          <p:nvPr/>
        </p:nvSpPr>
        <p:spPr bwMode="auto">
          <a:xfrm>
            <a:off x="179512" y="1858630"/>
            <a:ext cx="2088232" cy="346234"/>
          </a:xfrm>
          <a:prstGeom prst="flowChartTerminator">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Vaasan yliopisto</a:t>
            </a:r>
          </a:p>
        </p:txBody>
      </p:sp>
      <p:sp>
        <p:nvSpPr>
          <p:cNvPr id="41" name="Vuokaaviosymboli: Rajoitin 40">
            <a:hlinkClick r:id="rId14" tooltip="Katso lisää"/>
          </p:cNvPr>
          <p:cNvSpPr/>
          <p:nvPr/>
        </p:nvSpPr>
        <p:spPr bwMode="auto">
          <a:xfrm>
            <a:off x="179512" y="2240310"/>
            <a:ext cx="2088232" cy="346234"/>
          </a:xfrm>
          <a:prstGeom prst="flowChartTerminator">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Itä-Suomen yliopisto</a:t>
            </a:r>
          </a:p>
        </p:txBody>
      </p:sp>
      <p:sp>
        <p:nvSpPr>
          <p:cNvPr id="42" name="Vuokaaviosymboli: Rajoitin 41">
            <a:hlinkClick r:id="rId15" tooltip="Katso lisää"/>
          </p:cNvPr>
          <p:cNvSpPr/>
          <p:nvPr/>
        </p:nvSpPr>
        <p:spPr bwMode="auto">
          <a:xfrm>
            <a:off x="179512" y="2600350"/>
            <a:ext cx="2088232" cy="346234"/>
          </a:xfrm>
          <a:prstGeom prst="flowChartTerminator">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Jyväskylän yliopisto</a:t>
            </a:r>
          </a:p>
        </p:txBody>
      </p:sp>
      <p:sp>
        <p:nvSpPr>
          <p:cNvPr id="43" name="Vuokaaviosymboli: Rajoitin 42">
            <a:hlinkClick r:id="rId16" tooltip="Katso lisää"/>
          </p:cNvPr>
          <p:cNvSpPr/>
          <p:nvPr/>
        </p:nvSpPr>
        <p:spPr bwMode="auto">
          <a:xfrm>
            <a:off x="2519772" y="6453336"/>
            <a:ext cx="2088232" cy="346234"/>
          </a:xfrm>
          <a:prstGeom prst="flowChartTerminator">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Taideyliopisto, Teatteri…</a:t>
            </a:r>
          </a:p>
        </p:txBody>
      </p:sp>
      <p:sp>
        <p:nvSpPr>
          <p:cNvPr id="44" name="Vuokaaviosymboli: Rajoitin 43">
            <a:hlinkClick r:id="rId17" tooltip="Katso lisää"/>
          </p:cNvPr>
          <p:cNvSpPr/>
          <p:nvPr/>
        </p:nvSpPr>
        <p:spPr bwMode="auto">
          <a:xfrm>
            <a:off x="2496158" y="6093296"/>
            <a:ext cx="2088232" cy="346234"/>
          </a:xfrm>
          <a:prstGeom prst="flowChartTerminator">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Taideyliopisto, Sibelius-…</a:t>
            </a:r>
          </a:p>
        </p:txBody>
      </p:sp>
      <p:sp>
        <p:nvSpPr>
          <p:cNvPr id="45" name="Vuokaaviosymboli: Rajoitin 44">
            <a:hlinkClick r:id="rId18" tooltip="Katso lisää"/>
          </p:cNvPr>
          <p:cNvSpPr/>
          <p:nvPr/>
        </p:nvSpPr>
        <p:spPr bwMode="auto">
          <a:xfrm>
            <a:off x="2496158" y="5753179"/>
            <a:ext cx="2088232" cy="346234"/>
          </a:xfrm>
          <a:prstGeom prst="flowChartTerminator">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Taideyliopisto, Kuvataide…</a:t>
            </a:r>
          </a:p>
        </p:txBody>
      </p:sp>
      <p:graphicFrame>
        <p:nvGraphicFramePr>
          <p:cNvPr id="46" name="Kaaviokuva 45"/>
          <p:cNvGraphicFramePr/>
          <p:nvPr>
            <p:extLst>
              <p:ext uri="{D42A27DB-BD31-4B8C-83A1-F6EECF244321}">
                <p14:modId xmlns:p14="http://schemas.microsoft.com/office/powerpoint/2010/main" val="2275965773"/>
              </p:ext>
            </p:extLst>
          </p:nvPr>
        </p:nvGraphicFramePr>
        <p:xfrm>
          <a:off x="2715369" y="980728"/>
          <a:ext cx="5544616" cy="373905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pic>
        <p:nvPicPr>
          <p:cNvPr id="1026" name="Picture 2" descr="Siirry etusivulle">
            <a:hlinkClick r:id="rId24" tooltip="Katso"/>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79513" y="6122210"/>
            <a:ext cx="1512168" cy="33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14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heel(1)">
                                      <p:cBhvr>
                                        <p:cTn id="7" dur="2000"/>
                                        <p:tgtEl>
                                          <p:spTgt spid="4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Graphic spid="46"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87624" y="58614"/>
            <a:ext cx="5976664" cy="778098"/>
          </a:xfrm>
        </p:spPr>
        <p:txBody>
          <a:bodyPr/>
          <a:lstStyle/>
          <a:p>
            <a:r>
              <a:rPr lang="fi-FI" sz="3200" b="1" dirty="0">
                <a:latin typeface="Arial Rounded MT Bold" panose="020F0704030504030204" pitchFamily="34" charset="0"/>
              </a:rPr>
              <a:t>A</a:t>
            </a:r>
            <a:r>
              <a:rPr lang="fi-FI" sz="3200" b="1" dirty="0" smtClean="0">
                <a:latin typeface="Arial Rounded MT Bold" panose="020F0704030504030204" pitchFamily="34" charset="0"/>
              </a:rPr>
              <a:t>voin yliopisto</a:t>
            </a:r>
            <a:endParaRPr lang="fi-FI" sz="3200" b="1" dirty="0">
              <a:latin typeface="Arial Rounded MT Bold" panose="020F0704030504030204" pitchFamily="34" charset="0"/>
            </a:endParaRPr>
          </a:p>
        </p:txBody>
      </p:sp>
      <p:sp>
        <p:nvSpPr>
          <p:cNvPr id="3" name="Text Box 7"/>
          <p:cNvSpPr txBox="1">
            <a:spLocks noChangeArrowheads="1"/>
          </p:cNvSpPr>
          <p:nvPr/>
        </p:nvSpPr>
        <p:spPr bwMode="auto">
          <a:xfrm>
            <a:off x="611561" y="1196752"/>
            <a:ext cx="7776863" cy="1815882"/>
          </a:xfrm>
          <a:prstGeom prst="rect">
            <a:avLst/>
          </a:prstGeom>
          <a:solidFill>
            <a:schemeClr val="bg2">
              <a:lumMod val="20000"/>
              <a:lumOff val="80000"/>
            </a:schemeClr>
          </a:solidFill>
          <a:ln w="9525" algn="ctr">
            <a:solidFill>
              <a:srgbClr val="006600"/>
            </a:solidFill>
            <a:miter lim="800000"/>
            <a:headEnd/>
            <a:tailEnd/>
          </a:ln>
          <a:effectLst>
            <a:glow rad="228600">
              <a:srgbClr val="92D050">
                <a:alpha val="40000"/>
              </a:srgbClr>
            </a:glow>
          </a:effectLst>
        </p:spPr>
        <p:txBody>
          <a:bodyPr wrap="square">
            <a:spAutoFit/>
          </a:bodyPr>
          <a:lstStyle/>
          <a:p>
            <a:pPr>
              <a:spcBef>
                <a:spcPct val="50000"/>
              </a:spcBef>
              <a:buClr>
                <a:srgbClr val="990000"/>
              </a:buClr>
              <a:buSzPct val="130000"/>
              <a:buFontTx/>
              <a:buChar char="•"/>
            </a:pPr>
            <a:r>
              <a:rPr lang="fi-FI" sz="1600" dirty="0">
                <a:latin typeface="Arial Rounded MT Bold" panose="020F0704030504030204" pitchFamily="34" charset="0"/>
              </a:rPr>
              <a:t>  voit </a:t>
            </a:r>
            <a:r>
              <a:rPr lang="fi-FI" sz="1600" dirty="0" smtClean="0">
                <a:latin typeface="Arial Rounded MT Bold" panose="020F0704030504030204" pitchFamily="34" charset="0"/>
              </a:rPr>
              <a:t>suorittaa opintoja koulutuksestasi ja iästäsi riippumatta</a:t>
            </a:r>
          </a:p>
          <a:p>
            <a:pPr>
              <a:spcBef>
                <a:spcPct val="50000"/>
              </a:spcBef>
              <a:buClr>
                <a:srgbClr val="990000"/>
              </a:buClr>
              <a:buSzPct val="130000"/>
              <a:buFontTx/>
              <a:buChar char="•"/>
            </a:pPr>
            <a:r>
              <a:rPr lang="fi-FI" sz="1600" dirty="0">
                <a:latin typeface="Arial Rounded MT Bold" panose="020F0704030504030204" pitchFamily="34" charset="0"/>
              </a:rPr>
              <a:t> </a:t>
            </a:r>
            <a:r>
              <a:rPr lang="fi-FI" sz="1600" dirty="0" smtClean="0">
                <a:latin typeface="Arial Rounded MT Bold" panose="020F0704030504030204" pitchFamily="34" charset="0"/>
              </a:rPr>
              <a:t>  ei valintakoetta, opiskelijat otetaan ilmoittautumisjärjestyksessä</a:t>
            </a:r>
          </a:p>
          <a:p>
            <a:pPr>
              <a:spcBef>
                <a:spcPct val="50000"/>
              </a:spcBef>
              <a:buClr>
                <a:srgbClr val="990000"/>
              </a:buClr>
              <a:buSzPct val="130000"/>
              <a:buFontTx/>
              <a:buChar char="•"/>
            </a:pPr>
            <a:r>
              <a:rPr lang="fi-FI" sz="1600" dirty="0" smtClean="0">
                <a:latin typeface="Arial Rounded MT Bold" panose="020F0704030504030204" pitchFamily="34" charset="0"/>
              </a:rPr>
              <a:t>  opintoja voit suorittaa lähi-, monimuoto- ja verkko-opintoina tai tentteinä</a:t>
            </a:r>
          </a:p>
          <a:p>
            <a:pPr>
              <a:spcBef>
                <a:spcPct val="50000"/>
              </a:spcBef>
              <a:buClr>
                <a:srgbClr val="990000"/>
              </a:buClr>
              <a:buSzPct val="130000"/>
              <a:buFontTx/>
              <a:buChar char="•"/>
            </a:pPr>
            <a:r>
              <a:rPr lang="fi-FI" sz="1600" dirty="0" smtClean="0">
                <a:latin typeface="Arial Rounded MT Bold" panose="020F0704030504030204" pitchFamily="34" charset="0"/>
              </a:rPr>
              <a:t>  opiskelu  sivutoimista, eikä siihen voi saada opintotukea </a:t>
            </a:r>
            <a:endParaRPr lang="fi-FI" sz="1600" dirty="0">
              <a:latin typeface="Arial Rounded MT Bold" panose="020F0704030504030204" pitchFamily="34" charset="0"/>
            </a:endParaRPr>
          </a:p>
          <a:p>
            <a:pPr>
              <a:spcBef>
                <a:spcPct val="50000"/>
              </a:spcBef>
              <a:buClr>
                <a:srgbClr val="990000"/>
              </a:buClr>
              <a:buSzPct val="130000"/>
              <a:buFontTx/>
              <a:buChar char="•"/>
            </a:pPr>
            <a:r>
              <a:rPr lang="fi-FI" sz="1600" dirty="0">
                <a:latin typeface="Arial Rounded MT Bold" panose="020F0704030504030204" pitchFamily="34" charset="0"/>
              </a:rPr>
              <a:t>  </a:t>
            </a:r>
            <a:r>
              <a:rPr lang="fi-FI" sz="1600" dirty="0" smtClean="0">
                <a:latin typeface="Arial Rounded MT Bold" panose="020F0704030504030204" pitchFamily="34" charset="0"/>
              </a:rPr>
              <a:t>opinnot ovat maksullisia</a:t>
            </a:r>
            <a:endParaRPr lang="fi-FI" sz="1600" dirty="0">
              <a:latin typeface="Arial Rounded MT Bold" panose="020F0704030504030204" pitchFamily="34" charset="0"/>
            </a:endParaRPr>
          </a:p>
        </p:txBody>
      </p:sp>
      <p:graphicFrame>
        <p:nvGraphicFramePr>
          <p:cNvPr id="7" name="Kaaviokuva 6"/>
          <p:cNvGraphicFramePr/>
          <p:nvPr>
            <p:extLst>
              <p:ext uri="{D42A27DB-BD31-4B8C-83A1-F6EECF244321}">
                <p14:modId xmlns:p14="http://schemas.microsoft.com/office/powerpoint/2010/main" val="1262884"/>
              </p:ext>
            </p:extLst>
          </p:nvPr>
        </p:nvGraphicFramePr>
        <p:xfrm>
          <a:off x="971600" y="3212976"/>
          <a:ext cx="5544616"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a:hlinkClick r:id="rId7" tooltip="Katso lisää"/>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2320" y="6262121"/>
            <a:ext cx="1584176" cy="479247"/>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28" name="Picture 4" descr="C:\Users\Seppo\AppData\Local\Microsoft\Windows\Temporary Internet Files\Content.IE5\L8GZ7YE3\MP900442208[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08304" y="3542221"/>
            <a:ext cx="1652711" cy="2479067"/>
          </a:xfrm>
          <a:prstGeom prst="rect">
            <a:avLst/>
          </a:prstGeom>
          <a:ln>
            <a:solidFill>
              <a:schemeClr val="accent2"/>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56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1"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7"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i 3"/>
          <p:cNvSpPr/>
          <p:nvPr/>
        </p:nvSpPr>
        <p:spPr bwMode="auto">
          <a:xfrm>
            <a:off x="2051720" y="1916832"/>
            <a:ext cx="4896544" cy="3960440"/>
          </a:xfrm>
          <a:prstGeom prst="ellipse">
            <a:avLst/>
          </a:prstGeom>
          <a:solidFill>
            <a:schemeClr val="bg2">
              <a:lumMod val="40000"/>
              <a:lumOff val="60000"/>
            </a:schemeClr>
          </a:solidFill>
          <a:ln w="190500" cap="flat" cmpd="sng" algn="ctr">
            <a:solidFill>
              <a:srgbClr val="C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i-FI" sz="2800" b="1" i="0" u="none" strike="noStrike" cap="none" normalizeH="0" baseline="0" smtClean="0">
              <a:ln>
                <a:noFill/>
              </a:ln>
              <a:solidFill>
                <a:schemeClr val="tx1"/>
              </a:solidFill>
              <a:effectLst/>
              <a:latin typeface="Arial" charset="0"/>
            </a:endParaRPr>
          </a:p>
        </p:txBody>
      </p:sp>
      <p:sp>
        <p:nvSpPr>
          <p:cNvPr id="47106" name="Rectangle 2"/>
          <p:cNvSpPr>
            <a:spLocks noGrp="1" noChangeArrowheads="1"/>
          </p:cNvSpPr>
          <p:nvPr>
            <p:ph type="title"/>
          </p:nvPr>
        </p:nvSpPr>
        <p:spPr bwMode="auto">
          <a:xfrm>
            <a:off x="1187624" y="115888"/>
            <a:ext cx="6120458" cy="777875"/>
          </a:xfrm>
          <a:noFill/>
          <a:ln>
            <a:miter lim="800000"/>
            <a:headEnd/>
            <a:tailEnd/>
          </a:ln>
        </p:spPr>
        <p:txBody>
          <a:bodyPr vert="horz" wrap="square" lIns="91440" tIns="45720" rIns="91440" bIns="45720" numCol="1" anchor="t" anchorCtr="0" compatLnSpc="1">
            <a:prstTxWarp prst="textNoShape">
              <a:avLst/>
            </a:prstTxWarp>
          </a:bodyPr>
          <a:lstStyle/>
          <a:p>
            <a:r>
              <a:rPr lang="fi-FI" sz="2800" b="1" dirty="0" smtClean="0">
                <a:latin typeface="Arial Rounded MT Bold" panose="020F0704030504030204" pitchFamily="34" charset="0"/>
              </a:rPr>
              <a:t>Yliopisto-opintoja muualla</a:t>
            </a:r>
            <a:endParaRPr lang="fi-FI" sz="2800" b="1" dirty="0">
              <a:latin typeface="Arial Rounded MT Bold" panose="020F0704030504030204" pitchFamily="34" charset="0"/>
            </a:endParaRPr>
          </a:p>
        </p:txBody>
      </p:sp>
      <p:sp>
        <p:nvSpPr>
          <p:cNvPr id="47108" name="Text Box 4"/>
          <p:cNvSpPr txBox="1">
            <a:spLocks noChangeArrowheads="1"/>
          </p:cNvSpPr>
          <p:nvPr/>
        </p:nvSpPr>
        <p:spPr bwMode="auto">
          <a:xfrm>
            <a:off x="2267744" y="2564904"/>
            <a:ext cx="4399264" cy="2723823"/>
          </a:xfrm>
          <a:prstGeom prst="rect">
            <a:avLst/>
          </a:prstGeom>
          <a:noFill/>
          <a:ln w="76200" cmpd="tri" algn="ctr">
            <a:noFill/>
            <a:miter lim="800000"/>
            <a:headEnd/>
            <a:tailEnd/>
          </a:ln>
          <a:effectLst/>
        </p:spPr>
        <p:txBody>
          <a:bodyPr wrap="square">
            <a:spAutoFit/>
          </a:bodyPr>
          <a:lstStyle/>
          <a:p>
            <a:pPr algn="ctr">
              <a:buClr>
                <a:srgbClr val="CC3300"/>
              </a:buClr>
              <a:buSzPct val="130000"/>
              <a:buFont typeface="Wingdings" pitchFamily="2" charset="2"/>
              <a:buChar char="§"/>
            </a:pPr>
            <a:r>
              <a:rPr lang="fi-FI" sz="1800" dirty="0"/>
              <a:t>  </a:t>
            </a:r>
            <a:r>
              <a:rPr lang="fi-FI" sz="1800" dirty="0" smtClean="0"/>
              <a:t>voit parantaa pääsy-mahdollisuuksiasi </a:t>
            </a:r>
            <a:r>
              <a:rPr lang="fi-FI" sz="1800" dirty="0"/>
              <a:t>lisäopinnoilla</a:t>
            </a:r>
          </a:p>
          <a:p>
            <a:pPr algn="ctr">
              <a:buClr>
                <a:srgbClr val="CC3300"/>
              </a:buClr>
              <a:buSzPct val="130000"/>
              <a:buFont typeface="Wingdings" pitchFamily="2" charset="2"/>
              <a:buChar char="§"/>
            </a:pPr>
            <a:r>
              <a:rPr lang="fi-FI" sz="1800" dirty="0"/>
              <a:t>  </a:t>
            </a:r>
            <a:r>
              <a:rPr lang="fi-FI" sz="1800" dirty="0" smtClean="0"/>
              <a:t>voit parantaa </a:t>
            </a:r>
            <a:r>
              <a:rPr lang="fi-FI" sz="1800" dirty="0"/>
              <a:t>kielitaitoasi ja </a:t>
            </a:r>
            <a:r>
              <a:rPr lang="fi-FI" sz="1800" dirty="0" smtClean="0"/>
              <a:t>hankkia elämänkokemusta</a:t>
            </a:r>
            <a:endParaRPr lang="fi-FI" sz="1800" dirty="0"/>
          </a:p>
          <a:p>
            <a:pPr algn="ctr">
              <a:buClr>
                <a:srgbClr val="CC3300"/>
              </a:buClr>
              <a:buSzPct val="130000"/>
              <a:buFont typeface="Wingdings" pitchFamily="2" charset="2"/>
              <a:buChar char="§"/>
            </a:pPr>
            <a:r>
              <a:rPr lang="fi-FI" sz="1800" dirty="0"/>
              <a:t>  </a:t>
            </a:r>
            <a:r>
              <a:rPr lang="fi-FI" sz="1800" dirty="0" smtClean="0"/>
              <a:t>voit hyödyntää välivuotta ja etsiä omaa alaasi</a:t>
            </a:r>
          </a:p>
          <a:p>
            <a:pPr algn="ctr">
              <a:buClr>
                <a:srgbClr val="CC3300"/>
              </a:buClr>
              <a:buSzPct val="130000"/>
              <a:buFont typeface="Wingdings" pitchFamily="2" charset="2"/>
              <a:buChar char="§"/>
            </a:pPr>
            <a:r>
              <a:rPr lang="fi-FI" sz="1800" dirty="0" smtClean="0"/>
              <a:t>  voit liittää tutkintoosi ja saada opinto-oikeuden</a:t>
            </a:r>
            <a:endParaRPr lang="fi-FI" sz="1800" dirty="0"/>
          </a:p>
        </p:txBody>
      </p:sp>
      <p:grpSp>
        <p:nvGrpSpPr>
          <p:cNvPr id="5" name="Ryhmä 4"/>
          <p:cNvGrpSpPr/>
          <p:nvPr/>
        </p:nvGrpSpPr>
        <p:grpSpPr>
          <a:xfrm>
            <a:off x="2915816" y="5644686"/>
            <a:ext cx="2197480" cy="933152"/>
            <a:chOff x="3898519" y="1224142"/>
            <a:chExt cx="2197480" cy="933152"/>
          </a:xfrm>
          <a:scene3d>
            <a:camera prst="orthographicFront"/>
            <a:lightRig rig="threePt" dir="t">
              <a:rot lat="0" lon="0" rev="7500000"/>
            </a:lightRig>
          </a:scene3d>
        </p:grpSpPr>
        <p:sp>
          <p:nvSpPr>
            <p:cNvPr id="6" name="Pyöristetty suorakulmio 5">
              <a:hlinkClick r:id="rId2" tooltip="Katso lisää"/>
            </p:cNvPr>
            <p:cNvSpPr/>
            <p:nvPr/>
          </p:nvSpPr>
          <p:spPr>
            <a:xfrm>
              <a:off x="3898519" y="1224142"/>
              <a:ext cx="2197480" cy="933152"/>
            </a:xfrm>
            <a:prstGeom prst="roundRect">
              <a:avLst/>
            </a:prstGeom>
            <a:solidFill>
              <a:srgbClr val="CC6600"/>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7" name="Pyöristetty suorakulmio 4"/>
            <p:cNvSpPr/>
            <p:nvPr/>
          </p:nvSpPr>
          <p:spPr>
            <a:xfrm>
              <a:off x="3944072" y="1269695"/>
              <a:ext cx="2106374" cy="8420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2000" b="1" kern="1200" dirty="0" smtClean="0">
                  <a:solidFill>
                    <a:schemeClr val="tx1"/>
                  </a:solidFill>
                </a:rPr>
                <a:t>Opiskelu ulkomailla</a:t>
              </a:r>
              <a:endParaRPr lang="fi-FI" sz="2000" b="1" kern="1200" dirty="0">
                <a:solidFill>
                  <a:schemeClr val="tx1"/>
                </a:solidFill>
              </a:endParaRPr>
            </a:p>
          </p:txBody>
        </p:sp>
      </p:grpSp>
      <p:grpSp>
        <p:nvGrpSpPr>
          <p:cNvPr id="8" name="Ryhmä 7"/>
          <p:cNvGrpSpPr/>
          <p:nvPr/>
        </p:nvGrpSpPr>
        <p:grpSpPr>
          <a:xfrm>
            <a:off x="1187624" y="1429693"/>
            <a:ext cx="2508332" cy="933152"/>
            <a:chOff x="1801055" y="-14964"/>
            <a:chExt cx="2508332" cy="933152"/>
          </a:xfrm>
          <a:scene3d>
            <a:camera prst="orthographicFront"/>
            <a:lightRig rig="threePt" dir="t">
              <a:rot lat="0" lon="0" rev="7500000"/>
            </a:lightRig>
          </a:scene3d>
        </p:grpSpPr>
        <p:sp>
          <p:nvSpPr>
            <p:cNvPr id="9" name="Pyöristetty suorakulmio 8">
              <a:hlinkClick r:id="rId3" tooltip="Katso lisää"/>
            </p:cNvPr>
            <p:cNvSpPr/>
            <p:nvPr/>
          </p:nvSpPr>
          <p:spPr>
            <a:xfrm>
              <a:off x="1801055" y="-14964"/>
              <a:ext cx="2508332" cy="933152"/>
            </a:xfrm>
            <a:prstGeom prst="roundRect">
              <a:avLst/>
            </a:prstGeom>
            <a:solidFill>
              <a:srgbClr val="FFCC66"/>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0" name="Pyöristetty suorakulmio 4"/>
            <p:cNvSpPr/>
            <p:nvPr/>
          </p:nvSpPr>
          <p:spPr>
            <a:xfrm>
              <a:off x="1846608" y="30589"/>
              <a:ext cx="2417226" cy="8420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2000" b="1" kern="1200" dirty="0" smtClean="0">
                  <a:solidFill>
                    <a:schemeClr val="tx1"/>
                  </a:solidFill>
                </a:rPr>
                <a:t>Kesäyliopistot</a:t>
              </a:r>
              <a:endParaRPr lang="fi-FI" sz="2000" b="1" kern="1200" dirty="0">
                <a:solidFill>
                  <a:schemeClr val="tx1"/>
                </a:solidFill>
              </a:endParaRPr>
            </a:p>
          </p:txBody>
        </p:sp>
      </p:grpSp>
      <p:grpSp>
        <p:nvGrpSpPr>
          <p:cNvPr id="11" name="Ryhmä 10"/>
          <p:cNvGrpSpPr/>
          <p:nvPr/>
        </p:nvGrpSpPr>
        <p:grpSpPr>
          <a:xfrm>
            <a:off x="5655634" y="1556792"/>
            <a:ext cx="2442376" cy="999116"/>
            <a:chOff x="3058166" y="3079853"/>
            <a:chExt cx="2442376" cy="999116"/>
          </a:xfrm>
          <a:scene3d>
            <a:camera prst="orthographicFront"/>
            <a:lightRig rig="threePt" dir="t">
              <a:rot lat="0" lon="0" rev="7500000"/>
            </a:lightRig>
          </a:scene3d>
        </p:grpSpPr>
        <p:sp>
          <p:nvSpPr>
            <p:cNvPr id="12" name="Pyöristetty suorakulmio 11">
              <a:hlinkClick r:id="rId4" tooltip="Katso lisää"/>
            </p:cNvPr>
            <p:cNvSpPr/>
            <p:nvPr/>
          </p:nvSpPr>
          <p:spPr>
            <a:xfrm>
              <a:off x="3058166" y="3079853"/>
              <a:ext cx="2442376" cy="999116"/>
            </a:xfrm>
            <a:prstGeom prst="roundRect">
              <a:avLst/>
            </a:prstGeom>
            <a:solidFill>
              <a:srgbClr val="FFC000"/>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3" name="Pyöristetty suorakulmio 4"/>
            <p:cNvSpPr/>
            <p:nvPr/>
          </p:nvSpPr>
          <p:spPr>
            <a:xfrm>
              <a:off x="3106939" y="3128626"/>
              <a:ext cx="2344830" cy="9015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2000" b="1" kern="1200" dirty="0" smtClean="0">
                  <a:solidFill>
                    <a:schemeClr val="tx1"/>
                  </a:solidFill>
                </a:rPr>
                <a:t>Kansalais- ja työväenopistot</a:t>
              </a:r>
              <a:endParaRPr lang="fi-FI" sz="2000" b="1" kern="1200" dirty="0">
                <a:solidFill>
                  <a:schemeClr val="tx1"/>
                </a:solidFill>
              </a:endParaRPr>
            </a:p>
          </p:txBody>
        </p:sp>
      </p:grpSp>
      <p:grpSp>
        <p:nvGrpSpPr>
          <p:cNvPr id="14" name="Ryhmä 13"/>
          <p:cNvGrpSpPr/>
          <p:nvPr/>
        </p:nvGrpSpPr>
        <p:grpSpPr>
          <a:xfrm>
            <a:off x="6378121" y="4389896"/>
            <a:ext cx="2298335" cy="966167"/>
            <a:chOff x="474065" y="3003210"/>
            <a:chExt cx="2298335" cy="966167"/>
          </a:xfrm>
          <a:scene3d>
            <a:camera prst="orthographicFront"/>
            <a:lightRig rig="threePt" dir="t">
              <a:rot lat="0" lon="0" rev="7500000"/>
            </a:lightRig>
          </a:scene3d>
        </p:grpSpPr>
        <p:sp>
          <p:nvSpPr>
            <p:cNvPr id="15" name="Pyöristetty suorakulmio 14">
              <a:hlinkClick r:id="rId5" tooltip="Katso lisää"/>
            </p:cNvPr>
            <p:cNvSpPr/>
            <p:nvPr/>
          </p:nvSpPr>
          <p:spPr>
            <a:xfrm>
              <a:off x="474065" y="3003210"/>
              <a:ext cx="2298335" cy="966167"/>
            </a:xfrm>
            <a:prstGeom prst="roundRect">
              <a:avLst/>
            </a:prstGeom>
            <a:solidFill>
              <a:srgbClr val="FF9900"/>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6" name="Pyöristetty suorakulmio 4"/>
            <p:cNvSpPr/>
            <p:nvPr/>
          </p:nvSpPr>
          <p:spPr>
            <a:xfrm>
              <a:off x="521229" y="3050374"/>
              <a:ext cx="2204007" cy="87183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2000" b="1" kern="1200" dirty="0" smtClean="0">
                  <a:solidFill>
                    <a:schemeClr val="tx1"/>
                  </a:solidFill>
                </a:rPr>
                <a:t>Kansanopistot</a:t>
              </a:r>
              <a:endParaRPr lang="fi-FI" sz="2000" b="1" kern="1200" dirty="0">
                <a:solidFill>
                  <a:schemeClr val="tx1"/>
                </a:solidFill>
              </a:endParaRPr>
            </a:p>
          </p:txBody>
        </p:sp>
      </p:grpSp>
      <p:grpSp>
        <p:nvGrpSpPr>
          <p:cNvPr id="17" name="Ryhmä 16"/>
          <p:cNvGrpSpPr/>
          <p:nvPr/>
        </p:nvGrpSpPr>
        <p:grpSpPr>
          <a:xfrm>
            <a:off x="151771" y="3897052"/>
            <a:ext cx="2290019" cy="933152"/>
            <a:chOff x="204928" y="1179743"/>
            <a:chExt cx="2597242" cy="933152"/>
          </a:xfrm>
          <a:scene3d>
            <a:camera prst="orthographicFront"/>
            <a:lightRig rig="threePt" dir="t">
              <a:rot lat="0" lon="0" rev="7500000"/>
            </a:lightRig>
          </a:scene3d>
        </p:grpSpPr>
        <p:sp>
          <p:nvSpPr>
            <p:cNvPr id="18" name="Pyöristetty suorakulmio 17">
              <a:hlinkClick r:id="rId6" tooltip="Katso lisää"/>
            </p:cNvPr>
            <p:cNvSpPr/>
            <p:nvPr/>
          </p:nvSpPr>
          <p:spPr>
            <a:xfrm>
              <a:off x="204928" y="1179743"/>
              <a:ext cx="2597242" cy="933152"/>
            </a:xfrm>
            <a:prstGeom prst="roundRect">
              <a:avLst/>
            </a:prstGeom>
            <a:solidFill>
              <a:srgbClr val="CC3300"/>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9" name="Pyöristetty suorakulmio 4"/>
            <p:cNvSpPr/>
            <p:nvPr/>
          </p:nvSpPr>
          <p:spPr>
            <a:xfrm>
              <a:off x="250481" y="1225296"/>
              <a:ext cx="2506136" cy="84204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2000" b="1" kern="1200" dirty="0" smtClean="0">
                  <a:solidFill>
                    <a:schemeClr val="tx1"/>
                  </a:solidFill>
                </a:rPr>
                <a:t>Avoin AMK</a:t>
              </a:r>
              <a:endParaRPr lang="fi-FI" sz="2000" b="1" kern="1200" dirty="0">
                <a:solidFill>
                  <a:schemeClr val="tx1"/>
                </a:solidFill>
              </a:endParaRPr>
            </a:p>
          </p:txBody>
        </p:sp>
      </p:grpSp>
    </p:spTree>
    <p:extLst>
      <p:ext uri="{BB962C8B-B14F-4D97-AF65-F5344CB8AC3E}">
        <p14:creationId xmlns:p14="http://schemas.microsoft.com/office/powerpoint/2010/main" val="266907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1000" fill="hold"/>
                                        <p:tgtEl>
                                          <p:spTgt spid="47108"/>
                                        </p:tgtEl>
                                        <p:attrNameLst>
                                          <p:attrName>ppt_x</p:attrName>
                                        </p:attrNameLst>
                                      </p:cBhvr>
                                      <p:tavLst>
                                        <p:tav tm="0">
                                          <p:val>
                                            <p:strVal val="0-#ppt_w/2"/>
                                          </p:val>
                                        </p:tav>
                                        <p:tav tm="100000">
                                          <p:val>
                                            <p:strVal val="#ppt_x"/>
                                          </p:val>
                                        </p:tav>
                                      </p:tavLst>
                                    </p:anim>
                                    <p:anim calcmode="lin" valueType="num">
                                      <p:cBhvr additive="base">
                                        <p:cTn id="8" dur="1000" fill="hold"/>
                                        <p:tgtEl>
                                          <p:spTgt spid="4710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1+#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p:nvPr>
        </p:nvSpPr>
        <p:spPr bwMode="auto">
          <a:xfrm>
            <a:off x="1252897" y="115888"/>
            <a:ext cx="6140673" cy="576808"/>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smtClean="0">
                <a:solidFill>
                  <a:schemeClr val="tx1"/>
                </a:solidFill>
                <a:latin typeface="Arial Rounded MT Bold" panose="020F0704030504030204" pitchFamily="34" charset="0"/>
              </a:rPr>
              <a:t>Hammaslääketiede</a:t>
            </a:r>
            <a:endParaRPr lang="fi-FI" sz="2800" b="1" dirty="0">
              <a:solidFill>
                <a:schemeClr val="tx1"/>
              </a:solidFill>
              <a:latin typeface="Arial Rounded MT Bold" panose="020F0704030504030204" pitchFamily="34" charset="0"/>
            </a:endParaRPr>
          </a:p>
        </p:txBody>
      </p:sp>
      <p:sp>
        <p:nvSpPr>
          <p:cNvPr id="3" name="Pyöristetty suorakulmio 2"/>
          <p:cNvSpPr/>
          <p:nvPr/>
        </p:nvSpPr>
        <p:spPr bwMode="auto">
          <a:xfrm>
            <a:off x="35496" y="106976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Lapin yliopisto</a:t>
            </a:r>
          </a:p>
        </p:txBody>
      </p:sp>
      <p:sp>
        <p:nvSpPr>
          <p:cNvPr id="56" name="Pyöristetty suorakulmio 55">
            <a:hlinkClick r:id="rId3" tooltip="Katso lisää"/>
          </p:cNvPr>
          <p:cNvSpPr/>
          <p:nvPr/>
        </p:nvSpPr>
        <p:spPr bwMode="auto">
          <a:xfrm>
            <a:off x="35496" y="1373411"/>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Vaasan yliopisto</a:t>
            </a:r>
          </a:p>
        </p:txBody>
      </p:sp>
      <p:sp>
        <p:nvSpPr>
          <p:cNvPr id="61" name="Pyöristetty suorakulmio 60">
            <a:hlinkClick r:id="rId4" tooltip="Katso lisää"/>
          </p:cNvPr>
          <p:cNvSpPr/>
          <p:nvPr/>
        </p:nvSpPr>
        <p:spPr bwMode="auto">
          <a:xfrm>
            <a:off x="35496" y="2093491"/>
            <a:ext cx="1368152" cy="255389"/>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Itä-Suomen yliopisto</a:t>
            </a:r>
          </a:p>
        </p:txBody>
      </p:sp>
      <p:sp>
        <p:nvSpPr>
          <p:cNvPr id="62" name="Pyöristetty suorakulmio 61"/>
          <p:cNvSpPr/>
          <p:nvPr/>
        </p:nvSpPr>
        <p:spPr bwMode="auto">
          <a:xfrm>
            <a:off x="35496" y="2420888"/>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Lappeenrannan teknillinen yliopisto</a:t>
            </a:r>
          </a:p>
        </p:txBody>
      </p:sp>
      <p:sp>
        <p:nvSpPr>
          <p:cNvPr id="64" name="Pyöristetty suorakulmio 63"/>
          <p:cNvSpPr/>
          <p:nvPr/>
        </p:nvSpPr>
        <p:spPr bwMode="auto">
          <a:xfrm>
            <a:off x="35496" y="3212976"/>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Tampereen yliopisto</a:t>
            </a:r>
          </a:p>
        </p:txBody>
      </p:sp>
      <p:sp>
        <p:nvSpPr>
          <p:cNvPr id="65" name="Pyöristetty suorakulmio 64"/>
          <p:cNvSpPr/>
          <p:nvPr/>
        </p:nvSpPr>
        <p:spPr bwMode="auto">
          <a:xfrm>
            <a:off x="35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T:reen teknillinen yliopisto</a:t>
            </a:r>
          </a:p>
        </p:txBody>
      </p:sp>
      <p:sp>
        <p:nvSpPr>
          <p:cNvPr id="66" name="Pyöristetty suorakulmio 65">
            <a:hlinkClick r:id="rId5" tooltip="Katso lisää"/>
          </p:cNvPr>
          <p:cNvSpPr/>
          <p:nvPr/>
        </p:nvSpPr>
        <p:spPr bwMode="auto">
          <a:xfrm>
            <a:off x="35496" y="4061455"/>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Turun yliopisto</a:t>
            </a:r>
          </a:p>
        </p:txBody>
      </p:sp>
      <p:sp>
        <p:nvSpPr>
          <p:cNvPr id="67" name="Pyöristetty suorakulmio 66"/>
          <p:cNvSpPr/>
          <p:nvPr/>
        </p:nvSpPr>
        <p:spPr bwMode="auto">
          <a:xfrm>
            <a:off x="35496" y="4693910"/>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Maanpuolustuskork.</a:t>
            </a:r>
          </a:p>
        </p:txBody>
      </p:sp>
      <p:sp>
        <p:nvSpPr>
          <p:cNvPr id="68" name="Pyöristetty suorakulmio 67"/>
          <p:cNvSpPr/>
          <p:nvPr/>
        </p:nvSpPr>
        <p:spPr bwMode="auto">
          <a:xfrm>
            <a:off x="35496" y="5013176"/>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Hanken</a:t>
            </a:r>
          </a:p>
        </p:txBody>
      </p:sp>
      <p:sp>
        <p:nvSpPr>
          <p:cNvPr id="69" name="Pyöristetty suorakulmio 68"/>
          <p:cNvSpPr/>
          <p:nvPr/>
        </p:nvSpPr>
        <p:spPr bwMode="auto">
          <a:xfrm>
            <a:off x="35496" y="534198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Aalto-yliopisto</a:t>
            </a:r>
          </a:p>
        </p:txBody>
      </p:sp>
      <p:sp>
        <p:nvSpPr>
          <p:cNvPr id="70" name="Pyöristetty suorakulmio 69"/>
          <p:cNvSpPr/>
          <p:nvPr/>
        </p:nvSpPr>
        <p:spPr bwMode="auto">
          <a:xfrm>
            <a:off x="35496" y="5661248"/>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Taideyliopisto</a:t>
            </a:r>
          </a:p>
        </p:txBody>
      </p:sp>
      <p:sp>
        <p:nvSpPr>
          <p:cNvPr id="71" name="Pyöristetty suorakulmio 70">
            <a:hlinkClick r:id="rId6" tooltip="Katso lisää"/>
          </p:cNvPr>
          <p:cNvSpPr/>
          <p:nvPr/>
        </p:nvSpPr>
        <p:spPr bwMode="auto">
          <a:xfrm>
            <a:off x="35496" y="5990054"/>
            <a:ext cx="1368152" cy="272415"/>
          </a:xfrm>
          <a:prstGeom prst="roundRect">
            <a:avLst/>
          </a:prstGeom>
          <a:solidFill>
            <a:schemeClr val="accent6">
              <a:lumMod val="40000"/>
              <a:lumOff val="60000"/>
            </a:schemeClr>
          </a:solidFill>
          <a:ln w="9525" cap="flat" cmpd="sng" algn="ctr">
            <a:noFill/>
            <a:prstDash val="solid"/>
            <a:round/>
            <a:headEnd type="none" w="med" len="med"/>
            <a:tailEnd type="none" w="med" len="med"/>
          </a:ln>
          <a:effectLst>
            <a:glow rad="101600">
              <a:schemeClr val="accent2">
                <a:satMod val="175000"/>
                <a:alpha val="40000"/>
              </a:scheme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Helsingin yliopisto</a:t>
            </a:r>
          </a:p>
        </p:txBody>
      </p:sp>
      <p:sp>
        <p:nvSpPr>
          <p:cNvPr id="72" name="Pyöristetty suorakulmio 71"/>
          <p:cNvSpPr/>
          <p:nvPr/>
        </p:nvSpPr>
        <p:spPr bwMode="auto">
          <a:xfrm>
            <a:off x="35496" y="438885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Åbo Akademi</a:t>
            </a:r>
          </a:p>
        </p:txBody>
      </p:sp>
      <p:grpSp>
        <p:nvGrpSpPr>
          <p:cNvPr id="4" name="Ryhmä 3"/>
          <p:cNvGrpSpPr/>
          <p:nvPr/>
        </p:nvGrpSpPr>
        <p:grpSpPr>
          <a:xfrm>
            <a:off x="1726769" y="1990249"/>
            <a:ext cx="7145505" cy="2260456"/>
            <a:chOff x="1726769" y="4240419"/>
            <a:chExt cx="7145505" cy="2260456"/>
          </a:xfrm>
        </p:grpSpPr>
        <p:cxnSp>
          <p:nvCxnSpPr>
            <p:cNvPr id="74" name="Suora yhdysviiva 73"/>
            <p:cNvCxnSpPr/>
            <p:nvPr/>
          </p:nvCxnSpPr>
          <p:spPr bwMode="auto">
            <a:xfrm>
              <a:off x="1820845" y="5258155"/>
              <a:ext cx="6098612" cy="0"/>
            </a:xfrm>
            <a:prstGeom prst="line">
              <a:avLst/>
            </a:prstGeom>
            <a:noFill/>
            <a:ln w="76200" cap="flat" cmpd="sng" algn="ctr">
              <a:solidFill>
                <a:schemeClr val="accent6">
                  <a:lumMod val="20000"/>
                  <a:lumOff val="80000"/>
                </a:schemeClr>
              </a:solidFill>
              <a:prstDash val="solid"/>
              <a:round/>
              <a:headEnd type="none" w="med" len="med"/>
              <a:tailEnd type="none" w="med" len="med"/>
            </a:ln>
            <a:effectLst>
              <a:glow rad="101600">
                <a:schemeClr val="accent2">
                  <a:satMod val="175000"/>
                  <a:alpha val="40000"/>
                </a:schemeClr>
              </a:glow>
            </a:effectLst>
            <a:scene3d>
              <a:camera prst="orthographicFront"/>
              <a:lightRig rig="threePt" dir="t"/>
            </a:scene3d>
            <a:sp3d extrusionH="76200">
              <a:extrusionClr>
                <a:srgbClr val="FFC000"/>
              </a:extrusionClr>
            </a:sp3d>
          </p:spPr>
        </p:cxnSp>
        <p:sp>
          <p:nvSpPr>
            <p:cNvPr id="76" name="Ellipsi 75"/>
            <p:cNvSpPr/>
            <p:nvPr/>
          </p:nvSpPr>
          <p:spPr>
            <a:xfrm>
              <a:off x="6588224" y="4240419"/>
              <a:ext cx="2284050" cy="1748850"/>
            </a:xfrm>
            <a:prstGeom prst="ellipse">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chemeClr val="accent6">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1" name="Tekstiruutu 80"/>
            <p:cNvSpPr txBox="1"/>
            <p:nvPr/>
          </p:nvSpPr>
          <p:spPr>
            <a:xfrm>
              <a:off x="4070291" y="4754645"/>
              <a:ext cx="1941869" cy="1169551"/>
            </a:xfrm>
            <a:prstGeom prst="rect">
              <a:avLst/>
            </a:prstGeom>
            <a:noFill/>
          </p:spPr>
          <p:txBody>
            <a:bodyPr wrap="square" rtlCol="0">
              <a:spAutoFit/>
            </a:bodyPr>
            <a:lstStyle/>
            <a:p>
              <a:pPr algn="ctr">
                <a:spcBef>
                  <a:spcPts val="0"/>
                </a:spcBef>
                <a:buNone/>
              </a:pPr>
              <a:r>
                <a:rPr lang="fi-FI" sz="1400" dirty="0" smtClean="0">
                  <a:latin typeface="Arial Rounded MT Bold" panose="020F0704030504030204" pitchFamily="34" charset="0"/>
                </a:rPr>
                <a:t>Hammas-</a:t>
              </a:r>
            </a:p>
            <a:p>
              <a:pPr algn="ctr">
                <a:spcBef>
                  <a:spcPts val="0"/>
                </a:spcBef>
                <a:buNone/>
              </a:pPr>
              <a:r>
                <a:rPr lang="fi-FI" sz="1400" dirty="0">
                  <a:latin typeface="Arial Rounded MT Bold" panose="020F0704030504030204" pitchFamily="34" charset="0"/>
                </a:rPr>
                <a:t>l</a:t>
              </a:r>
              <a:r>
                <a:rPr lang="fi-FI" sz="1400" dirty="0" smtClean="0">
                  <a:latin typeface="Arial Rounded MT Bold" panose="020F0704030504030204" pitchFamily="34" charset="0"/>
                </a:rPr>
                <a:t>ääketieteen</a:t>
              </a:r>
            </a:p>
            <a:p>
              <a:pPr algn="ctr">
                <a:spcBef>
                  <a:spcPts val="0"/>
                </a:spcBef>
                <a:buNone/>
              </a:pPr>
              <a:r>
                <a:rPr lang="fi-FI" sz="1400" dirty="0" smtClean="0">
                  <a:latin typeface="Arial Rounded MT Bold" panose="020F0704030504030204" pitchFamily="34" charset="0"/>
                </a:rPr>
                <a:t>lisensiaatti</a:t>
              </a:r>
            </a:p>
            <a:p>
              <a:pPr algn="ctr">
                <a:spcBef>
                  <a:spcPts val="0"/>
                </a:spcBef>
                <a:buNone/>
              </a:pPr>
              <a:r>
                <a:rPr lang="fi-FI" sz="1400" dirty="0" smtClean="0">
                  <a:latin typeface="Arial Rounded MT Bold" panose="020F0704030504030204" pitchFamily="34" charset="0"/>
                </a:rPr>
                <a:t>(HLL)</a:t>
              </a:r>
            </a:p>
            <a:p>
              <a:pPr algn="ctr">
                <a:spcBef>
                  <a:spcPts val="0"/>
                </a:spcBef>
                <a:buNone/>
              </a:pPr>
              <a:r>
                <a:rPr lang="fi-FI" sz="1400" dirty="0" smtClean="0">
                  <a:solidFill>
                    <a:srgbClr val="C00000"/>
                  </a:solidFill>
                  <a:latin typeface="Arial Rounded MT Bold" panose="020F0704030504030204" pitchFamily="34" charset="0"/>
                </a:rPr>
                <a:t>330 op!  </a:t>
              </a:r>
              <a:endParaRPr lang="fi-FI" sz="1400" dirty="0">
                <a:solidFill>
                  <a:srgbClr val="C00000"/>
                </a:solidFill>
                <a:latin typeface="Arial Rounded MT Bold" panose="020F0704030504030204" pitchFamily="34" charset="0"/>
              </a:endParaRPr>
            </a:p>
          </p:txBody>
        </p:sp>
        <p:sp>
          <p:nvSpPr>
            <p:cNvPr id="82" name="Tekstiruutu 81"/>
            <p:cNvSpPr txBox="1"/>
            <p:nvPr/>
          </p:nvSpPr>
          <p:spPr>
            <a:xfrm>
              <a:off x="6818996" y="4455034"/>
              <a:ext cx="1785452" cy="1600438"/>
            </a:xfrm>
            <a:prstGeom prst="rect">
              <a:avLst/>
            </a:prstGeom>
            <a:noFill/>
          </p:spPr>
          <p:txBody>
            <a:bodyPr wrap="square" rtlCol="0">
              <a:spAutoFit/>
            </a:bodyPr>
            <a:lstStyle/>
            <a:p>
              <a:pPr algn="ctr">
                <a:spcBef>
                  <a:spcPts val="0"/>
                </a:spcBef>
                <a:buNone/>
              </a:pPr>
              <a:r>
                <a:rPr lang="fi-FI" sz="1400" dirty="0" smtClean="0">
                  <a:solidFill>
                    <a:schemeClr val="bg1"/>
                  </a:solidFill>
                  <a:latin typeface="Arial Rounded MT Bold" panose="020F0704030504030204" pitchFamily="34" charset="0"/>
                </a:rPr>
                <a:t>Hammas-</a:t>
              </a:r>
            </a:p>
            <a:p>
              <a:pPr algn="ctr">
                <a:spcBef>
                  <a:spcPts val="0"/>
                </a:spcBef>
                <a:buNone/>
              </a:pPr>
              <a:r>
                <a:rPr lang="fi-FI" sz="1400" dirty="0">
                  <a:solidFill>
                    <a:schemeClr val="bg1"/>
                  </a:solidFill>
                  <a:latin typeface="Arial Rounded MT Bold" panose="020F0704030504030204" pitchFamily="34" charset="0"/>
                </a:rPr>
                <a:t>l</a:t>
              </a:r>
              <a:r>
                <a:rPr lang="fi-FI" sz="1400" dirty="0" smtClean="0">
                  <a:solidFill>
                    <a:schemeClr val="bg1"/>
                  </a:solidFill>
                  <a:latin typeface="Arial Rounded MT Bold" panose="020F0704030504030204" pitchFamily="34" charset="0"/>
                </a:rPr>
                <a:t>ääketieteen</a:t>
              </a:r>
            </a:p>
            <a:p>
              <a:pPr algn="ctr">
                <a:spcBef>
                  <a:spcPts val="0"/>
                </a:spcBef>
                <a:buNone/>
              </a:pPr>
              <a:r>
                <a:rPr lang="fi-FI" sz="1400" dirty="0" smtClean="0">
                  <a:solidFill>
                    <a:schemeClr val="bg1"/>
                  </a:solidFill>
                  <a:latin typeface="Arial Rounded MT Bold" panose="020F0704030504030204" pitchFamily="34" charset="0"/>
                </a:rPr>
                <a:t>tohtori (HLT)</a:t>
              </a:r>
            </a:p>
            <a:p>
              <a:pPr algn="ctr">
                <a:spcBef>
                  <a:spcPts val="0"/>
                </a:spcBef>
                <a:buNone/>
              </a:pPr>
              <a:r>
                <a:rPr lang="fi-FI" sz="1400" dirty="0" smtClean="0">
                  <a:solidFill>
                    <a:schemeClr val="bg1"/>
                  </a:solidFill>
                  <a:latin typeface="Arial Rounded MT Bold" panose="020F0704030504030204" pitchFamily="34" charset="0"/>
                </a:rPr>
                <a:t>Erikoishammas-</a:t>
              </a:r>
            </a:p>
            <a:p>
              <a:pPr algn="ctr">
                <a:spcBef>
                  <a:spcPts val="0"/>
                </a:spcBef>
                <a:buNone/>
              </a:pPr>
              <a:r>
                <a:rPr lang="fi-FI" sz="1400" dirty="0">
                  <a:solidFill>
                    <a:schemeClr val="bg1"/>
                  </a:solidFill>
                  <a:latin typeface="Arial Rounded MT Bold" panose="020F0704030504030204" pitchFamily="34" charset="0"/>
                </a:rPr>
                <a:t>l</a:t>
              </a:r>
              <a:r>
                <a:rPr lang="fi-FI" sz="1400" dirty="0" smtClean="0">
                  <a:solidFill>
                    <a:schemeClr val="bg1"/>
                  </a:solidFill>
                  <a:latin typeface="Arial Rounded MT Bold" panose="020F0704030504030204" pitchFamily="34" charset="0"/>
                </a:rPr>
                <a:t>ääkärin</a:t>
              </a:r>
            </a:p>
            <a:p>
              <a:pPr algn="ctr">
                <a:spcBef>
                  <a:spcPts val="0"/>
                </a:spcBef>
                <a:buNone/>
              </a:pPr>
              <a:r>
                <a:rPr lang="fi-FI" sz="1400" dirty="0" smtClean="0">
                  <a:solidFill>
                    <a:schemeClr val="bg1"/>
                  </a:solidFill>
                  <a:latin typeface="Arial Rounded MT Bold" panose="020F0704030504030204" pitchFamily="34" charset="0"/>
                </a:rPr>
                <a:t> tutkinto</a:t>
              </a:r>
            </a:p>
            <a:p>
              <a:pPr algn="ctr">
                <a:spcBef>
                  <a:spcPts val="0"/>
                </a:spcBef>
                <a:buNone/>
              </a:pP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726769" y="6039210"/>
              <a:ext cx="1909127" cy="461665"/>
            </a:xfrm>
            <a:prstGeom prst="rect">
              <a:avLst/>
            </a:prstGeom>
            <a:solidFill>
              <a:schemeClr val="bg2">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t>Ei alempaa korkeakoulututkintoa</a:t>
              </a:r>
              <a:endParaRPr lang="fi-FI" sz="1200" dirty="0"/>
            </a:p>
          </p:txBody>
        </p:sp>
        <p:sp>
          <p:nvSpPr>
            <p:cNvPr id="83" name="Tekstiruutu 82"/>
            <p:cNvSpPr txBox="1"/>
            <p:nvPr/>
          </p:nvSpPr>
          <p:spPr>
            <a:xfrm>
              <a:off x="4067944" y="6194259"/>
              <a:ext cx="2232248" cy="276999"/>
            </a:xfrm>
            <a:prstGeom prst="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a:t>
              </a:r>
              <a:r>
                <a:rPr lang="fi-FI" sz="1200" dirty="0" smtClean="0"/>
                <a:t>lempi korkeakoulututkinto</a:t>
              </a:r>
              <a:endParaRPr lang="fi-FI" sz="1200" dirty="0"/>
            </a:p>
          </p:txBody>
        </p:sp>
        <p:sp>
          <p:nvSpPr>
            <p:cNvPr id="84" name="Tekstiruutu 83"/>
            <p:cNvSpPr txBox="1"/>
            <p:nvPr/>
          </p:nvSpPr>
          <p:spPr>
            <a:xfrm>
              <a:off x="7069116" y="6194259"/>
              <a:ext cx="1391316" cy="276999"/>
            </a:xfrm>
            <a:prstGeom prst="rect">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solidFill>
                    <a:schemeClr val="bg1"/>
                  </a:solidFill>
                </a:rPr>
                <a:t>Jatkotutkinnot</a:t>
              </a:r>
              <a:endParaRPr lang="fi-FI" sz="1200" dirty="0">
                <a:solidFill>
                  <a:schemeClr val="bg1"/>
                </a:solidFill>
              </a:endParaRPr>
            </a:p>
          </p:txBody>
        </p:sp>
      </p:grpSp>
      <p:sp>
        <p:nvSpPr>
          <p:cNvPr id="7" name="Suorakulmio 6"/>
          <p:cNvSpPr/>
          <p:nvPr/>
        </p:nvSpPr>
        <p:spPr>
          <a:xfrm>
            <a:off x="1763689" y="1124744"/>
            <a:ext cx="5948034" cy="738664"/>
          </a:xfrm>
          <a:prstGeom prst="rect">
            <a:avLst/>
          </a:prstGeom>
          <a:solidFill>
            <a:schemeClr val="bg2">
              <a:lumMod val="20000"/>
              <a:lumOff val="80000"/>
            </a:schemeClr>
          </a:solidFill>
          <a:effectLst>
            <a:glow rad="139700">
              <a:schemeClr val="accent2">
                <a:satMod val="175000"/>
                <a:alpha val="40000"/>
              </a:schemeClr>
            </a:glow>
          </a:effectLst>
        </p:spPr>
        <p:txBody>
          <a:bodyPr wrap="square">
            <a:spAutoFit/>
          </a:bodyPr>
          <a:lstStyle/>
          <a:p>
            <a:r>
              <a:rPr lang="fi-FI" sz="1400" dirty="0"/>
              <a:t>Hammaslääketieteessä perehdytään suun ja leukojen alueen lääketieteeseen sekä alan sairauksien ja vammojen hoitoon ja </a:t>
            </a:r>
            <a:r>
              <a:rPr lang="fi-FI" sz="1400" dirty="0" smtClean="0"/>
              <a:t>ehkäisyyn.</a:t>
            </a:r>
            <a:endParaRPr lang="fi-FI" sz="1400" b="0" dirty="0">
              <a:latin typeface="Arial Rounded MT Bold" panose="020F0704030504030204" pitchFamily="34" charset="0"/>
            </a:endParaRPr>
          </a:p>
        </p:txBody>
      </p:sp>
      <p:grpSp>
        <p:nvGrpSpPr>
          <p:cNvPr id="85" name="Ryhmä 84"/>
          <p:cNvGrpSpPr/>
          <p:nvPr/>
        </p:nvGrpSpPr>
        <p:grpSpPr>
          <a:xfrm>
            <a:off x="7884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smtClean="0">
                  <a:latin typeface="+mj-lt"/>
                </a:rPr>
                <a:t>Seuraava ala</a:t>
              </a:r>
              <a:endParaRPr lang="fi-FI" sz="600" b="1" dirty="0">
                <a:latin typeface="+mj-lt"/>
              </a:endParaRP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smtClean="0">
                  <a:latin typeface="+mj-lt"/>
                </a:rPr>
                <a:t>Koulutusalat</a:t>
              </a:r>
              <a:endParaRPr lang="fi-FI" sz="600" b="1" dirty="0">
                <a:latin typeface="+mj-lt"/>
              </a:endParaRPr>
            </a:p>
          </p:txBody>
        </p:sp>
      </p:grpSp>
      <p:sp>
        <p:nvSpPr>
          <p:cNvPr id="37" name="Suorakulmio 36"/>
          <p:cNvSpPr/>
          <p:nvPr/>
        </p:nvSpPr>
        <p:spPr>
          <a:xfrm>
            <a:off x="1697435" y="4644826"/>
            <a:ext cx="5121561" cy="1600438"/>
          </a:xfrm>
          <a:prstGeom prst="rect">
            <a:avLst/>
          </a:prstGeom>
        </p:spPr>
        <p:txBody>
          <a:bodyPr wrap="square">
            <a:spAutoFit/>
          </a:bodyPr>
          <a:lstStyle/>
          <a:p>
            <a:pPr>
              <a:spcBef>
                <a:spcPts val="0"/>
              </a:spcBef>
            </a:pPr>
            <a:r>
              <a:rPr lang="fi-FI" sz="1400" u="sng" dirty="0" smtClean="0"/>
              <a:t>Hammaslääkärin yleisimpiä työtehtäviä on:</a:t>
            </a:r>
            <a:endParaRPr lang="fi-FI" sz="1400" u="sng" dirty="0"/>
          </a:p>
          <a:p>
            <a:pPr marL="285750" indent="-285750">
              <a:spcBef>
                <a:spcPts val="0"/>
              </a:spcBef>
              <a:buFont typeface="Courier New" panose="02070309020205020404" pitchFamily="49" charset="0"/>
              <a:buChar char="o"/>
            </a:pPr>
            <a:r>
              <a:rPr lang="fi-FI" sz="1400" dirty="0"/>
              <a:t>hampaiden paikkaaminen</a:t>
            </a:r>
          </a:p>
          <a:p>
            <a:pPr marL="285750" indent="-285750">
              <a:spcBef>
                <a:spcPts val="0"/>
              </a:spcBef>
              <a:buFont typeface="Courier New" panose="02070309020205020404" pitchFamily="49" charset="0"/>
              <a:buChar char="o"/>
            </a:pPr>
            <a:r>
              <a:rPr lang="fi-FI" sz="1400" dirty="0"/>
              <a:t>suun alueen tulehdusten hoitaminen</a:t>
            </a:r>
          </a:p>
          <a:p>
            <a:pPr marL="285750" indent="-285750">
              <a:spcBef>
                <a:spcPts val="0"/>
              </a:spcBef>
              <a:buFont typeface="Courier New" panose="02070309020205020404" pitchFamily="49" charset="0"/>
              <a:buChar char="o"/>
            </a:pPr>
            <a:r>
              <a:rPr lang="fi-FI" sz="1400" dirty="0"/>
              <a:t>hampaiden oikominen</a:t>
            </a:r>
          </a:p>
          <a:p>
            <a:pPr marL="285750" indent="-285750">
              <a:spcBef>
                <a:spcPts val="0"/>
              </a:spcBef>
              <a:buFont typeface="Courier New" panose="02070309020205020404" pitchFamily="49" charset="0"/>
              <a:buChar char="o"/>
            </a:pPr>
            <a:r>
              <a:rPr lang="fi-FI" sz="1400" dirty="0"/>
              <a:t>hampaiden poistoon ja proteeseihin liittyvät </a:t>
            </a:r>
            <a:r>
              <a:rPr lang="fi-FI" sz="1400" dirty="0" smtClean="0"/>
              <a:t>tehtävät</a:t>
            </a:r>
            <a:endParaRPr lang="fi-FI" sz="1400" dirty="0"/>
          </a:p>
          <a:p>
            <a:pPr marL="285750" indent="-285750">
              <a:spcBef>
                <a:spcPts val="0"/>
              </a:spcBef>
              <a:buFont typeface="Courier New" panose="02070309020205020404" pitchFamily="49" charset="0"/>
              <a:buChar char="o"/>
            </a:pPr>
            <a:r>
              <a:rPr lang="fi-FI" sz="1400" dirty="0"/>
              <a:t>s</a:t>
            </a:r>
            <a:r>
              <a:rPr lang="fi-FI" sz="1400" dirty="0" smtClean="0"/>
              <a:t>uun sairauksien ennaltaehkäisy</a:t>
            </a:r>
          </a:p>
          <a:p>
            <a:pPr marL="285750" indent="-285750">
              <a:spcBef>
                <a:spcPts val="0"/>
              </a:spcBef>
              <a:buFont typeface="Courier New" panose="02070309020205020404" pitchFamily="49" charset="0"/>
              <a:buChar char="o"/>
            </a:pPr>
            <a:r>
              <a:rPr lang="fi-FI" sz="1400" dirty="0" smtClean="0"/>
              <a:t>yhteistyö </a:t>
            </a:r>
            <a:r>
              <a:rPr lang="fi-FI" sz="1400" dirty="0"/>
              <a:t>suuhygienistin </a:t>
            </a:r>
            <a:r>
              <a:rPr lang="fi-FI" sz="1400" dirty="0" smtClean="0"/>
              <a:t>kanssa</a:t>
            </a:r>
            <a:endParaRPr lang="fi-FI" sz="1400" dirty="0"/>
          </a:p>
        </p:txBody>
      </p:sp>
      <p:pic>
        <p:nvPicPr>
          <p:cNvPr id="3074" name="Picture 2" descr="C:\Users\Seppo\AppData\Local\Microsoft\Windows\Temporary Internet Files\Content.IE5\XZI4PJ9E\MP900426558[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4456" y="4371528"/>
            <a:ext cx="1778159" cy="177815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6" name="Picture 2" descr="Siirry etusivulle">
            <a:hlinkClick r:id="rId8" tooltip="Katso"/>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6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p:nvPr>
        </p:nvSpPr>
        <p:spPr bwMode="auto">
          <a:xfrm>
            <a:off x="1252897" y="115888"/>
            <a:ext cx="6140673" cy="576808"/>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smtClean="0">
                <a:solidFill>
                  <a:schemeClr val="tx1"/>
                </a:solidFill>
                <a:latin typeface="Arial Rounded MT Bold" panose="020F0704030504030204" pitchFamily="34" charset="0"/>
              </a:rPr>
              <a:t>Humanistinen ala</a:t>
            </a:r>
            <a:endParaRPr lang="fi-FI" sz="2800" b="1" dirty="0">
              <a:solidFill>
                <a:schemeClr val="tx1"/>
              </a:solidFill>
              <a:latin typeface="Arial Rounded MT Bold" panose="020F0704030504030204" pitchFamily="34" charset="0"/>
            </a:endParaRPr>
          </a:p>
        </p:txBody>
      </p:sp>
      <p:sp>
        <p:nvSpPr>
          <p:cNvPr id="3" name="Pyöristetty suorakulmio 2"/>
          <p:cNvSpPr/>
          <p:nvPr/>
        </p:nvSpPr>
        <p:spPr bwMode="auto">
          <a:xfrm>
            <a:off x="35496" y="106976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Lapin yliopisto</a:t>
            </a:r>
          </a:p>
        </p:txBody>
      </p:sp>
      <p:sp>
        <p:nvSpPr>
          <p:cNvPr id="56" name="Pyöristetty suorakulmio 55">
            <a:hlinkClick r:id="rId3" tooltip="Katso lisää"/>
          </p:cNvPr>
          <p:cNvSpPr/>
          <p:nvPr/>
        </p:nvSpPr>
        <p:spPr bwMode="auto">
          <a:xfrm>
            <a:off x="35496" y="1373411"/>
            <a:ext cx="1368152" cy="272415"/>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Oulun yliopisto</a:t>
            </a:r>
          </a:p>
        </p:txBody>
      </p:sp>
      <p:sp>
        <p:nvSpPr>
          <p:cNvPr id="60" name="Pyöristetty suorakulmio 59">
            <a:hlinkClick r:id="rId4" tooltip="Katso lisää"/>
          </p:cNvPr>
          <p:cNvSpPr/>
          <p:nvPr/>
        </p:nvSpPr>
        <p:spPr bwMode="auto">
          <a:xfrm>
            <a:off x="35496" y="1717834"/>
            <a:ext cx="1368152" cy="272415"/>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Vaasan yliopisto</a:t>
            </a:r>
          </a:p>
        </p:txBody>
      </p:sp>
      <p:sp>
        <p:nvSpPr>
          <p:cNvPr id="61" name="Pyöristetty suorakulmio 60">
            <a:hlinkClick r:id="rId5" tooltip="Katso lisää"/>
          </p:cNvPr>
          <p:cNvSpPr/>
          <p:nvPr/>
        </p:nvSpPr>
        <p:spPr bwMode="auto">
          <a:xfrm>
            <a:off x="35496" y="2093491"/>
            <a:ext cx="1368152" cy="255389"/>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Itä-Suomen yliopisto</a:t>
            </a:r>
          </a:p>
        </p:txBody>
      </p:sp>
      <p:sp>
        <p:nvSpPr>
          <p:cNvPr id="62" name="Pyöristetty suorakulmio 61">
            <a:hlinkClick r:id="rId6" tooltip="Katso lisää"/>
          </p:cNvPr>
          <p:cNvSpPr/>
          <p:nvPr/>
        </p:nvSpPr>
        <p:spPr bwMode="auto">
          <a:xfrm>
            <a:off x="35496" y="2420888"/>
            <a:ext cx="1368152" cy="255389"/>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Lappeenrannan teknillinen yliopisto</a:t>
            </a:r>
          </a:p>
        </p:txBody>
      </p:sp>
      <p:sp>
        <p:nvSpPr>
          <p:cNvPr id="64" name="Pyöristetty suorakulmio 63">
            <a:hlinkClick r:id="rId7" tooltip="Katso lisää"/>
          </p:cNvPr>
          <p:cNvSpPr/>
          <p:nvPr/>
        </p:nvSpPr>
        <p:spPr bwMode="auto">
          <a:xfrm>
            <a:off x="35496" y="3212976"/>
            <a:ext cx="1368152" cy="255389"/>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Tampereen yliopisto</a:t>
            </a:r>
          </a:p>
        </p:txBody>
      </p:sp>
      <p:sp>
        <p:nvSpPr>
          <p:cNvPr id="65" name="Pyöristetty suorakulmio 64"/>
          <p:cNvSpPr/>
          <p:nvPr/>
        </p:nvSpPr>
        <p:spPr bwMode="auto">
          <a:xfrm>
            <a:off x="35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T:reen teknillinen yliopisto</a:t>
            </a:r>
          </a:p>
        </p:txBody>
      </p:sp>
      <p:sp>
        <p:nvSpPr>
          <p:cNvPr id="66" name="Pyöristetty suorakulmio 65">
            <a:hlinkClick r:id="rId8" tooltip="Katso lisää"/>
          </p:cNvPr>
          <p:cNvSpPr/>
          <p:nvPr/>
        </p:nvSpPr>
        <p:spPr bwMode="auto">
          <a:xfrm>
            <a:off x="35496" y="4061455"/>
            <a:ext cx="1368152" cy="272415"/>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Turun yliopisto</a:t>
            </a:r>
          </a:p>
        </p:txBody>
      </p:sp>
      <p:sp>
        <p:nvSpPr>
          <p:cNvPr id="67" name="Pyöristetty suorakulmio 66"/>
          <p:cNvSpPr/>
          <p:nvPr/>
        </p:nvSpPr>
        <p:spPr bwMode="auto">
          <a:xfrm>
            <a:off x="35496" y="4693910"/>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Maanpuolustuskork.</a:t>
            </a:r>
          </a:p>
        </p:txBody>
      </p:sp>
      <p:sp>
        <p:nvSpPr>
          <p:cNvPr id="68" name="Pyöristetty suorakulmio 67"/>
          <p:cNvSpPr/>
          <p:nvPr/>
        </p:nvSpPr>
        <p:spPr bwMode="auto">
          <a:xfrm>
            <a:off x="35496" y="5013176"/>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Hanken</a:t>
            </a:r>
          </a:p>
        </p:txBody>
      </p:sp>
      <p:sp>
        <p:nvSpPr>
          <p:cNvPr id="69" name="Pyöristetty suorakulmio 68"/>
          <p:cNvSpPr/>
          <p:nvPr/>
        </p:nvSpPr>
        <p:spPr bwMode="auto">
          <a:xfrm>
            <a:off x="35496" y="534198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Aalto-yliopisto</a:t>
            </a:r>
          </a:p>
        </p:txBody>
      </p:sp>
      <p:sp>
        <p:nvSpPr>
          <p:cNvPr id="70" name="Pyöristetty suorakulmio 69"/>
          <p:cNvSpPr/>
          <p:nvPr/>
        </p:nvSpPr>
        <p:spPr bwMode="auto">
          <a:xfrm>
            <a:off x="35496" y="5661248"/>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Taideyliopisto</a:t>
            </a:r>
          </a:p>
        </p:txBody>
      </p:sp>
      <p:sp>
        <p:nvSpPr>
          <p:cNvPr id="71" name="Pyöristetty suorakulmio 70">
            <a:hlinkClick r:id="rId9" tooltip="Katso lisää"/>
          </p:cNvPr>
          <p:cNvSpPr/>
          <p:nvPr/>
        </p:nvSpPr>
        <p:spPr bwMode="auto">
          <a:xfrm>
            <a:off x="35496" y="5990054"/>
            <a:ext cx="1368152" cy="272415"/>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Helsingin yliopisto</a:t>
            </a:r>
          </a:p>
        </p:txBody>
      </p:sp>
      <p:sp>
        <p:nvSpPr>
          <p:cNvPr id="72" name="Pyöristetty suorakulmio 71">
            <a:hlinkClick r:id="rId10" tooltip="Katso lisää"/>
          </p:cNvPr>
          <p:cNvSpPr/>
          <p:nvPr/>
        </p:nvSpPr>
        <p:spPr bwMode="auto">
          <a:xfrm>
            <a:off x="35496" y="4388852"/>
            <a:ext cx="1368152" cy="272415"/>
          </a:xfrm>
          <a:prstGeom prst="roundRect">
            <a:avLst/>
          </a:prstGeom>
          <a:solidFill>
            <a:srgbClr val="00B050"/>
          </a:solidFill>
          <a:ln w="9525" cap="flat" cmpd="sng" algn="ctr">
            <a:noFill/>
            <a:prstDash val="solid"/>
            <a:round/>
            <a:headEnd type="none" w="med" len="med"/>
            <a:tailEnd type="none" w="med" len="med"/>
          </a:ln>
          <a:effectLst>
            <a:glow rad="101600">
              <a:srgbClr val="92D05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Åbo Akademi</a:t>
            </a:r>
          </a:p>
        </p:txBody>
      </p:sp>
      <p:grpSp>
        <p:nvGrpSpPr>
          <p:cNvPr id="4" name="Ryhmä 3"/>
          <p:cNvGrpSpPr/>
          <p:nvPr/>
        </p:nvGrpSpPr>
        <p:grpSpPr>
          <a:xfrm>
            <a:off x="1582753" y="2536573"/>
            <a:ext cx="7037493" cy="2044555"/>
            <a:chOff x="1582753" y="4426703"/>
            <a:chExt cx="7037493" cy="2044555"/>
          </a:xfrm>
        </p:grpSpPr>
        <p:cxnSp>
          <p:nvCxnSpPr>
            <p:cNvPr id="74" name="Suora yhdysviiva 73"/>
            <p:cNvCxnSpPr/>
            <p:nvPr/>
          </p:nvCxnSpPr>
          <p:spPr bwMode="auto">
            <a:xfrm>
              <a:off x="1820845" y="5258155"/>
              <a:ext cx="6098612" cy="0"/>
            </a:xfrm>
            <a:prstGeom prst="line">
              <a:avLst/>
            </a:prstGeom>
            <a:noFill/>
            <a:ln w="76200" cap="flat" cmpd="sng" algn="ctr">
              <a:solidFill>
                <a:srgbClr val="00B050"/>
              </a:solidFill>
              <a:prstDash val="solid"/>
              <a:round/>
              <a:headEnd type="none" w="med" len="med"/>
              <a:tailEnd type="none" w="med" len="med"/>
            </a:ln>
            <a:effectLst>
              <a:glow rad="101600">
                <a:srgbClr val="00B05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4" y="4426703"/>
              <a:ext cx="2032022" cy="1562566"/>
            </a:xfrm>
            <a:prstGeom prst="ellipse">
              <a:avLst/>
            </a:prstGeom>
            <a:solidFill>
              <a:srgbClr val="00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66FF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79712" y="4869079"/>
              <a:ext cx="1728192" cy="954107"/>
            </a:xfrm>
            <a:prstGeom prst="rect">
              <a:avLst/>
            </a:prstGeom>
            <a:noFill/>
          </p:spPr>
          <p:txBody>
            <a:bodyPr wrap="square" rtlCol="0">
              <a:spAutoFit/>
            </a:bodyPr>
            <a:lstStyle/>
            <a:p>
              <a:pPr algn="ctr">
                <a:buNone/>
              </a:pPr>
              <a:r>
                <a:rPr lang="fi-FI" sz="1400" dirty="0" smtClean="0">
                  <a:latin typeface="Arial Rounded MT Bold" panose="020F0704030504030204" pitchFamily="34" charset="0"/>
                </a:rPr>
                <a:t>Humanististen tieteiden</a:t>
              </a:r>
            </a:p>
            <a:p>
              <a:pPr algn="ctr">
                <a:spcBef>
                  <a:spcPts val="0"/>
                </a:spcBef>
                <a:buNone/>
              </a:pPr>
              <a:r>
                <a:rPr lang="fi-FI" sz="1400" dirty="0">
                  <a:latin typeface="Arial Rounded MT Bold" panose="020F0704030504030204" pitchFamily="34" charset="0"/>
                </a:rPr>
                <a:t>k</a:t>
              </a:r>
              <a:r>
                <a:rPr lang="fi-FI" sz="1400" dirty="0" smtClean="0">
                  <a:latin typeface="Arial Rounded MT Bold" panose="020F0704030504030204" pitchFamily="34" charset="0"/>
                </a:rPr>
                <a:t>andidaatti</a:t>
              </a:r>
            </a:p>
            <a:p>
              <a:pPr algn="ctr">
                <a:spcBef>
                  <a:spcPts val="0"/>
                </a:spcBef>
                <a:buNone/>
              </a:pPr>
              <a:r>
                <a:rPr lang="fi-FI" sz="1400" dirty="0" smtClean="0">
                  <a:latin typeface="Arial Rounded MT Bold" panose="020F0704030504030204" pitchFamily="34" charset="0"/>
                </a:rPr>
                <a:t>(HuK)</a:t>
              </a:r>
            </a:p>
          </p:txBody>
        </p:sp>
        <p:sp>
          <p:nvSpPr>
            <p:cNvPr id="81" name="Tekstiruutu 80"/>
            <p:cNvSpPr txBox="1"/>
            <p:nvPr/>
          </p:nvSpPr>
          <p:spPr>
            <a:xfrm>
              <a:off x="4070291" y="4940506"/>
              <a:ext cx="1941869" cy="738664"/>
            </a:xfrm>
            <a:prstGeom prst="rect">
              <a:avLst/>
            </a:prstGeom>
            <a:noFill/>
          </p:spPr>
          <p:txBody>
            <a:bodyPr wrap="square" rtlCol="0">
              <a:spAutoFit/>
            </a:bodyPr>
            <a:lstStyle/>
            <a:p>
              <a:pPr algn="ctr">
                <a:spcBef>
                  <a:spcPts val="0"/>
                </a:spcBef>
                <a:buNone/>
              </a:pPr>
              <a:r>
                <a:rPr lang="fi-FI" sz="1400" dirty="0" smtClean="0">
                  <a:latin typeface="Arial Rounded MT Bold" panose="020F0704030504030204" pitchFamily="34" charset="0"/>
                </a:rPr>
                <a:t>Filosofian</a:t>
              </a:r>
            </a:p>
            <a:p>
              <a:pPr algn="ctr">
                <a:spcBef>
                  <a:spcPts val="0"/>
                </a:spcBef>
                <a:buNone/>
              </a:pPr>
              <a:r>
                <a:rPr lang="fi-FI" sz="1400" dirty="0">
                  <a:latin typeface="Arial Rounded MT Bold" panose="020F0704030504030204" pitchFamily="34" charset="0"/>
                </a:rPr>
                <a:t>m</a:t>
              </a:r>
              <a:r>
                <a:rPr lang="fi-FI" sz="1400" dirty="0" smtClean="0">
                  <a:latin typeface="Arial Rounded MT Bold" panose="020F0704030504030204" pitchFamily="34" charset="0"/>
                </a:rPr>
                <a:t>aisteri</a:t>
              </a:r>
            </a:p>
            <a:p>
              <a:pPr algn="ctr">
                <a:spcBef>
                  <a:spcPts val="0"/>
                </a:spcBef>
                <a:buNone/>
              </a:pPr>
              <a:r>
                <a:rPr lang="fi-FI" sz="1400" dirty="0" smtClean="0">
                  <a:latin typeface="Arial Rounded MT Bold" panose="020F0704030504030204" pitchFamily="34" charset="0"/>
                </a:rPr>
                <a:t>(FM)</a:t>
              </a:r>
            </a:p>
          </p:txBody>
        </p:sp>
        <p:sp>
          <p:nvSpPr>
            <p:cNvPr id="82" name="Tekstiruutu 81"/>
            <p:cNvSpPr txBox="1"/>
            <p:nvPr/>
          </p:nvSpPr>
          <p:spPr>
            <a:xfrm>
              <a:off x="6746988" y="4725643"/>
              <a:ext cx="1785452" cy="1169551"/>
            </a:xfrm>
            <a:prstGeom prst="rect">
              <a:avLst/>
            </a:prstGeom>
            <a:noFill/>
          </p:spPr>
          <p:txBody>
            <a:bodyPr wrap="square" rtlCol="0">
              <a:spAutoFit/>
            </a:bodyPr>
            <a:lstStyle/>
            <a:p>
              <a:pPr algn="ctr">
                <a:spcBef>
                  <a:spcPts val="0"/>
                </a:spcBef>
                <a:buNone/>
              </a:pPr>
              <a:r>
                <a:rPr lang="fi-FI" sz="1400" dirty="0" smtClean="0">
                  <a:solidFill>
                    <a:schemeClr val="bg1"/>
                  </a:solidFill>
                  <a:latin typeface="Arial Rounded MT Bold" panose="020F0704030504030204" pitchFamily="34" charset="0"/>
                </a:rPr>
                <a:t>Filosofian </a:t>
              </a:r>
            </a:p>
            <a:p>
              <a:pPr algn="ctr">
                <a:spcBef>
                  <a:spcPts val="0"/>
                </a:spcBef>
                <a:buNone/>
              </a:pPr>
              <a:r>
                <a:rPr lang="fi-FI" sz="1400" dirty="0">
                  <a:solidFill>
                    <a:schemeClr val="bg1"/>
                  </a:solidFill>
                  <a:latin typeface="Arial Rounded MT Bold" panose="020F0704030504030204" pitchFamily="34" charset="0"/>
                </a:rPr>
                <a:t>l</a:t>
              </a:r>
              <a:r>
                <a:rPr lang="fi-FI" sz="1400" dirty="0" smtClean="0">
                  <a:solidFill>
                    <a:schemeClr val="bg1"/>
                  </a:solidFill>
                  <a:latin typeface="Arial Rounded MT Bold" panose="020F0704030504030204" pitchFamily="34" charset="0"/>
                </a:rPr>
                <a:t>isensiaatti (FL)</a:t>
              </a:r>
            </a:p>
            <a:p>
              <a:pPr algn="ctr">
                <a:spcBef>
                  <a:spcPts val="0"/>
                </a:spcBef>
                <a:buNone/>
              </a:pPr>
              <a:r>
                <a:rPr lang="fi-FI" sz="1400" dirty="0" smtClean="0">
                  <a:solidFill>
                    <a:schemeClr val="bg1"/>
                  </a:solidFill>
                  <a:latin typeface="Arial Rounded MT Bold" panose="020F0704030504030204" pitchFamily="34" charset="0"/>
                </a:rPr>
                <a:t>Filosofian</a:t>
              </a:r>
            </a:p>
            <a:p>
              <a:pPr algn="ctr">
                <a:spcBef>
                  <a:spcPts val="0"/>
                </a:spcBef>
                <a:buNone/>
              </a:pPr>
              <a:r>
                <a:rPr lang="fi-FI" sz="1400" dirty="0">
                  <a:solidFill>
                    <a:schemeClr val="bg1"/>
                  </a:solidFill>
                  <a:latin typeface="Arial Rounded MT Bold" panose="020F0704030504030204" pitchFamily="34" charset="0"/>
                </a:rPr>
                <a:t>t</a:t>
              </a:r>
              <a:r>
                <a:rPr lang="fi-FI" sz="1400" dirty="0" smtClean="0">
                  <a:solidFill>
                    <a:schemeClr val="bg1"/>
                  </a:solidFill>
                  <a:latin typeface="Arial Rounded MT Bold" panose="020F0704030504030204" pitchFamily="34" charset="0"/>
                </a:rPr>
                <a:t>ohtori (FT)</a:t>
              </a:r>
            </a:p>
            <a:p>
              <a:pPr algn="ctr">
                <a:spcBef>
                  <a:spcPts val="0"/>
                </a:spcBef>
                <a:buNone/>
              </a:pP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66FF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t>Alempi korkeakoulututkinto</a:t>
              </a:r>
              <a:endParaRPr lang="fi-FI" sz="1200" dirty="0"/>
            </a:p>
          </p:txBody>
        </p:sp>
        <p:sp>
          <p:nvSpPr>
            <p:cNvPr id="83" name="Tekstiruutu 82"/>
            <p:cNvSpPr txBox="1"/>
            <p:nvPr/>
          </p:nvSpPr>
          <p:spPr>
            <a:xfrm>
              <a:off x="4067944" y="6194259"/>
              <a:ext cx="2232248" cy="276999"/>
            </a:xfrm>
            <a:prstGeom prst="rect">
              <a:avLst/>
            </a:prstGeom>
            <a:solidFill>
              <a:srgbClr val="92D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a:t>
              </a:r>
              <a:r>
                <a:rPr lang="fi-FI" sz="1200" dirty="0" smtClean="0"/>
                <a:t>lempi korkeakoulututkinto</a:t>
              </a:r>
              <a:endParaRPr lang="fi-FI" sz="1200" dirty="0"/>
            </a:p>
          </p:txBody>
        </p:sp>
        <p:sp>
          <p:nvSpPr>
            <p:cNvPr id="84" name="Tekstiruutu 83"/>
            <p:cNvSpPr txBox="1"/>
            <p:nvPr/>
          </p:nvSpPr>
          <p:spPr>
            <a:xfrm>
              <a:off x="6925100" y="6194259"/>
              <a:ext cx="1391316" cy="276999"/>
            </a:xfrm>
            <a:prstGeom prst="rect">
              <a:avLst/>
            </a:prstGeom>
            <a:solidFill>
              <a:srgbClr val="0066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solidFill>
                    <a:schemeClr val="bg1"/>
                  </a:solidFill>
                </a:rPr>
                <a:t>Jatkotutkinnot</a:t>
              </a:r>
              <a:endParaRPr lang="fi-FI" sz="1200" dirty="0">
                <a:solidFill>
                  <a:schemeClr val="bg1"/>
                </a:solidFill>
              </a:endParaRPr>
            </a:p>
          </p:txBody>
        </p:sp>
      </p:grpSp>
      <p:sp>
        <p:nvSpPr>
          <p:cNvPr id="7" name="Suorakulmio 6"/>
          <p:cNvSpPr/>
          <p:nvPr/>
        </p:nvSpPr>
        <p:spPr>
          <a:xfrm>
            <a:off x="1763689" y="1143615"/>
            <a:ext cx="6289847" cy="1277273"/>
          </a:xfrm>
          <a:prstGeom prst="rect">
            <a:avLst/>
          </a:prstGeom>
          <a:solidFill>
            <a:schemeClr val="bg2">
              <a:lumMod val="20000"/>
              <a:lumOff val="80000"/>
            </a:schemeClr>
          </a:solidFill>
          <a:effectLst>
            <a:glow rad="139700">
              <a:srgbClr val="00B050">
                <a:alpha val="40000"/>
              </a:srgbClr>
            </a:glow>
          </a:effectLst>
        </p:spPr>
        <p:txBody>
          <a:bodyPr wrap="square">
            <a:spAutoFit/>
          </a:bodyPr>
          <a:lstStyle/>
          <a:p>
            <a:r>
              <a:rPr lang="fi-FI" sz="1400" b="0" dirty="0" smtClean="0">
                <a:latin typeface="Arial Rounded MT Bold" panose="020F0704030504030204" pitchFamily="34" charset="0"/>
              </a:rPr>
              <a:t>Opintojen </a:t>
            </a:r>
            <a:r>
              <a:rPr lang="fi-FI" sz="1400" b="0" dirty="0">
                <a:latin typeface="Arial Rounded MT Bold" panose="020F0704030504030204" pitchFamily="34" charset="0"/>
              </a:rPr>
              <a:t>suorittamisessa kehittyvät akateemiset taidot, kuten esimerkiksi kielitaito, ryhmätyö- ja viestintätaidot, tiedonhankinta- ja tiedonkäsittelytaidot sekä </a:t>
            </a:r>
            <a:r>
              <a:rPr lang="fi-FI" sz="1400" b="0" dirty="0" smtClean="0">
                <a:latin typeface="Arial Rounded MT Bold" panose="020F0704030504030204" pitchFamily="34" charset="0"/>
              </a:rPr>
              <a:t>ongelman ratkaisutaidot. </a:t>
            </a:r>
            <a:endParaRPr lang="fi-FI" sz="1400" b="0" dirty="0">
              <a:latin typeface="Arial Rounded MT Bold" panose="020F0704030504030204" pitchFamily="34" charset="0"/>
            </a:endParaRPr>
          </a:p>
          <a:p>
            <a:r>
              <a:rPr lang="fi-FI" sz="1400" b="0" dirty="0">
                <a:latin typeface="Arial Rounded MT Bold" panose="020F0704030504030204" pitchFamily="34" charset="0"/>
              </a:rPr>
              <a:t>Aineenopettajan pätevyyden humanistiselta alalta voi hankkia esim. kieliaineista sekä useista reaaliaineista.</a:t>
            </a:r>
          </a:p>
        </p:txBody>
      </p:sp>
      <p:grpSp>
        <p:nvGrpSpPr>
          <p:cNvPr id="85" name="Ryhmä 84"/>
          <p:cNvGrpSpPr/>
          <p:nvPr/>
        </p:nvGrpSpPr>
        <p:grpSpPr>
          <a:xfrm>
            <a:off x="7884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smtClean="0">
                  <a:latin typeface="+mj-lt"/>
                </a:rPr>
                <a:t>Seuraava ala</a:t>
              </a:r>
              <a:endParaRPr lang="fi-FI" sz="600" b="1" dirty="0">
                <a:latin typeface="+mj-lt"/>
              </a:endParaRP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smtClean="0">
                  <a:latin typeface="+mj-lt"/>
                </a:rPr>
                <a:t>Koulutusalat</a:t>
              </a:r>
              <a:endParaRPr lang="fi-FI" sz="600" b="1" dirty="0">
                <a:latin typeface="+mj-lt"/>
              </a:endParaRPr>
            </a:p>
          </p:txBody>
        </p:sp>
      </p:grpSp>
      <p:sp>
        <p:nvSpPr>
          <p:cNvPr id="37" name="Suorakulmio 36"/>
          <p:cNvSpPr/>
          <p:nvPr/>
        </p:nvSpPr>
        <p:spPr>
          <a:xfrm>
            <a:off x="1691680" y="4797152"/>
            <a:ext cx="4248472" cy="2031325"/>
          </a:xfrm>
          <a:prstGeom prst="rect">
            <a:avLst/>
          </a:prstGeom>
        </p:spPr>
        <p:txBody>
          <a:bodyPr wrap="square">
            <a:spAutoFit/>
          </a:bodyPr>
          <a:lstStyle/>
          <a:p>
            <a:pPr>
              <a:spcBef>
                <a:spcPts val="0"/>
              </a:spcBef>
            </a:pPr>
            <a:r>
              <a:rPr lang="fi-FI" sz="1400" b="0" u="sng" dirty="0">
                <a:latin typeface="Arial Rounded MT Bold" panose="020F0704030504030204" pitchFamily="34" charset="0"/>
              </a:rPr>
              <a:t>Valmistuneita työskentelee muun muassa:</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tiedotusvälineissä</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kirjastoissa</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kulttuurihallinnossa</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museoissa ja arkistoissa</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tutkimuslaitoksissa</a:t>
            </a:r>
          </a:p>
          <a:p>
            <a:pPr marL="285750" indent="-285750">
              <a:spcBef>
                <a:spcPts val="0"/>
              </a:spcBef>
              <a:buFont typeface="Courier New" panose="02070309020205020404" pitchFamily="49" charset="0"/>
              <a:buChar char="o"/>
            </a:pPr>
            <a:r>
              <a:rPr lang="fi-FI" sz="1400" b="0" dirty="0">
                <a:latin typeface="Arial Rounded MT Bold" panose="020F0704030504030204" pitchFamily="34" charset="0"/>
              </a:rPr>
              <a:t>järjestöissä</a:t>
            </a:r>
          </a:p>
          <a:p>
            <a:pPr marL="285750" indent="-285750">
              <a:spcBef>
                <a:spcPts val="0"/>
              </a:spcBef>
              <a:buFont typeface="Courier New" panose="02070309020205020404" pitchFamily="49" charset="0"/>
              <a:buChar char="o"/>
            </a:pPr>
            <a:r>
              <a:rPr lang="fi-FI" sz="1400" b="0" dirty="0" smtClean="0">
                <a:latin typeface="Arial Rounded MT Bold" panose="020F0704030504030204" pitchFamily="34" charset="0"/>
              </a:rPr>
              <a:t>yrityksissä</a:t>
            </a:r>
          </a:p>
          <a:p>
            <a:pPr marL="285750" indent="-285750">
              <a:spcBef>
                <a:spcPts val="0"/>
              </a:spcBef>
              <a:buFont typeface="Courier New" panose="02070309020205020404" pitchFamily="49" charset="0"/>
              <a:buChar char="o"/>
            </a:pPr>
            <a:r>
              <a:rPr lang="fi-FI" sz="1400" b="0" dirty="0" smtClean="0">
                <a:latin typeface="Arial Rounded MT Bold" panose="020F0704030504030204" pitchFamily="34" charset="0"/>
              </a:rPr>
              <a:t>oppilaitoksissa</a:t>
            </a:r>
            <a:endParaRPr lang="fi-FI" sz="1400" b="0" dirty="0">
              <a:latin typeface="Arial Rounded MT Bold" panose="020F0704030504030204" pitchFamily="34" charset="0"/>
            </a:endParaRPr>
          </a:p>
        </p:txBody>
      </p:sp>
      <p:pic>
        <p:nvPicPr>
          <p:cNvPr id="1026" name="Picture 2" descr="C:\Users\Seppo\AppData\Local\Microsoft\Windows\Temporary Internet Files\Content.IE5\AL57D4PG\MP900400979[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28184" y="4729882"/>
            <a:ext cx="1624269" cy="2030850"/>
          </a:xfrm>
          <a:prstGeom prst="rect">
            <a:avLst/>
          </a:prstGeom>
          <a:solidFill>
            <a:schemeClr val="tx1"/>
          </a:solidFill>
          <a:ln w="12700">
            <a:solidFill>
              <a:schemeClr val="tx1"/>
            </a:solidFill>
          </a:ln>
          <a:effectLst>
            <a:outerShdw blurRad="292100" dist="139700" dir="2700000" algn="tl" rotWithShape="0">
              <a:srgbClr val="333333">
                <a:alpha val="65000"/>
              </a:srgbClr>
            </a:outerShdw>
          </a:effectLst>
        </p:spPr>
      </p:pic>
      <p:pic>
        <p:nvPicPr>
          <p:cNvPr id="38" name="Picture 2" descr="Siirry etusivulle">
            <a:hlinkClick r:id="rId12" tooltip="Katso"/>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10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p:nvPr>
        </p:nvSpPr>
        <p:spPr bwMode="auto">
          <a:xfrm>
            <a:off x="1252897" y="115888"/>
            <a:ext cx="6140673" cy="576808"/>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smtClean="0">
                <a:solidFill>
                  <a:schemeClr val="tx1"/>
                </a:solidFill>
                <a:latin typeface="Arial Rounded MT Bold" panose="020F0704030504030204" pitchFamily="34" charset="0"/>
              </a:rPr>
              <a:t>Kasvatustiede</a:t>
            </a:r>
            <a:endParaRPr lang="fi-FI" sz="2800" b="1" dirty="0">
              <a:solidFill>
                <a:schemeClr val="tx1"/>
              </a:solidFill>
              <a:latin typeface="Arial Rounded MT Bold" panose="020F0704030504030204" pitchFamily="34" charset="0"/>
            </a:endParaRPr>
          </a:p>
        </p:txBody>
      </p:sp>
      <p:sp>
        <p:nvSpPr>
          <p:cNvPr id="3" name="Pyöristetty suorakulmio 2">
            <a:hlinkClick r:id="rId3" tooltip="Katso lisää"/>
          </p:cNvPr>
          <p:cNvSpPr/>
          <p:nvPr/>
        </p:nvSpPr>
        <p:spPr bwMode="auto">
          <a:xfrm>
            <a:off x="35496" y="1069762"/>
            <a:ext cx="1368152" cy="272415"/>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Lapin yliopisto</a:t>
            </a:r>
          </a:p>
        </p:txBody>
      </p:sp>
      <p:sp>
        <p:nvSpPr>
          <p:cNvPr id="56" name="Pyöristetty suorakulmio 55">
            <a:hlinkClick r:id="rId4" tooltip="Katso lisää"/>
          </p:cNvPr>
          <p:cNvSpPr/>
          <p:nvPr/>
        </p:nvSpPr>
        <p:spPr bwMode="auto">
          <a:xfrm>
            <a:off x="35496" y="1373411"/>
            <a:ext cx="1368152" cy="272415"/>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Vaasan yliopisto</a:t>
            </a:r>
          </a:p>
        </p:txBody>
      </p:sp>
      <p:sp>
        <p:nvSpPr>
          <p:cNvPr id="61" name="Pyöristetty suorakulmio 60">
            <a:hlinkClick r:id="rId5" tooltip="Katso lisää"/>
          </p:cNvPr>
          <p:cNvSpPr/>
          <p:nvPr/>
        </p:nvSpPr>
        <p:spPr bwMode="auto">
          <a:xfrm>
            <a:off x="35496" y="2093491"/>
            <a:ext cx="1368152" cy="255389"/>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Itä-Suomen yliopisto</a:t>
            </a:r>
          </a:p>
        </p:txBody>
      </p:sp>
      <p:sp>
        <p:nvSpPr>
          <p:cNvPr id="62" name="Pyöristetty suorakulmio 61">
            <a:hlinkClick r:id="rId6" tooltip="Katso lisää"/>
          </p:cNvPr>
          <p:cNvSpPr/>
          <p:nvPr/>
        </p:nvSpPr>
        <p:spPr bwMode="auto">
          <a:xfrm>
            <a:off x="35496" y="2420888"/>
            <a:ext cx="1368152" cy="255389"/>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Lappeenrannan teknillinen yliopisto</a:t>
            </a:r>
          </a:p>
        </p:txBody>
      </p:sp>
      <p:sp>
        <p:nvSpPr>
          <p:cNvPr id="64" name="Pyöristetty suorakulmio 63">
            <a:hlinkClick r:id="rId7" tooltip="Katso lisää"/>
          </p:cNvPr>
          <p:cNvSpPr/>
          <p:nvPr/>
        </p:nvSpPr>
        <p:spPr bwMode="auto">
          <a:xfrm>
            <a:off x="35496" y="3212976"/>
            <a:ext cx="1368152" cy="255389"/>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Tampereen yliopisto</a:t>
            </a:r>
          </a:p>
        </p:txBody>
      </p:sp>
      <p:sp>
        <p:nvSpPr>
          <p:cNvPr id="65" name="Pyöristetty suorakulmio 64"/>
          <p:cNvSpPr/>
          <p:nvPr/>
        </p:nvSpPr>
        <p:spPr bwMode="auto">
          <a:xfrm>
            <a:off x="35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T:reen teknillinen yliopisto</a:t>
            </a:r>
          </a:p>
        </p:txBody>
      </p:sp>
      <p:sp>
        <p:nvSpPr>
          <p:cNvPr id="66" name="Pyöristetty suorakulmio 65">
            <a:hlinkClick r:id="rId8" tooltip="Katso lisää"/>
          </p:cNvPr>
          <p:cNvSpPr/>
          <p:nvPr/>
        </p:nvSpPr>
        <p:spPr bwMode="auto">
          <a:xfrm>
            <a:off x="35496" y="4061455"/>
            <a:ext cx="1368152" cy="272415"/>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Turun yliopisto</a:t>
            </a:r>
          </a:p>
        </p:txBody>
      </p:sp>
      <p:sp>
        <p:nvSpPr>
          <p:cNvPr id="67" name="Pyöristetty suorakulmio 66"/>
          <p:cNvSpPr/>
          <p:nvPr/>
        </p:nvSpPr>
        <p:spPr bwMode="auto">
          <a:xfrm>
            <a:off x="35496" y="4693910"/>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Maanpuolustuskork.</a:t>
            </a:r>
          </a:p>
        </p:txBody>
      </p:sp>
      <p:sp>
        <p:nvSpPr>
          <p:cNvPr id="68" name="Pyöristetty suorakulmio 67"/>
          <p:cNvSpPr/>
          <p:nvPr/>
        </p:nvSpPr>
        <p:spPr bwMode="auto">
          <a:xfrm>
            <a:off x="35496" y="5013176"/>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Hanken</a:t>
            </a:r>
          </a:p>
        </p:txBody>
      </p:sp>
      <p:sp>
        <p:nvSpPr>
          <p:cNvPr id="69" name="Pyöristetty suorakulmio 68"/>
          <p:cNvSpPr/>
          <p:nvPr/>
        </p:nvSpPr>
        <p:spPr bwMode="auto">
          <a:xfrm>
            <a:off x="35496" y="5341982"/>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Aalto-yliopisto</a:t>
            </a:r>
          </a:p>
        </p:txBody>
      </p:sp>
      <p:sp>
        <p:nvSpPr>
          <p:cNvPr id="70" name="Pyöristetty suorakulmio 69"/>
          <p:cNvSpPr/>
          <p:nvPr/>
        </p:nvSpPr>
        <p:spPr bwMode="auto">
          <a:xfrm>
            <a:off x="35496" y="5661248"/>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Taideyliopisto</a:t>
            </a:r>
          </a:p>
        </p:txBody>
      </p:sp>
      <p:sp>
        <p:nvSpPr>
          <p:cNvPr id="71" name="Pyöristetty suorakulmio 70">
            <a:hlinkClick r:id="rId9" tooltip="Katso lisää"/>
          </p:cNvPr>
          <p:cNvSpPr/>
          <p:nvPr/>
        </p:nvSpPr>
        <p:spPr bwMode="auto">
          <a:xfrm>
            <a:off x="35496" y="5990054"/>
            <a:ext cx="1368152" cy="272415"/>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Helsingin yliopisto</a:t>
            </a:r>
          </a:p>
        </p:txBody>
      </p:sp>
      <p:sp>
        <p:nvSpPr>
          <p:cNvPr id="72" name="Pyöristetty suorakulmio 71">
            <a:hlinkClick r:id="rId10" tooltip="Katso lisää"/>
          </p:cNvPr>
          <p:cNvSpPr/>
          <p:nvPr/>
        </p:nvSpPr>
        <p:spPr bwMode="auto">
          <a:xfrm>
            <a:off x="35496" y="4388852"/>
            <a:ext cx="1368152" cy="272415"/>
          </a:xfrm>
          <a:prstGeom prst="roundRect">
            <a:avLst/>
          </a:prstGeom>
          <a:solidFill>
            <a:srgbClr val="92D050"/>
          </a:solidFill>
          <a:ln w="9525" cap="flat" cmpd="sng" algn="ctr">
            <a:noFill/>
            <a:prstDash val="solid"/>
            <a:round/>
            <a:headEnd type="none" w="med" len="med"/>
            <a:tailEnd type="none" w="med" len="med"/>
          </a:ln>
          <a:effectLst>
            <a:glow rad="139700">
              <a:srgbClr val="00B050">
                <a:alpha val="4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Åbo Akademi</a:t>
            </a:r>
          </a:p>
        </p:txBody>
      </p:sp>
      <p:grpSp>
        <p:nvGrpSpPr>
          <p:cNvPr id="4" name="Ryhmä 3"/>
          <p:cNvGrpSpPr/>
          <p:nvPr/>
        </p:nvGrpSpPr>
        <p:grpSpPr>
          <a:xfrm>
            <a:off x="1582753" y="2470829"/>
            <a:ext cx="7165711" cy="2110299"/>
            <a:chOff x="1582753" y="4360959"/>
            <a:chExt cx="7165711" cy="2110299"/>
          </a:xfrm>
        </p:grpSpPr>
        <p:cxnSp>
          <p:nvCxnSpPr>
            <p:cNvPr id="74" name="Suora yhdysviiva 73"/>
            <p:cNvCxnSpPr/>
            <p:nvPr/>
          </p:nvCxnSpPr>
          <p:spPr bwMode="auto">
            <a:xfrm>
              <a:off x="1820845" y="5258155"/>
              <a:ext cx="6098612" cy="0"/>
            </a:xfrm>
            <a:prstGeom prst="line">
              <a:avLst/>
            </a:prstGeom>
            <a:noFill/>
            <a:ln w="76200" cap="flat" cmpd="sng" algn="ctr">
              <a:solidFill>
                <a:srgbClr val="00B050"/>
              </a:solidFill>
              <a:prstDash val="solid"/>
              <a:round/>
              <a:headEnd type="none" w="med" len="med"/>
              <a:tailEnd type="none" w="med" len="med"/>
            </a:ln>
            <a:effectLst>
              <a:glow rad="101600">
                <a:srgbClr val="92D05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620509" y="4360959"/>
              <a:ext cx="2127955" cy="1678251"/>
            </a:xfrm>
            <a:prstGeom prst="ellipse">
              <a:avLst/>
            </a:prstGeom>
            <a:solidFill>
              <a:srgbClr val="0066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66FF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5012514"/>
              <a:ext cx="1872208" cy="738664"/>
            </a:xfrm>
            <a:prstGeom prst="rect">
              <a:avLst/>
            </a:prstGeom>
            <a:noFill/>
          </p:spPr>
          <p:txBody>
            <a:bodyPr wrap="square" rtlCol="0">
              <a:spAutoFit/>
            </a:bodyPr>
            <a:lstStyle/>
            <a:p>
              <a:pPr algn="ctr">
                <a:spcBef>
                  <a:spcPts val="0"/>
                </a:spcBef>
                <a:buNone/>
              </a:pPr>
              <a:r>
                <a:rPr lang="fi-FI" sz="1400" dirty="0" smtClean="0">
                  <a:latin typeface="Arial Rounded MT Bold" panose="020F0704030504030204" pitchFamily="34" charset="0"/>
                </a:rPr>
                <a:t>Kasvatustieteen</a:t>
              </a:r>
            </a:p>
            <a:p>
              <a:pPr algn="ctr">
                <a:spcBef>
                  <a:spcPts val="0"/>
                </a:spcBef>
                <a:buNone/>
              </a:pPr>
              <a:r>
                <a:rPr lang="fi-FI" sz="1400" dirty="0" smtClean="0">
                  <a:latin typeface="Arial Rounded MT Bold" panose="020F0704030504030204" pitchFamily="34" charset="0"/>
                </a:rPr>
                <a:t> kandidaatti </a:t>
              </a:r>
            </a:p>
            <a:p>
              <a:pPr algn="ctr">
                <a:spcBef>
                  <a:spcPts val="0"/>
                </a:spcBef>
                <a:buNone/>
              </a:pPr>
              <a:r>
                <a:rPr lang="fi-FI" sz="1400" dirty="0" smtClean="0">
                  <a:latin typeface="Arial Rounded MT Bold" panose="020F0704030504030204" pitchFamily="34" charset="0"/>
                </a:rPr>
                <a:t>(KK)</a:t>
              </a:r>
            </a:p>
          </p:txBody>
        </p:sp>
        <p:sp>
          <p:nvSpPr>
            <p:cNvPr id="81" name="Tekstiruutu 80"/>
            <p:cNvSpPr txBox="1"/>
            <p:nvPr/>
          </p:nvSpPr>
          <p:spPr>
            <a:xfrm>
              <a:off x="4211960" y="5012514"/>
              <a:ext cx="1728192" cy="738664"/>
            </a:xfrm>
            <a:prstGeom prst="rect">
              <a:avLst/>
            </a:prstGeom>
            <a:noFill/>
          </p:spPr>
          <p:txBody>
            <a:bodyPr wrap="square" rtlCol="0">
              <a:spAutoFit/>
            </a:bodyPr>
            <a:lstStyle/>
            <a:p>
              <a:pPr algn="ctr">
                <a:spcBef>
                  <a:spcPts val="0"/>
                </a:spcBef>
                <a:buNone/>
              </a:pPr>
              <a:r>
                <a:rPr lang="fi-FI" sz="1400" dirty="0" smtClean="0">
                  <a:solidFill>
                    <a:schemeClr val="bg1"/>
                  </a:solidFill>
                  <a:latin typeface="Arial Rounded MT Bold" panose="020F0704030504030204" pitchFamily="34" charset="0"/>
                </a:rPr>
                <a:t>Kasvatustieteen</a:t>
              </a:r>
            </a:p>
            <a:p>
              <a:pPr algn="ctr">
                <a:spcBef>
                  <a:spcPts val="0"/>
                </a:spcBef>
                <a:buNone/>
              </a:pPr>
              <a:r>
                <a:rPr lang="fi-FI" sz="1400" dirty="0">
                  <a:solidFill>
                    <a:schemeClr val="bg1"/>
                  </a:solidFill>
                  <a:latin typeface="Arial Rounded MT Bold" panose="020F0704030504030204" pitchFamily="34" charset="0"/>
                </a:rPr>
                <a:t>m</a:t>
              </a:r>
              <a:r>
                <a:rPr lang="fi-FI" sz="1400" dirty="0" smtClean="0">
                  <a:solidFill>
                    <a:schemeClr val="bg1"/>
                  </a:solidFill>
                  <a:latin typeface="Arial Rounded MT Bold" panose="020F0704030504030204" pitchFamily="34" charset="0"/>
                </a:rPr>
                <a:t>aisteri</a:t>
              </a:r>
            </a:p>
            <a:p>
              <a:pPr algn="ctr">
                <a:spcBef>
                  <a:spcPts val="0"/>
                </a:spcBef>
                <a:buNone/>
              </a:pPr>
              <a:r>
                <a:rPr lang="fi-FI" sz="1400" dirty="0" smtClean="0">
                  <a:solidFill>
                    <a:schemeClr val="bg1"/>
                  </a:solidFill>
                  <a:latin typeface="Arial Rounded MT Bold" panose="020F0704030504030204" pitchFamily="34" charset="0"/>
                </a:rPr>
                <a:t>(KM)</a:t>
              </a:r>
            </a:p>
          </p:txBody>
        </p:sp>
        <p:sp>
          <p:nvSpPr>
            <p:cNvPr id="82" name="Tekstiruutu 81"/>
            <p:cNvSpPr txBox="1"/>
            <p:nvPr/>
          </p:nvSpPr>
          <p:spPr>
            <a:xfrm>
              <a:off x="6818996" y="4653635"/>
              <a:ext cx="1785452" cy="1384995"/>
            </a:xfrm>
            <a:prstGeom prst="rect">
              <a:avLst/>
            </a:prstGeom>
            <a:noFill/>
          </p:spPr>
          <p:txBody>
            <a:bodyPr wrap="square" rtlCol="0">
              <a:spAutoFit/>
            </a:bodyPr>
            <a:lstStyle/>
            <a:p>
              <a:pPr algn="ctr">
                <a:spcBef>
                  <a:spcPts val="0"/>
                </a:spcBef>
                <a:buNone/>
              </a:pPr>
              <a:r>
                <a:rPr lang="fi-FI" sz="1400" dirty="0" smtClean="0">
                  <a:solidFill>
                    <a:schemeClr val="bg1"/>
                  </a:solidFill>
                  <a:latin typeface="Arial Rounded MT Bold" panose="020F0704030504030204" pitchFamily="34" charset="0"/>
                </a:rPr>
                <a:t>Kasvatustieteen lisensiaatti (KL)</a:t>
              </a:r>
            </a:p>
            <a:p>
              <a:pPr algn="ctr">
                <a:spcBef>
                  <a:spcPts val="0"/>
                </a:spcBef>
                <a:buNone/>
              </a:pPr>
              <a:endParaRPr lang="fi-FI" sz="1400" dirty="0" smtClean="0">
                <a:solidFill>
                  <a:schemeClr val="bg1"/>
                </a:solidFill>
                <a:latin typeface="Arial Rounded MT Bold" panose="020F0704030504030204" pitchFamily="34" charset="0"/>
              </a:endParaRPr>
            </a:p>
            <a:p>
              <a:pPr algn="ctr">
                <a:spcBef>
                  <a:spcPts val="0"/>
                </a:spcBef>
                <a:buNone/>
              </a:pPr>
              <a:r>
                <a:rPr lang="fi-FI" sz="1400" dirty="0" smtClean="0">
                  <a:solidFill>
                    <a:schemeClr val="bg1"/>
                  </a:solidFill>
                  <a:latin typeface="Arial Rounded MT Bold" panose="020F0704030504030204" pitchFamily="34" charset="0"/>
                </a:rPr>
                <a:t>Kasvatustieteen tohtori (KT)</a:t>
              </a:r>
            </a:p>
            <a:p>
              <a:pPr algn="ctr">
                <a:spcBef>
                  <a:spcPts val="0"/>
                </a:spcBef>
                <a:buNone/>
              </a:pP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66FF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t>Alempi korkeakoulututkinto</a:t>
              </a:r>
              <a:endParaRPr lang="fi-FI" sz="1200" dirty="0"/>
            </a:p>
          </p:txBody>
        </p:sp>
        <p:sp>
          <p:nvSpPr>
            <p:cNvPr id="83" name="Tekstiruutu 82"/>
            <p:cNvSpPr txBox="1"/>
            <p:nvPr/>
          </p:nvSpPr>
          <p:spPr>
            <a:xfrm>
              <a:off x="4067944" y="6194259"/>
              <a:ext cx="2232248" cy="276999"/>
            </a:xfrm>
            <a:prstGeom prst="rect">
              <a:avLst/>
            </a:prstGeom>
            <a:solidFill>
              <a:srgbClr val="00B05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solidFill>
                    <a:schemeClr val="bg1"/>
                  </a:solidFill>
                </a:rPr>
                <a:t>Y</a:t>
              </a:r>
              <a:r>
                <a:rPr lang="fi-FI" sz="1200" dirty="0" smtClean="0">
                  <a:solidFill>
                    <a:schemeClr val="bg1"/>
                  </a:solidFill>
                </a:rPr>
                <a:t>lempi korkeakoulututkinto</a:t>
              </a:r>
              <a:endParaRPr lang="fi-FI" sz="1200" dirty="0">
                <a:solidFill>
                  <a:schemeClr val="bg1"/>
                </a:solidFill>
              </a:endParaRPr>
            </a:p>
          </p:txBody>
        </p:sp>
        <p:sp>
          <p:nvSpPr>
            <p:cNvPr id="84" name="Tekstiruutu 83"/>
            <p:cNvSpPr txBox="1"/>
            <p:nvPr/>
          </p:nvSpPr>
          <p:spPr>
            <a:xfrm>
              <a:off x="6997108" y="6194259"/>
              <a:ext cx="1391316" cy="276999"/>
            </a:xfrm>
            <a:prstGeom prst="rect">
              <a:avLst/>
            </a:prstGeom>
            <a:solidFill>
              <a:srgbClr val="0066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solidFill>
                    <a:schemeClr val="bg1"/>
                  </a:solidFill>
                </a:rPr>
                <a:t>Jatkotutkinnot</a:t>
              </a:r>
              <a:endParaRPr lang="fi-FI" sz="1200" dirty="0">
                <a:solidFill>
                  <a:schemeClr val="bg1"/>
                </a:solidFill>
              </a:endParaRPr>
            </a:p>
          </p:txBody>
        </p:sp>
      </p:grpSp>
      <p:sp>
        <p:nvSpPr>
          <p:cNvPr id="7" name="Suorakulmio 6"/>
          <p:cNvSpPr/>
          <p:nvPr/>
        </p:nvSpPr>
        <p:spPr>
          <a:xfrm>
            <a:off x="1763689" y="1124744"/>
            <a:ext cx="6289848" cy="1277273"/>
          </a:xfrm>
          <a:prstGeom prst="rect">
            <a:avLst/>
          </a:prstGeom>
          <a:solidFill>
            <a:schemeClr val="bg2">
              <a:lumMod val="20000"/>
              <a:lumOff val="80000"/>
            </a:schemeClr>
          </a:solidFill>
          <a:effectLst>
            <a:glow rad="139700">
              <a:srgbClr val="00B050">
                <a:alpha val="40000"/>
              </a:srgbClr>
            </a:glow>
          </a:effectLst>
        </p:spPr>
        <p:txBody>
          <a:bodyPr wrap="square">
            <a:spAutoFit/>
          </a:bodyPr>
          <a:lstStyle/>
          <a:p>
            <a:r>
              <a:rPr lang="fi-FI" sz="1400" dirty="0"/>
              <a:t>Kasvatustieteellisen alan kiinnostuksen kohteisiin kuuluvat koko elämänkaaren aikana tapahtuva kasvu, kehitys ja </a:t>
            </a:r>
            <a:r>
              <a:rPr lang="fi-FI" sz="1400" dirty="0" smtClean="0"/>
              <a:t>oppiminen.</a:t>
            </a:r>
          </a:p>
          <a:p>
            <a:r>
              <a:rPr lang="fi-FI" sz="1400" dirty="0" smtClean="0"/>
              <a:t>Kasvatustieteellistä </a:t>
            </a:r>
            <a:r>
              <a:rPr lang="fi-FI" sz="1400" dirty="0"/>
              <a:t>asiantuntemusta tarvitaan paitsi koulutuksen, myös entistä enemmän </a:t>
            </a:r>
            <a:r>
              <a:rPr lang="fi-FI" sz="1400" dirty="0" smtClean="0"/>
              <a:t>teollisuudessa </a:t>
            </a:r>
            <a:r>
              <a:rPr lang="fi-FI" sz="1400" dirty="0"/>
              <a:t>ja kaupan aloilla sekä sosiaali- ja </a:t>
            </a:r>
            <a:r>
              <a:rPr lang="fi-FI" sz="1400" dirty="0" smtClean="0"/>
              <a:t>terveydenhuollossa.</a:t>
            </a:r>
            <a:endParaRPr lang="fi-FI" sz="1400" dirty="0"/>
          </a:p>
        </p:txBody>
      </p:sp>
      <p:grpSp>
        <p:nvGrpSpPr>
          <p:cNvPr id="85" name="Ryhmä 84"/>
          <p:cNvGrpSpPr/>
          <p:nvPr/>
        </p:nvGrpSpPr>
        <p:grpSpPr>
          <a:xfrm>
            <a:off x="7884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smtClean="0">
                  <a:latin typeface="+mj-lt"/>
                </a:rPr>
                <a:t>Seuraava ala</a:t>
              </a:r>
              <a:endParaRPr lang="fi-FI" sz="600" b="1" dirty="0">
                <a:latin typeface="+mj-lt"/>
              </a:endParaRP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smtClean="0">
                  <a:latin typeface="+mj-lt"/>
                </a:rPr>
                <a:t>Koulutusalat</a:t>
              </a:r>
              <a:endParaRPr lang="fi-FI" sz="600" b="1" dirty="0">
                <a:latin typeface="+mj-lt"/>
              </a:endParaRPr>
            </a:p>
          </p:txBody>
        </p:sp>
      </p:grpSp>
      <p:sp>
        <p:nvSpPr>
          <p:cNvPr id="37" name="Suorakulmio 36"/>
          <p:cNvSpPr/>
          <p:nvPr/>
        </p:nvSpPr>
        <p:spPr>
          <a:xfrm>
            <a:off x="1691680" y="5068922"/>
            <a:ext cx="5400600" cy="1600438"/>
          </a:xfrm>
          <a:prstGeom prst="rect">
            <a:avLst/>
          </a:prstGeom>
        </p:spPr>
        <p:txBody>
          <a:bodyPr wrap="square">
            <a:spAutoFit/>
          </a:bodyPr>
          <a:lstStyle/>
          <a:p>
            <a:pPr>
              <a:spcBef>
                <a:spcPts val="0"/>
              </a:spcBef>
            </a:pPr>
            <a:r>
              <a:rPr lang="fi-FI" sz="1400" u="sng" dirty="0"/>
              <a:t>Valmistuvat työskentelevät muun </a:t>
            </a:r>
            <a:r>
              <a:rPr lang="fi-FI" sz="1400" u="sng" dirty="0" smtClean="0"/>
              <a:t>muassa:</a:t>
            </a:r>
            <a:endParaRPr lang="fi-FI" sz="1400" u="sng" dirty="0"/>
          </a:p>
          <a:p>
            <a:pPr marL="285750" indent="-285750">
              <a:spcBef>
                <a:spcPts val="0"/>
              </a:spcBef>
              <a:buFont typeface="Courier New" panose="02070309020205020404" pitchFamily="49" charset="0"/>
              <a:buChar char="o"/>
            </a:pPr>
            <a:r>
              <a:rPr lang="fi-FI" sz="1400" dirty="0"/>
              <a:t>p</a:t>
            </a:r>
            <a:r>
              <a:rPr lang="fi-FI" sz="1400" dirty="0" smtClean="0"/>
              <a:t>äiväkodeissa</a:t>
            </a:r>
          </a:p>
          <a:p>
            <a:pPr marL="285750" indent="-285750">
              <a:spcBef>
                <a:spcPts val="0"/>
              </a:spcBef>
              <a:buFont typeface="Courier New" panose="02070309020205020404" pitchFamily="49" charset="0"/>
              <a:buChar char="o"/>
            </a:pPr>
            <a:r>
              <a:rPr lang="fi-FI" sz="1400" dirty="0" smtClean="0"/>
              <a:t>kouluissa </a:t>
            </a:r>
            <a:r>
              <a:rPr lang="fi-FI" sz="1400" dirty="0"/>
              <a:t>ja muissa oppilaitoksissa</a:t>
            </a:r>
          </a:p>
          <a:p>
            <a:pPr marL="285750" indent="-285750">
              <a:spcBef>
                <a:spcPts val="0"/>
              </a:spcBef>
              <a:buFont typeface="Courier New" panose="02070309020205020404" pitchFamily="49" charset="0"/>
              <a:buChar char="o"/>
            </a:pPr>
            <a:r>
              <a:rPr lang="fi-FI" sz="1400" dirty="0"/>
              <a:t>julkishallinnossa</a:t>
            </a:r>
          </a:p>
          <a:p>
            <a:pPr marL="285750" indent="-285750">
              <a:spcBef>
                <a:spcPts val="0"/>
              </a:spcBef>
              <a:buFont typeface="Courier New" panose="02070309020205020404" pitchFamily="49" charset="0"/>
              <a:buChar char="o"/>
            </a:pPr>
            <a:r>
              <a:rPr lang="fi-FI" sz="1400" dirty="0"/>
              <a:t>tutkimuslaitoksissa</a:t>
            </a:r>
          </a:p>
          <a:p>
            <a:pPr marL="285750" indent="-285750">
              <a:spcBef>
                <a:spcPts val="0"/>
              </a:spcBef>
              <a:buFont typeface="Courier New" panose="02070309020205020404" pitchFamily="49" charset="0"/>
              <a:buChar char="o"/>
            </a:pPr>
            <a:r>
              <a:rPr lang="fi-FI" sz="1400" dirty="0"/>
              <a:t>järjestöissä</a:t>
            </a:r>
          </a:p>
          <a:p>
            <a:pPr marL="285750" indent="-285750">
              <a:spcBef>
                <a:spcPts val="0"/>
              </a:spcBef>
              <a:buFont typeface="Courier New" panose="02070309020205020404" pitchFamily="49" charset="0"/>
              <a:buChar char="o"/>
            </a:pPr>
            <a:r>
              <a:rPr lang="fi-FI" sz="1400" dirty="0" smtClean="0"/>
              <a:t>yrityksissä</a:t>
            </a:r>
            <a:endParaRPr lang="fi-FI" sz="1400" dirty="0"/>
          </a:p>
        </p:txBody>
      </p:sp>
      <p:pic>
        <p:nvPicPr>
          <p:cNvPr id="2051" name="Picture 3" descr="C:\Users\Seppo\AppData\Local\Microsoft\Windows\Temporary Internet Files\Content.IE5\A958S57K\MP900438799[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00192" y="4725300"/>
            <a:ext cx="1380937" cy="2071406"/>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12" tooltip="Katso"/>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31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p:nvPr>
        </p:nvSpPr>
        <p:spPr bwMode="auto">
          <a:xfrm>
            <a:off x="1252897" y="115888"/>
            <a:ext cx="6140673" cy="576808"/>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smtClean="0">
                <a:solidFill>
                  <a:schemeClr val="tx1"/>
                </a:solidFill>
                <a:latin typeface="Arial Rounded MT Bold" panose="020F0704030504030204" pitchFamily="34" charset="0"/>
              </a:rPr>
              <a:t>Kauppatieteet</a:t>
            </a:r>
            <a:endParaRPr lang="fi-FI" sz="2800" b="1" dirty="0">
              <a:solidFill>
                <a:schemeClr val="tx1"/>
              </a:solidFill>
              <a:latin typeface="Arial Rounded MT Bold" panose="020F0704030504030204" pitchFamily="34" charset="0"/>
            </a:endParaRPr>
          </a:p>
        </p:txBody>
      </p:sp>
      <p:sp>
        <p:nvSpPr>
          <p:cNvPr id="3" name="Pyöristetty suorakulmio 2"/>
          <p:cNvSpPr/>
          <p:nvPr/>
        </p:nvSpPr>
        <p:spPr bwMode="auto">
          <a:xfrm>
            <a:off x="35496" y="106976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Lapin yliopisto</a:t>
            </a:r>
          </a:p>
        </p:txBody>
      </p:sp>
      <p:sp>
        <p:nvSpPr>
          <p:cNvPr id="56" name="Pyöristetty suorakulmio 55">
            <a:hlinkClick r:id="rId3" tooltip="Katso lisää"/>
          </p:cNvPr>
          <p:cNvSpPr/>
          <p:nvPr/>
        </p:nvSpPr>
        <p:spPr bwMode="auto">
          <a:xfrm>
            <a:off x="35496" y="1373411"/>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Oulun yliopisto</a:t>
            </a:r>
          </a:p>
        </p:txBody>
      </p:sp>
      <p:sp>
        <p:nvSpPr>
          <p:cNvPr id="60" name="Pyöristetty suorakulmio 59">
            <a:hlinkClick r:id="rId4" tooltip="Katso lisää"/>
          </p:cNvPr>
          <p:cNvSpPr/>
          <p:nvPr/>
        </p:nvSpPr>
        <p:spPr bwMode="auto">
          <a:xfrm>
            <a:off x="35496" y="1717834"/>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Vaasan yliopisto</a:t>
            </a:r>
          </a:p>
        </p:txBody>
      </p:sp>
      <p:sp>
        <p:nvSpPr>
          <p:cNvPr id="61" name="Pyöristetty suorakulmio 60">
            <a:hlinkClick r:id="rId5" tooltip="Katso lisää"/>
          </p:cNvPr>
          <p:cNvSpPr/>
          <p:nvPr/>
        </p:nvSpPr>
        <p:spPr bwMode="auto">
          <a:xfrm>
            <a:off x="35496" y="2093491"/>
            <a:ext cx="1368152" cy="255389"/>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Itä-Suomen yliopisto</a:t>
            </a:r>
          </a:p>
        </p:txBody>
      </p:sp>
      <p:sp>
        <p:nvSpPr>
          <p:cNvPr id="62" name="Pyöristetty suorakulmio 61">
            <a:hlinkClick r:id="rId6" tooltip="Katso lisää"/>
          </p:cNvPr>
          <p:cNvSpPr/>
          <p:nvPr/>
        </p:nvSpPr>
        <p:spPr bwMode="auto">
          <a:xfrm>
            <a:off x="35496" y="2420888"/>
            <a:ext cx="1368152" cy="255389"/>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Jyväskylän yliopisto</a:t>
            </a:r>
          </a:p>
        </p:txBody>
      </p:sp>
      <p:sp>
        <p:nvSpPr>
          <p:cNvPr id="63" name="Pyöristetty suorakulmio 62">
            <a:hlinkClick r:id="rId7" tooltip="Katso lisää"/>
          </p:cNvPr>
          <p:cNvSpPr/>
          <p:nvPr/>
        </p:nvSpPr>
        <p:spPr bwMode="auto">
          <a:xfrm>
            <a:off x="35496" y="2732345"/>
            <a:ext cx="1368152" cy="408623"/>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Lappeenrannan teknillinen yliopisto</a:t>
            </a:r>
          </a:p>
        </p:txBody>
      </p:sp>
      <p:sp>
        <p:nvSpPr>
          <p:cNvPr id="64" name="Pyöristetty suorakulmio 63">
            <a:hlinkClick r:id="rId8" tooltip="Katso lisää"/>
          </p:cNvPr>
          <p:cNvSpPr/>
          <p:nvPr/>
        </p:nvSpPr>
        <p:spPr bwMode="auto">
          <a:xfrm>
            <a:off x="35496" y="3212976"/>
            <a:ext cx="1368152" cy="255389"/>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Tampereen yliopisto</a:t>
            </a:r>
          </a:p>
        </p:txBody>
      </p:sp>
      <p:sp>
        <p:nvSpPr>
          <p:cNvPr id="65" name="Pyöristetty suorakulmio 64"/>
          <p:cNvSpPr/>
          <p:nvPr/>
        </p:nvSpPr>
        <p:spPr bwMode="auto">
          <a:xfrm>
            <a:off x="35496" y="3573016"/>
            <a:ext cx="1368152" cy="442674"/>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T:reen teknillinen yliopisto</a:t>
            </a:r>
          </a:p>
        </p:txBody>
      </p:sp>
      <p:sp>
        <p:nvSpPr>
          <p:cNvPr id="66" name="Pyöristetty suorakulmio 65">
            <a:hlinkClick r:id="rId9" tooltip="Katso lisää"/>
          </p:cNvPr>
          <p:cNvSpPr/>
          <p:nvPr/>
        </p:nvSpPr>
        <p:spPr bwMode="auto">
          <a:xfrm>
            <a:off x="35496" y="4061455"/>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Turun yliopisto</a:t>
            </a:r>
          </a:p>
        </p:txBody>
      </p:sp>
      <p:sp>
        <p:nvSpPr>
          <p:cNvPr id="67" name="Pyöristetty suorakulmio 66"/>
          <p:cNvSpPr/>
          <p:nvPr/>
        </p:nvSpPr>
        <p:spPr bwMode="auto">
          <a:xfrm>
            <a:off x="35496" y="4693910"/>
            <a:ext cx="1368152" cy="255389"/>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Maanpuolustuskork.</a:t>
            </a:r>
          </a:p>
        </p:txBody>
      </p:sp>
      <p:sp>
        <p:nvSpPr>
          <p:cNvPr id="68" name="Pyöristetty suorakulmio 67">
            <a:hlinkClick r:id="rId10" tooltip="Katso lisää"/>
          </p:cNvPr>
          <p:cNvSpPr/>
          <p:nvPr/>
        </p:nvSpPr>
        <p:spPr bwMode="auto">
          <a:xfrm>
            <a:off x="35496" y="5013176"/>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Hanken</a:t>
            </a:r>
          </a:p>
        </p:txBody>
      </p:sp>
      <p:sp>
        <p:nvSpPr>
          <p:cNvPr id="69" name="Pyöristetty suorakulmio 68">
            <a:hlinkClick r:id="rId11" tooltip="Katso lisää"/>
          </p:cNvPr>
          <p:cNvSpPr/>
          <p:nvPr/>
        </p:nvSpPr>
        <p:spPr bwMode="auto">
          <a:xfrm>
            <a:off x="35496" y="5341982"/>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Aalto-yliopisto</a:t>
            </a:r>
          </a:p>
        </p:txBody>
      </p:sp>
      <p:sp>
        <p:nvSpPr>
          <p:cNvPr id="70" name="Pyöristetty suorakulmio 69"/>
          <p:cNvSpPr/>
          <p:nvPr/>
        </p:nvSpPr>
        <p:spPr bwMode="auto">
          <a:xfrm>
            <a:off x="35496" y="5661248"/>
            <a:ext cx="1368152" cy="272415"/>
          </a:xfrm>
          <a:prstGeom prst="roundRect">
            <a:avLst/>
          </a:prstGeom>
          <a:solidFill>
            <a:schemeClr val="bg2">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Taideyliopisto</a:t>
            </a:r>
          </a:p>
        </p:txBody>
      </p:sp>
      <p:sp>
        <p:nvSpPr>
          <p:cNvPr id="71" name="Pyöristetty suorakulmio 70"/>
          <p:cNvSpPr/>
          <p:nvPr/>
        </p:nvSpPr>
        <p:spPr bwMode="auto">
          <a:xfrm>
            <a:off x="35496" y="5990054"/>
            <a:ext cx="1368152" cy="272415"/>
          </a:xfrm>
          <a:prstGeom prst="roundRect">
            <a:avLst/>
          </a:prstGeom>
          <a:solidFill>
            <a:schemeClr val="bg1"/>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Helsingin yliopisto</a:t>
            </a:r>
          </a:p>
        </p:txBody>
      </p:sp>
      <p:sp>
        <p:nvSpPr>
          <p:cNvPr id="72" name="Pyöristetty suorakulmio 71">
            <a:hlinkClick r:id="rId12" tooltip="Katso lisää"/>
          </p:cNvPr>
          <p:cNvSpPr/>
          <p:nvPr/>
        </p:nvSpPr>
        <p:spPr bwMode="auto">
          <a:xfrm>
            <a:off x="35496" y="4388852"/>
            <a:ext cx="1368152" cy="272415"/>
          </a:xfrm>
          <a:prstGeom prst="roundRect">
            <a:avLst/>
          </a:prstGeom>
          <a:solidFill>
            <a:srgbClr val="FF3300"/>
          </a:solidFill>
          <a:ln w="9525" cap="flat" cmpd="sng" algn="ctr">
            <a:noFill/>
            <a:prstDash val="solid"/>
            <a:round/>
            <a:headEnd type="none" w="med" len="med"/>
            <a:tailEnd type="none" w="med" len="med"/>
          </a:ln>
          <a:effectLst>
            <a:glow rad="101600">
              <a:srgbClr val="FF33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Åbo Akademi</a:t>
            </a:r>
          </a:p>
        </p:txBody>
      </p:sp>
      <p:grpSp>
        <p:nvGrpSpPr>
          <p:cNvPr id="4" name="Ryhmä 3"/>
          <p:cNvGrpSpPr/>
          <p:nvPr/>
        </p:nvGrpSpPr>
        <p:grpSpPr>
          <a:xfrm>
            <a:off x="1582753" y="2221185"/>
            <a:ext cx="7133426" cy="2143919"/>
            <a:chOff x="1582753" y="4327339"/>
            <a:chExt cx="7133426" cy="2143919"/>
          </a:xfrm>
        </p:grpSpPr>
        <p:cxnSp>
          <p:nvCxnSpPr>
            <p:cNvPr id="74" name="Suora yhdysviiva 73"/>
            <p:cNvCxnSpPr/>
            <p:nvPr/>
          </p:nvCxnSpPr>
          <p:spPr bwMode="auto">
            <a:xfrm>
              <a:off x="1820845" y="5258155"/>
              <a:ext cx="6098612" cy="0"/>
            </a:xfrm>
            <a:prstGeom prst="line">
              <a:avLst/>
            </a:prstGeom>
            <a:noFill/>
            <a:ln w="76200" cap="flat" cmpd="sng" algn="ctr">
              <a:solidFill>
                <a:srgbClr val="FF0000"/>
              </a:solidFill>
              <a:prstDash val="solid"/>
              <a:round/>
              <a:headEnd type="none" w="med" len="med"/>
              <a:tailEnd type="none" w="med" len="med"/>
            </a:ln>
            <a:effectLst>
              <a:glow rad="101600">
                <a:srgbClr val="C0000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3" y="4327339"/>
              <a:ext cx="2127956" cy="1661930"/>
            </a:xfrm>
            <a:prstGeom prst="ellipse">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FF00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CC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35696" y="4797071"/>
              <a:ext cx="1872208" cy="954107"/>
            </a:xfrm>
            <a:prstGeom prst="rect">
              <a:avLst/>
            </a:prstGeom>
            <a:noFill/>
          </p:spPr>
          <p:txBody>
            <a:bodyPr wrap="square" rtlCol="0">
              <a:spAutoFit/>
            </a:bodyPr>
            <a:lstStyle/>
            <a:p>
              <a:pPr algn="ctr">
                <a:buNone/>
              </a:pPr>
              <a:r>
                <a:rPr lang="fi-FI" sz="1400" dirty="0" smtClean="0">
                  <a:latin typeface="Arial Rounded MT Bold" panose="020F0704030504030204" pitchFamily="34" charset="0"/>
                </a:rPr>
                <a:t>Kauppa- </a:t>
              </a:r>
            </a:p>
            <a:p>
              <a:pPr algn="ctr">
                <a:spcBef>
                  <a:spcPts val="0"/>
                </a:spcBef>
                <a:buNone/>
              </a:pPr>
              <a:r>
                <a:rPr lang="fi-FI" sz="1400" dirty="0" smtClean="0">
                  <a:latin typeface="Arial Rounded MT Bold" panose="020F0704030504030204" pitchFamily="34" charset="0"/>
                </a:rPr>
                <a:t>tieteiden</a:t>
              </a:r>
            </a:p>
            <a:p>
              <a:pPr algn="ctr">
                <a:spcBef>
                  <a:spcPts val="0"/>
                </a:spcBef>
                <a:buNone/>
              </a:pPr>
              <a:r>
                <a:rPr lang="fi-FI" sz="1400" dirty="0" smtClean="0">
                  <a:latin typeface="Arial Rounded MT Bold" panose="020F0704030504030204" pitchFamily="34" charset="0"/>
                </a:rPr>
                <a:t> kandidaatti </a:t>
              </a:r>
            </a:p>
            <a:p>
              <a:pPr algn="ctr">
                <a:spcBef>
                  <a:spcPts val="0"/>
                </a:spcBef>
                <a:buNone/>
              </a:pPr>
              <a:r>
                <a:rPr lang="fi-FI" sz="1400" dirty="0" smtClean="0">
                  <a:latin typeface="Arial Rounded MT Bold" panose="020F0704030504030204" pitchFamily="34" charset="0"/>
                </a:rPr>
                <a:t>(KTK)</a:t>
              </a:r>
            </a:p>
          </p:txBody>
        </p:sp>
        <p:sp>
          <p:nvSpPr>
            <p:cNvPr id="81" name="Tekstiruutu 80"/>
            <p:cNvSpPr txBox="1"/>
            <p:nvPr/>
          </p:nvSpPr>
          <p:spPr>
            <a:xfrm>
              <a:off x="4211960" y="4805201"/>
              <a:ext cx="1589671" cy="954107"/>
            </a:xfrm>
            <a:prstGeom prst="rect">
              <a:avLst/>
            </a:prstGeom>
            <a:noFill/>
          </p:spPr>
          <p:txBody>
            <a:bodyPr wrap="square" rtlCol="0">
              <a:spAutoFit/>
            </a:bodyPr>
            <a:lstStyle/>
            <a:p>
              <a:pPr algn="ctr">
                <a:spcBef>
                  <a:spcPts val="0"/>
                </a:spcBef>
                <a:buNone/>
              </a:pPr>
              <a:r>
                <a:rPr lang="fi-FI" sz="1400" dirty="0" smtClean="0">
                  <a:latin typeface="Arial Rounded MT Bold" panose="020F0704030504030204" pitchFamily="34" charset="0"/>
                </a:rPr>
                <a:t>Kauppa-</a:t>
              </a:r>
            </a:p>
            <a:p>
              <a:pPr algn="ctr">
                <a:spcBef>
                  <a:spcPts val="0"/>
                </a:spcBef>
                <a:buNone/>
              </a:pPr>
              <a:r>
                <a:rPr lang="fi-FI" sz="1400" dirty="0" smtClean="0">
                  <a:latin typeface="Arial Rounded MT Bold" panose="020F0704030504030204" pitchFamily="34" charset="0"/>
                </a:rPr>
                <a:t>tieteiden</a:t>
              </a:r>
            </a:p>
            <a:p>
              <a:pPr algn="ctr">
                <a:spcBef>
                  <a:spcPts val="0"/>
                </a:spcBef>
                <a:buNone/>
              </a:pPr>
              <a:r>
                <a:rPr lang="fi-FI" sz="1400" dirty="0">
                  <a:latin typeface="Arial Rounded MT Bold" panose="020F0704030504030204" pitchFamily="34" charset="0"/>
                </a:rPr>
                <a:t>m</a:t>
              </a:r>
              <a:r>
                <a:rPr lang="fi-FI" sz="1400" dirty="0" smtClean="0">
                  <a:latin typeface="Arial Rounded MT Bold" panose="020F0704030504030204" pitchFamily="34" charset="0"/>
                </a:rPr>
                <a:t>aisteri</a:t>
              </a:r>
            </a:p>
            <a:p>
              <a:pPr algn="ctr">
                <a:spcBef>
                  <a:spcPts val="0"/>
                </a:spcBef>
                <a:buNone/>
              </a:pPr>
              <a:r>
                <a:rPr lang="fi-FI" sz="1400" dirty="0" smtClean="0">
                  <a:latin typeface="Arial Rounded MT Bold" panose="020F0704030504030204" pitchFamily="34" charset="0"/>
                </a:rPr>
                <a:t>(KTM)</a:t>
              </a:r>
            </a:p>
          </p:txBody>
        </p:sp>
        <p:sp>
          <p:nvSpPr>
            <p:cNvPr id="82" name="Tekstiruutu 81"/>
            <p:cNvSpPr txBox="1"/>
            <p:nvPr/>
          </p:nvSpPr>
          <p:spPr>
            <a:xfrm>
              <a:off x="6746988" y="4671058"/>
              <a:ext cx="1785452" cy="1384995"/>
            </a:xfrm>
            <a:prstGeom prst="rect">
              <a:avLst/>
            </a:prstGeom>
            <a:noFill/>
          </p:spPr>
          <p:txBody>
            <a:bodyPr wrap="square" rtlCol="0">
              <a:spAutoFit/>
            </a:bodyPr>
            <a:lstStyle/>
            <a:p>
              <a:pPr algn="ctr">
                <a:spcBef>
                  <a:spcPts val="0"/>
                </a:spcBef>
                <a:buNone/>
              </a:pPr>
              <a:r>
                <a:rPr lang="fi-FI" sz="1400" dirty="0" smtClean="0">
                  <a:solidFill>
                    <a:schemeClr val="bg1"/>
                  </a:solidFill>
                  <a:latin typeface="Arial Rounded MT Bold" panose="020F0704030504030204" pitchFamily="34" charset="0"/>
                </a:rPr>
                <a:t>Kauppatieteiden</a:t>
              </a:r>
            </a:p>
            <a:p>
              <a:pPr algn="ctr">
                <a:spcBef>
                  <a:spcPts val="0"/>
                </a:spcBef>
                <a:buNone/>
              </a:pPr>
              <a:r>
                <a:rPr lang="fi-FI" sz="1400" dirty="0" smtClean="0">
                  <a:solidFill>
                    <a:schemeClr val="bg1"/>
                  </a:solidFill>
                  <a:latin typeface="Arial Rounded MT Bold" panose="020F0704030504030204" pitchFamily="34" charset="0"/>
                </a:rPr>
                <a:t>lisensiaatti (KTL)</a:t>
              </a:r>
            </a:p>
            <a:p>
              <a:pPr algn="ctr">
                <a:spcBef>
                  <a:spcPts val="0"/>
                </a:spcBef>
                <a:buNone/>
              </a:pPr>
              <a:endParaRPr lang="fi-FI" sz="1400" dirty="0">
                <a:solidFill>
                  <a:schemeClr val="bg1"/>
                </a:solidFill>
                <a:latin typeface="Arial Rounded MT Bold" panose="020F0704030504030204" pitchFamily="34" charset="0"/>
              </a:endParaRPr>
            </a:p>
            <a:p>
              <a:pPr algn="ctr">
                <a:spcBef>
                  <a:spcPts val="0"/>
                </a:spcBef>
                <a:buNone/>
              </a:pPr>
              <a:r>
                <a:rPr lang="fi-FI" sz="1400" dirty="0" smtClean="0">
                  <a:solidFill>
                    <a:schemeClr val="bg1"/>
                  </a:solidFill>
                  <a:latin typeface="Arial Rounded MT Bold" panose="020F0704030504030204" pitchFamily="34" charset="0"/>
                </a:rPr>
                <a:t>Kauppatieteiden </a:t>
              </a:r>
            </a:p>
            <a:p>
              <a:pPr algn="ctr">
                <a:spcBef>
                  <a:spcPts val="0"/>
                </a:spcBef>
                <a:buNone/>
              </a:pPr>
              <a:r>
                <a:rPr lang="fi-FI" sz="1400" dirty="0">
                  <a:solidFill>
                    <a:schemeClr val="bg1"/>
                  </a:solidFill>
                  <a:latin typeface="Arial Rounded MT Bold" panose="020F0704030504030204" pitchFamily="34" charset="0"/>
                </a:rPr>
                <a:t>t</a:t>
              </a:r>
              <a:r>
                <a:rPr lang="fi-FI" sz="1400" dirty="0" smtClean="0">
                  <a:solidFill>
                    <a:schemeClr val="bg1"/>
                  </a:solidFill>
                  <a:latin typeface="Arial Rounded MT Bold" panose="020F0704030504030204" pitchFamily="34" charset="0"/>
                </a:rPr>
                <a:t>ohtori (KTT)</a:t>
              </a:r>
            </a:p>
            <a:p>
              <a:pPr algn="ctr">
                <a:spcBef>
                  <a:spcPts val="0"/>
                </a:spcBef>
                <a:buNone/>
              </a:pPr>
              <a:endParaRPr lang="fi-FI" sz="1400" dirty="0">
                <a:solidFill>
                  <a:schemeClr val="bg1"/>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FF00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t>Alempi korkeakoulututkinto</a:t>
              </a:r>
              <a:endParaRPr lang="fi-FI" sz="1200" dirty="0"/>
            </a:p>
          </p:txBody>
        </p:sp>
        <p:sp>
          <p:nvSpPr>
            <p:cNvPr id="83" name="Tekstiruutu 82"/>
            <p:cNvSpPr txBox="1"/>
            <p:nvPr/>
          </p:nvSpPr>
          <p:spPr>
            <a:xfrm>
              <a:off x="4067944" y="6194259"/>
              <a:ext cx="2232248" cy="276999"/>
            </a:xfrm>
            <a:prstGeom prst="rect">
              <a:avLst/>
            </a:prstGeom>
            <a:solidFill>
              <a:srgbClr val="CC33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a:t>
              </a:r>
              <a:r>
                <a:rPr lang="fi-FI" sz="1200" dirty="0" smtClean="0"/>
                <a:t>lempi korkeakoulututkinto</a:t>
              </a:r>
              <a:endParaRPr lang="fi-FI" sz="1200" dirty="0"/>
            </a:p>
          </p:txBody>
        </p:sp>
        <p:sp>
          <p:nvSpPr>
            <p:cNvPr id="84" name="Tekstiruutu 83"/>
            <p:cNvSpPr txBox="1"/>
            <p:nvPr/>
          </p:nvSpPr>
          <p:spPr>
            <a:xfrm>
              <a:off x="7069116" y="6194259"/>
              <a:ext cx="1391316" cy="276999"/>
            </a:xfrm>
            <a:prstGeom prst="rect">
              <a:avLst/>
            </a:prstGeom>
            <a:solidFill>
              <a:srgbClr val="C00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solidFill>
                    <a:schemeClr val="bg1"/>
                  </a:solidFill>
                </a:rPr>
                <a:t>Jatkotutkinnot</a:t>
              </a:r>
              <a:endParaRPr lang="fi-FI" sz="1200" dirty="0">
                <a:solidFill>
                  <a:schemeClr val="bg1"/>
                </a:solidFill>
              </a:endParaRPr>
            </a:p>
          </p:txBody>
        </p:sp>
      </p:grpSp>
      <p:sp>
        <p:nvSpPr>
          <p:cNvPr id="7" name="Suorakulmio 6"/>
          <p:cNvSpPr/>
          <p:nvPr/>
        </p:nvSpPr>
        <p:spPr>
          <a:xfrm>
            <a:off x="1763689" y="1124744"/>
            <a:ext cx="6552728" cy="954107"/>
          </a:xfrm>
          <a:prstGeom prst="rect">
            <a:avLst/>
          </a:prstGeom>
          <a:solidFill>
            <a:schemeClr val="bg2">
              <a:lumMod val="20000"/>
              <a:lumOff val="80000"/>
            </a:schemeClr>
          </a:solidFill>
          <a:effectLst>
            <a:glow rad="139700">
              <a:srgbClr val="C00000">
                <a:alpha val="40000"/>
              </a:srgbClr>
            </a:glow>
          </a:effectLst>
        </p:spPr>
        <p:txBody>
          <a:bodyPr wrap="square">
            <a:spAutoFit/>
          </a:bodyPr>
          <a:lstStyle/>
          <a:p>
            <a:r>
              <a:rPr lang="fi-FI" sz="1400" dirty="0"/>
              <a:t>Kauppatieteellisen alan opiskelija perehtyy muun muassa taloushallintoon, markkinointiin sekä johtamiseen. Koulutuksessa korostuvat myös yrittäjyys ja kansainvälisyys. Tutkinto antaa valmiudet yritystalouden analysointiin ja siihen liittyvään </a:t>
            </a:r>
            <a:r>
              <a:rPr lang="fi-FI" sz="1400" dirty="0" smtClean="0"/>
              <a:t>päätöksentekoon.</a:t>
            </a:r>
            <a:endParaRPr lang="fi-FI" sz="1400" b="0" dirty="0">
              <a:latin typeface="Arial Rounded MT Bold" panose="020F0704030504030204" pitchFamily="34" charset="0"/>
            </a:endParaRPr>
          </a:p>
        </p:txBody>
      </p:sp>
      <p:grpSp>
        <p:nvGrpSpPr>
          <p:cNvPr id="85" name="Ryhmä 84"/>
          <p:cNvGrpSpPr/>
          <p:nvPr/>
        </p:nvGrpSpPr>
        <p:grpSpPr>
          <a:xfrm>
            <a:off x="7884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smtClean="0">
                  <a:latin typeface="+mj-lt"/>
                </a:rPr>
                <a:t>Seuraava ala</a:t>
              </a:r>
              <a:endParaRPr lang="fi-FI" sz="600" b="1" dirty="0">
                <a:latin typeface="+mj-lt"/>
              </a:endParaRP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smtClean="0">
                  <a:latin typeface="+mj-lt"/>
                </a:rPr>
                <a:t>Koulutusalat</a:t>
              </a:r>
              <a:endParaRPr lang="fi-FI" sz="600" b="1" dirty="0">
                <a:latin typeface="+mj-lt"/>
              </a:endParaRPr>
            </a:p>
          </p:txBody>
        </p:sp>
      </p:grpSp>
      <p:sp>
        <p:nvSpPr>
          <p:cNvPr id="37" name="Suorakulmio 36"/>
          <p:cNvSpPr/>
          <p:nvPr/>
        </p:nvSpPr>
        <p:spPr>
          <a:xfrm>
            <a:off x="1687895" y="4927336"/>
            <a:ext cx="4668303" cy="1384995"/>
          </a:xfrm>
          <a:prstGeom prst="rect">
            <a:avLst/>
          </a:prstGeom>
        </p:spPr>
        <p:txBody>
          <a:bodyPr wrap="square">
            <a:spAutoFit/>
          </a:bodyPr>
          <a:lstStyle/>
          <a:p>
            <a:pPr>
              <a:spcBef>
                <a:spcPts val="0"/>
              </a:spcBef>
            </a:pPr>
            <a:r>
              <a:rPr lang="fi-FI" sz="1400" u="sng" dirty="0" smtClean="0"/>
              <a:t>Työtehtäviä:</a:t>
            </a:r>
          </a:p>
          <a:p>
            <a:pPr marL="285750" indent="-285750">
              <a:spcBef>
                <a:spcPts val="0"/>
              </a:spcBef>
              <a:buFont typeface="Courier New" panose="02070309020205020404" pitchFamily="49" charset="0"/>
              <a:buChar char="o"/>
            </a:pPr>
            <a:r>
              <a:rPr lang="fi-FI" sz="1400" dirty="0" smtClean="0"/>
              <a:t>yritysten ja </a:t>
            </a:r>
            <a:r>
              <a:rPr lang="fi-FI" sz="1400" dirty="0"/>
              <a:t>järjestöjen </a:t>
            </a:r>
            <a:r>
              <a:rPr lang="fi-FI" sz="1400" dirty="0" smtClean="0"/>
              <a:t>erilaiset johto- </a:t>
            </a:r>
            <a:r>
              <a:rPr lang="fi-FI" sz="1400" dirty="0"/>
              <a:t>ja </a:t>
            </a:r>
            <a:r>
              <a:rPr lang="fi-FI" sz="1400" dirty="0" smtClean="0"/>
              <a:t>asiantuntijatehtävät</a:t>
            </a:r>
          </a:p>
          <a:p>
            <a:pPr marL="285750" indent="-285750">
              <a:spcBef>
                <a:spcPts val="0"/>
              </a:spcBef>
              <a:buFont typeface="Courier New" panose="02070309020205020404" pitchFamily="49" charset="0"/>
              <a:buChar char="o"/>
            </a:pPr>
            <a:r>
              <a:rPr lang="fi-FI" sz="1400" dirty="0" smtClean="0"/>
              <a:t>tieteellinen tutkimustyö</a:t>
            </a:r>
          </a:p>
          <a:p>
            <a:pPr marL="285750" indent="-285750">
              <a:spcBef>
                <a:spcPts val="0"/>
              </a:spcBef>
              <a:buFont typeface="Courier New" panose="02070309020205020404" pitchFamily="49" charset="0"/>
              <a:buChar char="o"/>
            </a:pPr>
            <a:r>
              <a:rPr lang="fi-FI" sz="1400" dirty="0" smtClean="0"/>
              <a:t>kuntien ja valtion taloushallinnon johtotehtävät</a:t>
            </a:r>
          </a:p>
          <a:p>
            <a:pPr marL="285750" indent="-285750">
              <a:spcBef>
                <a:spcPts val="0"/>
              </a:spcBef>
              <a:buFont typeface="Courier New" panose="02070309020205020404" pitchFamily="49" charset="0"/>
              <a:buChar char="o"/>
            </a:pPr>
            <a:r>
              <a:rPr lang="fi-FI" sz="1400" dirty="0" smtClean="0"/>
              <a:t>yrittäjyys</a:t>
            </a:r>
            <a:endParaRPr lang="fi-FI" sz="1400" dirty="0"/>
          </a:p>
        </p:txBody>
      </p:sp>
      <p:pic>
        <p:nvPicPr>
          <p:cNvPr id="3074" name="Picture 2" descr="C:\Users\Seppo\AppData\Local\Microsoft\Windows\Temporary Internet Files\Content.IE5\AL57D4PG\MP900433741[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88224" y="4581439"/>
            <a:ext cx="2256472" cy="1568248"/>
          </a:xfrm>
          <a:prstGeom prst="rect">
            <a:avLst/>
          </a:prstGeom>
          <a:ln w="12700">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14" tooltip="Katso"/>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19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p:nvPr>
        </p:nvSpPr>
        <p:spPr bwMode="auto">
          <a:xfrm>
            <a:off x="1252897" y="115888"/>
            <a:ext cx="6140673" cy="576808"/>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smtClean="0">
                <a:solidFill>
                  <a:schemeClr val="tx1"/>
                </a:solidFill>
                <a:latin typeface="Arial Rounded MT Bold" panose="020F0704030504030204" pitchFamily="34" charset="0"/>
              </a:rPr>
              <a:t>Kuvataide</a:t>
            </a:r>
            <a:endParaRPr lang="fi-FI" sz="2800" b="1" dirty="0">
              <a:solidFill>
                <a:schemeClr val="tx1"/>
              </a:solidFill>
              <a:latin typeface="Arial Rounded MT Bold" panose="020F0704030504030204" pitchFamily="34" charset="0"/>
            </a:endParaRPr>
          </a:p>
        </p:txBody>
      </p:sp>
      <p:sp>
        <p:nvSpPr>
          <p:cNvPr id="3" name="Pyöristetty suorakulmio 2"/>
          <p:cNvSpPr/>
          <p:nvPr/>
        </p:nvSpPr>
        <p:spPr bwMode="auto">
          <a:xfrm>
            <a:off x="35496" y="106976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Lapin yliopisto</a:t>
            </a:r>
          </a:p>
        </p:txBody>
      </p:sp>
      <p:sp>
        <p:nvSpPr>
          <p:cNvPr id="56" name="Pyöristetty suorakulmio 55"/>
          <p:cNvSpPr/>
          <p:nvPr/>
        </p:nvSpPr>
        <p:spPr bwMode="auto">
          <a:xfrm>
            <a:off x="35496" y="1373411"/>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Vaasan yliopisto</a:t>
            </a:r>
          </a:p>
        </p:txBody>
      </p:sp>
      <p:sp>
        <p:nvSpPr>
          <p:cNvPr id="61" name="Pyöristetty suorakulmio 60"/>
          <p:cNvSpPr/>
          <p:nvPr/>
        </p:nvSpPr>
        <p:spPr bwMode="auto">
          <a:xfrm>
            <a:off x="35496" y="209349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Itä-Suomen yliopisto</a:t>
            </a:r>
          </a:p>
        </p:txBody>
      </p:sp>
      <p:sp>
        <p:nvSpPr>
          <p:cNvPr id="62" name="Pyöristetty suorakulmio 61"/>
          <p:cNvSpPr/>
          <p:nvPr/>
        </p:nvSpPr>
        <p:spPr bwMode="auto">
          <a:xfrm>
            <a:off x="35496" y="2420888"/>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Lappeenrannan teknillinen yliopisto</a:t>
            </a:r>
          </a:p>
        </p:txBody>
      </p:sp>
      <p:sp>
        <p:nvSpPr>
          <p:cNvPr id="64" name="Pyöristetty suorakulmio 63"/>
          <p:cNvSpPr/>
          <p:nvPr/>
        </p:nvSpPr>
        <p:spPr bwMode="auto">
          <a:xfrm>
            <a:off x="35496" y="3212976"/>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Tampereen yliopisto</a:t>
            </a:r>
          </a:p>
        </p:txBody>
      </p:sp>
      <p:sp>
        <p:nvSpPr>
          <p:cNvPr id="65" name="Pyöristetty suorakulmio 64"/>
          <p:cNvSpPr/>
          <p:nvPr/>
        </p:nvSpPr>
        <p:spPr bwMode="auto">
          <a:xfrm>
            <a:off x="35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T:reen teknillinen yliopisto</a:t>
            </a:r>
          </a:p>
        </p:txBody>
      </p:sp>
      <p:sp>
        <p:nvSpPr>
          <p:cNvPr id="66" name="Pyöristetty suorakulmio 65"/>
          <p:cNvSpPr/>
          <p:nvPr/>
        </p:nvSpPr>
        <p:spPr bwMode="auto">
          <a:xfrm>
            <a:off x="35496" y="406145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Turun yliopisto</a:t>
            </a:r>
          </a:p>
        </p:txBody>
      </p:sp>
      <p:sp>
        <p:nvSpPr>
          <p:cNvPr id="67" name="Pyöristetty suorakulmio 66"/>
          <p:cNvSpPr/>
          <p:nvPr/>
        </p:nvSpPr>
        <p:spPr bwMode="auto">
          <a:xfrm>
            <a:off x="35496" y="4693910"/>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Maanpuolustuskork.</a:t>
            </a:r>
          </a:p>
        </p:txBody>
      </p:sp>
      <p:sp>
        <p:nvSpPr>
          <p:cNvPr id="68" name="Pyöristetty suorakulmio 67"/>
          <p:cNvSpPr/>
          <p:nvPr/>
        </p:nvSpPr>
        <p:spPr bwMode="auto">
          <a:xfrm>
            <a:off x="35496" y="501317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Hanken</a:t>
            </a:r>
          </a:p>
        </p:txBody>
      </p:sp>
      <p:sp>
        <p:nvSpPr>
          <p:cNvPr id="69" name="Pyöristetty suorakulmio 68"/>
          <p:cNvSpPr/>
          <p:nvPr/>
        </p:nvSpPr>
        <p:spPr bwMode="auto">
          <a:xfrm>
            <a:off x="35496" y="534198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Aalto-yliopisto</a:t>
            </a:r>
          </a:p>
        </p:txBody>
      </p:sp>
      <p:sp>
        <p:nvSpPr>
          <p:cNvPr id="70" name="Pyöristetty suorakulmio 69">
            <a:hlinkClick r:id="rId3" tooltip="Katso lisää"/>
          </p:cNvPr>
          <p:cNvSpPr/>
          <p:nvPr/>
        </p:nvSpPr>
        <p:spPr bwMode="auto">
          <a:xfrm>
            <a:off x="35496" y="5661248"/>
            <a:ext cx="1368152" cy="272415"/>
          </a:xfrm>
          <a:prstGeom prst="roundRect">
            <a:avLst/>
          </a:prstGeom>
          <a:solidFill>
            <a:srgbClr val="FFC000"/>
          </a:solidFill>
          <a:ln w="9525" cap="flat" cmpd="sng" algn="ctr">
            <a:noFill/>
            <a:prstDash val="solid"/>
            <a:round/>
            <a:headEnd type="none" w="med" len="med"/>
            <a:tailEnd type="none" w="med" len="med"/>
          </a:ln>
          <a:effectLst>
            <a:glow rad="101600">
              <a:srgbClr val="FF990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Taideyliopisto</a:t>
            </a:r>
          </a:p>
        </p:txBody>
      </p:sp>
      <p:sp>
        <p:nvSpPr>
          <p:cNvPr id="71" name="Pyöristetty suorakulmio 70"/>
          <p:cNvSpPr/>
          <p:nvPr/>
        </p:nvSpPr>
        <p:spPr bwMode="auto">
          <a:xfrm>
            <a:off x="35496" y="5990054"/>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Helsingin yliopisto</a:t>
            </a:r>
          </a:p>
        </p:txBody>
      </p:sp>
      <p:sp>
        <p:nvSpPr>
          <p:cNvPr id="72" name="Pyöristetty suorakulmio 71"/>
          <p:cNvSpPr/>
          <p:nvPr/>
        </p:nvSpPr>
        <p:spPr bwMode="auto">
          <a:xfrm>
            <a:off x="35496" y="438885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Åbo Akademi</a:t>
            </a:r>
          </a:p>
        </p:txBody>
      </p:sp>
      <p:grpSp>
        <p:nvGrpSpPr>
          <p:cNvPr id="4" name="Ryhmä 3"/>
          <p:cNvGrpSpPr/>
          <p:nvPr/>
        </p:nvGrpSpPr>
        <p:grpSpPr>
          <a:xfrm>
            <a:off x="1582753" y="2509217"/>
            <a:ext cx="6927983" cy="2143919"/>
            <a:chOff x="1582753" y="4327339"/>
            <a:chExt cx="6927983" cy="2143919"/>
          </a:xfrm>
        </p:grpSpPr>
        <p:cxnSp>
          <p:nvCxnSpPr>
            <p:cNvPr id="74" name="Suora yhdysviiva 73"/>
            <p:cNvCxnSpPr/>
            <p:nvPr/>
          </p:nvCxnSpPr>
          <p:spPr bwMode="auto">
            <a:xfrm>
              <a:off x="1820845" y="5258155"/>
              <a:ext cx="6098612" cy="0"/>
            </a:xfrm>
            <a:prstGeom prst="line">
              <a:avLst/>
            </a:prstGeom>
            <a:noFill/>
            <a:ln w="76200" cap="flat" cmpd="sng" algn="ctr">
              <a:solidFill>
                <a:srgbClr val="FF9900"/>
              </a:solidFill>
              <a:prstDash val="solid"/>
              <a:round/>
              <a:headEnd type="none" w="med" len="med"/>
              <a:tailEnd type="none" w="med" len="med"/>
            </a:ln>
            <a:effectLst>
              <a:glow rad="101600">
                <a:srgbClr val="FF9900">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3" y="4327339"/>
              <a:ext cx="1720293" cy="1661930"/>
            </a:xfrm>
            <a:prstGeom prst="ellipse">
              <a:avLst/>
            </a:prstGeom>
            <a:solidFill>
              <a:srgbClr val="FF99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Pyöristetty suorakulmio 76"/>
            <p:cNvSpPr/>
            <p:nvPr/>
          </p:nvSpPr>
          <p:spPr>
            <a:xfrm rot="2700000">
              <a:off x="1993798" y="4465188"/>
              <a:ext cx="1543411" cy="1567606"/>
            </a:xfrm>
            <a:prstGeom prst="roundRect">
              <a:avLst/>
            </a:prstGeom>
            <a:solidFill>
              <a:srgbClr val="FFCC6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Pyöristetty suorakulmio 77"/>
            <p:cNvSpPr/>
            <p:nvPr/>
          </p:nvSpPr>
          <p:spPr>
            <a:xfrm rot="2700000">
              <a:off x="4379249" y="4482153"/>
              <a:ext cx="1596299" cy="1579439"/>
            </a:xfrm>
            <a:prstGeom prst="roundRect">
              <a:avLst/>
            </a:prstGeom>
            <a:solidFill>
              <a:srgbClr val="FFCC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835696" y="4869079"/>
              <a:ext cx="1872208" cy="954107"/>
            </a:xfrm>
            <a:prstGeom prst="rect">
              <a:avLst/>
            </a:prstGeom>
            <a:noFill/>
          </p:spPr>
          <p:txBody>
            <a:bodyPr wrap="square" rtlCol="0">
              <a:spAutoFit/>
            </a:bodyPr>
            <a:lstStyle/>
            <a:p>
              <a:pPr algn="ctr">
                <a:buNone/>
              </a:pPr>
              <a:r>
                <a:rPr lang="fi-FI" sz="1400" dirty="0" smtClean="0">
                  <a:latin typeface="Arial Rounded MT Bold" panose="020F0704030504030204" pitchFamily="34" charset="0"/>
                </a:rPr>
                <a:t>Kuvataiteen</a:t>
              </a:r>
            </a:p>
            <a:p>
              <a:pPr algn="ctr">
                <a:spcBef>
                  <a:spcPts val="0"/>
                </a:spcBef>
                <a:buNone/>
              </a:pPr>
              <a:r>
                <a:rPr lang="fi-FI" sz="1400" dirty="0" smtClean="0">
                  <a:latin typeface="Arial Rounded MT Bold" panose="020F0704030504030204" pitchFamily="34" charset="0"/>
                </a:rPr>
                <a:t> kandidaatti </a:t>
              </a:r>
            </a:p>
            <a:p>
              <a:pPr algn="ctr">
                <a:spcBef>
                  <a:spcPts val="0"/>
                </a:spcBef>
                <a:buNone/>
              </a:pPr>
              <a:r>
                <a:rPr lang="fi-FI" sz="1400" dirty="0" smtClean="0">
                  <a:latin typeface="Arial Rounded MT Bold" panose="020F0704030504030204" pitchFamily="34" charset="0"/>
                </a:rPr>
                <a:t>(</a:t>
              </a:r>
              <a:r>
                <a:rPr lang="fi-FI" sz="1400" dirty="0" err="1" smtClean="0">
                  <a:latin typeface="Arial Rounded MT Bold" panose="020F0704030504030204" pitchFamily="34" charset="0"/>
                </a:rPr>
                <a:t>KuK</a:t>
              </a:r>
              <a:r>
                <a:rPr lang="fi-FI" sz="1400" dirty="0" smtClean="0">
                  <a:latin typeface="Arial Rounded MT Bold" panose="020F0704030504030204" pitchFamily="34" charset="0"/>
                </a:rPr>
                <a:t>)</a:t>
              </a:r>
            </a:p>
            <a:p>
              <a:pPr algn="ctr">
                <a:spcBef>
                  <a:spcPts val="0"/>
                </a:spcBef>
                <a:buNone/>
              </a:pPr>
              <a:r>
                <a:rPr lang="fi-FI" sz="1400" dirty="0" smtClean="0">
                  <a:solidFill>
                    <a:srgbClr val="C00000"/>
                  </a:solidFill>
                  <a:latin typeface="Arial Rounded MT Bold" panose="020F0704030504030204" pitchFamily="34" charset="0"/>
                </a:rPr>
                <a:t>210 op!</a:t>
              </a:r>
            </a:p>
          </p:txBody>
        </p:sp>
        <p:sp>
          <p:nvSpPr>
            <p:cNvPr id="81" name="Tekstiruutu 80"/>
            <p:cNvSpPr txBox="1"/>
            <p:nvPr/>
          </p:nvSpPr>
          <p:spPr>
            <a:xfrm>
              <a:off x="4214307" y="4940506"/>
              <a:ext cx="1941869" cy="738664"/>
            </a:xfrm>
            <a:prstGeom prst="rect">
              <a:avLst/>
            </a:prstGeom>
            <a:noFill/>
          </p:spPr>
          <p:txBody>
            <a:bodyPr wrap="square" rtlCol="0">
              <a:spAutoFit/>
            </a:bodyPr>
            <a:lstStyle/>
            <a:p>
              <a:pPr algn="ctr">
                <a:spcBef>
                  <a:spcPts val="0"/>
                </a:spcBef>
                <a:buNone/>
              </a:pPr>
              <a:r>
                <a:rPr lang="fi-FI" sz="1400" dirty="0" smtClean="0">
                  <a:latin typeface="Arial Rounded MT Bold" panose="020F0704030504030204" pitchFamily="34" charset="0"/>
                </a:rPr>
                <a:t>Kuvataiteen</a:t>
              </a:r>
            </a:p>
            <a:p>
              <a:pPr algn="ctr">
                <a:spcBef>
                  <a:spcPts val="0"/>
                </a:spcBef>
                <a:buNone/>
              </a:pPr>
              <a:r>
                <a:rPr lang="fi-FI" sz="1400" dirty="0">
                  <a:latin typeface="Arial Rounded MT Bold" panose="020F0704030504030204" pitchFamily="34" charset="0"/>
                </a:rPr>
                <a:t>m</a:t>
              </a:r>
              <a:r>
                <a:rPr lang="fi-FI" sz="1400" dirty="0" smtClean="0">
                  <a:latin typeface="Arial Rounded MT Bold" panose="020F0704030504030204" pitchFamily="34" charset="0"/>
                </a:rPr>
                <a:t>aisteri</a:t>
              </a:r>
            </a:p>
            <a:p>
              <a:pPr algn="ctr">
                <a:spcBef>
                  <a:spcPts val="0"/>
                </a:spcBef>
                <a:buNone/>
              </a:pPr>
              <a:r>
                <a:rPr lang="fi-FI" sz="1400" dirty="0" smtClean="0">
                  <a:latin typeface="Arial Rounded MT Bold" panose="020F0704030504030204" pitchFamily="34" charset="0"/>
                </a:rPr>
                <a:t>(</a:t>
              </a:r>
              <a:r>
                <a:rPr lang="fi-FI" sz="1400" dirty="0" err="1" smtClean="0">
                  <a:latin typeface="Arial Rounded MT Bold" panose="020F0704030504030204" pitchFamily="34" charset="0"/>
                </a:rPr>
                <a:t>KuM</a:t>
              </a:r>
              <a:r>
                <a:rPr lang="fi-FI" sz="1400" dirty="0" smtClean="0">
                  <a:latin typeface="Arial Rounded MT Bold" panose="020F0704030504030204" pitchFamily="34" charset="0"/>
                </a:rPr>
                <a:t>)</a:t>
              </a:r>
            </a:p>
          </p:txBody>
        </p:sp>
        <p:sp>
          <p:nvSpPr>
            <p:cNvPr id="82" name="Tekstiruutu 81"/>
            <p:cNvSpPr txBox="1"/>
            <p:nvPr/>
          </p:nvSpPr>
          <p:spPr>
            <a:xfrm>
              <a:off x="6602972" y="4671058"/>
              <a:ext cx="1785452" cy="1169551"/>
            </a:xfrm>
            <a:prstGeom prst="rect">
              <a:avLst/>
            </a:prstGeom>
            <a:noFill/>
          </p:spPr>
          <p:txBody>
            <a:bodyPr wrap="square" rtlCol="0">
              <a:spAutoFit/>
            </a:bodyPr>
            <a:lstStyle/>
            <a:p>
              <a:pPr algn="ctr">
                <a:spcBef>
                  <a:spcPts val="0"/>
                </a:spcBef>
                <a:buNone/>
              </a:pPr>
              <a:endParaRPr lang="fi-FI" sz="1400" dirty="0">
                <a:solidFill>
                  <a:schemeClr val="tx1">
                    <a:lumMod val="50000"/>
                  </a:schemeClr>
                </a:solidFill>
                <a:latin typeface="Arial Rounded MT Bold" panose="020F0704030504030204" pitchFamily="34" charset="0"/>
              </a:endParaRPr>
            </a:p>
            <a:p>
              <a:pPr algn="ctr">
                <a:spcBef>
                  <a:spcPts val="0"/>
                </a:spcBef>
                <a:buNone/>
              </a:pPr>
              <a:r>
                <a:rPr lang="fi-FI" sz="1400" dirty="0" smtClean="0">
                  <a:solidFill>
                    <a:schemeClr val="tx1">
                      <a:lumMod val="50000"/>
                    </a:schemeClr>
                  </a:solidFill>
                  <a:latin typeface="Arial Rounded MT Bold" panose="020F0704030504030204" pitchFamily="34" charset="0"/>
                </a:rPr>
                <a:t>Kuvataiteen </a:t>
              </a:r>
            </a:p>
            <a:p>
              <a:pPr algn="ctr">
                <a:spcBef>
                  <a:spcPts val="0"/>
                </a:spcBef>
                <a:buNone/>
              </a:pPr>
              <a:r>
                <a:rPr lang="fi-FI" sz="1400" dirty="0">
                  <a:solidFill>
                    <a:schemeClr val="tx1">
                      <a:lumMod val="50000"/>
                    </a:schemeClr>
                  </a:solidFill>
                  <a:latin typeface="Arial Rounded MT Bold" panose="020F0704030504030204" pitchFamily="34" charset="0"/>
                </a:rPr>
                <a:t>t</a:t>
              </a:r>
              <a:r>
                <a:rPr lang="fi-FI" sz="1400" dirty="0" smtClean="0">
                  <a:solidFill>
                    <a:schemeClr val="tx1">
                      <a:lumMod val="50000"/>
                    </a:schemeClr>
                  </a:solidFill>
                  <a:latin typeface="Arial Rounded MT Bold" panose="020F0704030504030204" pitchFamily="34" charset="0"/>
                </a:rPr>
                <a:t>ohtori </a:t>
              </a:r>
            </a:p>
            <a:p>
              <a:pPr algn="ctr">
                <a:spcBef>
                  <a:spcPts val="0"/>
                </a:spcBef>
                <a:buNone/>
              </a:pPr>
              <a:r>
                <a:rPr lang="fi-FI" sz="1400" dirty="0" smtClean="0">
                  <a:solidFill>
                    <a:schemeClr val="tx1">
                      <a:lumMod val="50000"/>
                    </a:schemeClr>
                  </a:solidFill>
                  <a:latin typeface="Arial Rounded MT Bold" panose="020F0704030504030204" pitchFamily="34" charset="0"/>
                </a:rPr>
                <a:t>(</a:t>
              </a:r>
              <a:r>
                <a:rPr lang="fi-FI" sz="1400" dirty="0" err="1" smtClean="0">
                  <a:solidFill>
                    <a:schemeClr val="tx1">
                      <a:lumMod val="50000"/>
                    </a:schemeClr>
                  </a:solidFill>
                  <a:latin typeface="Arial Rounded MT Bold" panose="020F0704030504030204" pitchFamily="34" charset="0"/>
                </a:rPr>
                <a:t>KuT</a:t>
              </a:r>
              <a:r>
                <a:rPr lang="fi-FI" sz="1400" dirty="0" smtClean="0">
                  <a:solidFill>
                    <a:schemeClr val="tx1">
                      <a:lumMod val="50000"/>
                    </a:schemeClr>
                  </a:solidFill>
                  <a:latin typeface="Arial Rounded MT Bold" panose="020F0704030504030204" pitchFamily="34" charset="0"/>
                </a:rPr>
                <a:t>)</a:t>
              </a:r>
            </a:p>
            <a:p>
              <a:pPr algn="ctr">
                <a:spcBef>
                  <a:spcPts val="0"/>
                </a:spcBef>
                <a:buNone/>
              </a:pP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FFCC66"/>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t>Alempi korkeakoulututkinto</a:t>
              </a:r>
              <a:endParaRPr lang="fi-FI" sz="1200" dirty="0"/>
            </a:p>
          </p:txBody>
        </p:sp>
        <p:sp>
          <p:nvSpPr>
            <p:cNvPr id="83" name="Tekstiruutu 82"/>
            <p:cNvSpPr txBox="1"/>
            <p:nvPr/>
          </p:nvSpPr>
          <p:spPr>
            <a:xfrm>
              <a:off x="4067944" y="6194259"/>
              <a:ext cx="2232248" cy="276999"/>
            </a:xfrm>
            <a:prstGeom prst="rect">
              <a:avLst/>
            </a:prstGeom>
            <a:solidFill>
              <a:srgbClr val="FFCC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a:t>
              </a:r>
              <a:r>
                <a:rPr lang="fi-FI" sz="1200" dirty="0" smtClean="0"/>
                <a:t>lempi korkeakoulututkinto</a:t>
              </a:r>
              <a:endParaRPr lang="fi-FI" sz="1200" dirty="0"/>
            </a:p>
          </p:txBody>
        </p:sp>
        <p:sp>
          <p:nvSpPr>
            <p:cNvPr id="84" name="Tekstiruutu 83"/>
            <p:cNvSpPr txBox="1"/>
            <p:nvPr/>
          </p:nvSpPr>
          <p:spPr>
            <a:xfrm>
              <a:off x="6853092" y="6194259"/>
              <a:ext cx="1391316" cy="276999"/>
            </a:xfrm>
            <a:prstGeom prst="rect">
              <a:avLst/>
            </a:prstGeom>
            <a:solidFill>
              <a:srgbClr val="FF99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solidFill>
                    <a:schemeClr val="tx1">
                      <a:lumMod val="50000"/>
                    </a:schemeClr>
                  </a:solidFill>
                </a:rPr>
                <a:t>Jatkotutkinnot</a:t>
              </a:r>
              <a:endParaRPr lang="fi-FI" sz="1200" dirty="0">
                <a:solidFill>
                  <a:schemeClr val="tx1">
                    <a:lumMod val="50000"/>
                  </a:schemeClr>
                </a:solidFill>
              </a:endParaRPr>
            </a:p>
          </p:txBody>
        </p:sp>
      </p:grpSp>
      <p:sp>
        <p:nvSpPr>
          <p:cNvPr id="7" name="Suorakulmio 6"/>
          <p:cNvSpPr/>
          <p:nvPr/>
        </p:nvSpPr>
        <p:spPr>
          <a:xfrm>
            <a:off x="1763689" y="1124744"/>
            <a:ext cx="6624736" cy="1169551"/>
          </a:xfrm>
          <a:prstGeom prst="rect">
            <a:avLst/>
          </a:prstGeom>
          <a:solidFill>
            <a:schemeClr val="bg2">
              <a:lumMod val="20000"/>
              <a:lumOff val="80000"/>
            </a:schemeClr>
          </a:solidFill>
          <a:effectLst>
            <a:glow rad="139700">
              <a:srgbClr val="FF9900">
                <a:alpha val="40000"/>
              </a:srgbClr>
            </a:glow>
          </a:effectLst>
        </p:spPr>
        <p:txBody>
          <a:bodyPr wrap="square">
            <a:spAutoFit/>
          </a:bodyPr>
          <a:lstStyle/>
          <a:p>
            <a:r>
              <a:rPr lang="fi-FI" sz="1400" dirty="0"/>
              <a:t>Kuvataiteiden opintoihin sisältyy sekä teoreettisia että taiteellisia opintoja. Kuvataidealalla vaaditaan taiteellista ja visuaalista lahjakkuutta, erilaisten materiaalien ja tekniikoiden hallintaa sekä kädentaitoja. Jo opintojen aikana jokainen kuvataiteilija kehittää omat yksilölliset työskentelymenetelmänsä, aihemaailmansa ja </a:t>
            </a:r>
            <a:r>
              <a:rPr lang="fi-FI" sz="1400" dirty="0" smtClean="0"/>
              <a:t>näkemyksensä.</a:t>
            </a:r>
            <a:endParaRPr lang="fi-FI" sz="1400" b="0" dirty="0">
              <a:latin typeface="Arial Rounded MT Bold" panose="020F0704030504030204" pitchFamily="34" charset="0"/>
            </a:endParaRPr>
          </a:p>
        </p:txBody>
      </p:sp>
      <p:grpSp>
        <p:nvGrpSpPr>
          <p:cNvPr id="85" name="Ryhmä 84"/>
          <p:cNvGrpSpPr/>
          <p:nvPr/>
        </p:nvGrpSpPr>
        <p:grpSpPr>
          <a:xfrm>
            <a:off x="7884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smtClean="0">
                  <a:latin typeface="+mj-lt"/>
                </a:rPr>
                <a:t>Seuraava ala</a:t>
              </a:r>
              <a:endParaRPr lang="fi-FI" sz="600" b="1" dirty="0">
                <a:latin typeface="+mj-lt"/>
              </a:endParaRP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smtClean="0">
                  <a:latin typeface="+mj-lt"/>
                </a:rPr>
                <a:t>Koulutusalat</a:t>
              </a:r>
              <a:endParaRPr lang="fi-FI" sz="600" b="1" dirty="0">
                <a:latin typeface="+mj-lt"/>
              </a:endParaRPr>
            </a:p>
          </p:txBody>
        </p:sp>
      </p:grpSp>
      <p:sp>
        <p:nvSpPr>
          <p:cNvPr id="37" name="Suorakulmio 36"/>
          <p:cNvSpPr/>
          <p:nvPr/>
        </p:nvSpPr>
        <p:spPr>
          <a:xfrm>
            <a:off x="1687895" y="5085184"/>
            <a:ext cx="4180249" cy="1384995"/>
          </a:xfrm>
          <a:prstGeom prst="rect">
            <a:avLst/>
          </a:prstGeom>
        </p:spPr>
        <p:txBody>
          <a:bodyPr wrap="square">
            <a:spAutoFit/>
          </a:bodyPr>
          <a:lstStyle/>
          <a:p>
            <a:r>
              <a:rPr lang="fi-FI" sz="1400" u="sng" dirty="0" smtClean="0"/>
              <a:t>Alan ammattiryhmiä:</a:t>
            </a:r>
            <a:endParaRPr lang="fi-FI" sz="1400" u="sng" dirty="0"/>
          </a:p>
          <a:p>
            <a:pPr marL="285750" indent="-285750">
              <a:spcBef>
                <a:spcPts val="0"/>
              </a:spcBef>
              <a:buFont typeface="Courier New" panose="02070309020205020404" pitchFamily="49" charset="0"/>
              <a:buChar char="o"/>
            </a:pPr>
            <a:r>
              <a:rPr lang="fi-FI" sz="1400" dirty="0"/>
              <a:t>taidemaalarit</a:t>
            </a:r>
          </a:p>
          <a:p>
            <a:pPr marL="285750" indent="-285750">
              <a:spcBef>
                <a:spcPts val="0"/>
              </a:spcBef>
              <a:buFont typeface="Courier New" panose="02070309020205020404" pitchFamily="49" charset="0"/>
              <a:buChar char="o"/>
            </a:pPr>
            <a:r>
              <a:rPr lang="fi-FI" sz="1400" dirty="0"/>
              <a:t>kuvanveistäjät</a:t>
            </a:r>
          </a:p>
          <a:p>
            <a:pPr marL="285750" indent="-285750">
              <a:spcBef>
                <a:spcPts val="0"/>
              </a:spcBef>
              <a:buFont typeface="Courier New" panose="02070309020205020404" pitchFamily="49" charset="0"/>
              <a:buChar char="o"/>
            </a:pPr>
            <a:r>
              <a:rPr lang="fi-FI" sz="1400" dirty="0"/>
              <a:t>taidegraafikot</a:t>
            </a:r>
          </a:p>
          <a:p>
            <a:pPr marL="285750" indent="-285750">
              <a:spcBef>
                <a:spcPts val="0"/>
              </a:spcBef>
              <a:buFont typeface="Courier New" panose="02070309020205020404" pitchFamily="49" charset="0"/>
              <a:buChar char="o"/>
            </a:pPr>
            <a:r>
              <a:rPr lang="fi-FI" sz="1400" dirty="0"/>
              <a:t>valokuvataiteilijat</a:t>
            </a:r>
          </a:p>
          <a:p>
            <a:pPr marL="285750" indent="-285750">
              <a:spcBef>
                <a:spcPts val="0"/>
              </a:spcBef>
              <a:buFont typeface="Courier New" panose="02070309020205020404" pitchFamily="49" charset="0"/>
              <a:buChar char="o"/>
            </a:pPr>
            <a:r>
              <a:rPr lang="fi-FI" sz="1400" dirty="0"/>
              <a:t>media-, performanssi- ja </a:t>
            </a:r>
            <a:r>
              <a:rPr lang="fi-FI" sz="1400" dirty="0" smtClean="0"/>
              <a:t>videotaiteilijat</a:t>
            </a:r>
            <a:endParaRPr lang="fi-FI" sz="1400" dirty="0"/>
          </a:p>
        </p:txBody>
      </p:sp>
      <p:pic>
        <p:nvPicPr>
          <p:cNvPr id="1026" name="Picture 2" descr="C:\Users\Seppo\AppData\Local\Microsoft\Windows\Temporary Internet Files\Content.IE5\T4XDFJCG\MP90042663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5647" y="4852267"/>
            <a:ext cx="1780099" cy="178009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5" tooltip="Katso"/>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06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5" name="Text Box 67"/>
          <p:cNvSpPr txBox="1">
            <a:spLocks noGrp="1" noChangeArrowheads="1"/>
          </p:cNvSpPr>
          <p:nvPr>
            <p:ph type="title"/>
          </p:nvPr>
        </p:nvSpPr>
        <p:spPr bwMode="auto">
          <a:xfrm>
            <a:off x="1252897" y="115888"/>
            <a:ext cx="6140673" cy="576808"/>
          </a:xfrm>
          <a:noFill/>
          <a:ln>
            <a:miter lim="800000"/>
            <a:headEnd/>
            <a:tailEnd/>
          </a:ln>
        </p:spPr>
        <p:txBody>
          <a:bodyPr vert="horz" wrap="square" lIns="91440" tIns="45720" rIns="91440" bIns="45720" numCol="1" anchor="t" anchorCtr="0" compatLnSpc="1">
            <a:prstTxWarp prst="textNoShape">
              <a:avLst/>
            </a:prstTxWarp>
          </a:bodyPr>
          <a:lstStyle/>
          <a:p>
            <a:pPr>
              <a:spcBef>
                <a:spcPct val="50000"/>
              </a:spcBef>
            </a:pPr>
            <a:r>
              <a:rPr lang="fi-FI" sz="2800" b="1" dirty="0" smtClean="0">
                <a:solidFill>
                  <a:schemeClr val="tx1"/>
                </a:solidFill>
                <a:latin typeface="Arial Rounded MT Bold" panose="020F0704030504030204" pitchFamily="34" charset="0"/>
              </a:rPr>
              <a:t>Liikuntatiede</a:t>
            </a:r>
            <a:endParaRPr lang="fi-FI" sz="2800" b="1" dirty="0">
              <a:solidFill>
                <a:schemeClr val="tx1"/>
              </a:solidFill>
              <a:latin typeface="Arial Rounded MT Bold" panose="020F0704030504030204" pitchFamily="34" charset="0"/>
            </a:endParaRPr>
          </a:p>
        </p:txBody>
      </p:sp>
      <p:sp>
        <p:nvSpPr>
          <p:cNvPr id="3" name="Pyöristetty suorakulmio 2"/>
          <p:cNvSpPr/>
          <p:nvPr/>
        </p:nvSpPr>
        <p:spPr bwMode="auto">
          <a:xfrm>
            <a:off x="35496" y="106976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Lapin yliopisto</a:t>
            </a:r>
          </a:p>
        </p:txBody>
      </p:sp>
      <p:sp>
        <p:nvSpPr>
          <p:cNvPr id="56" name="Pyöristetty suorakulmio 55"/>
          <p:cNvSpPr/>
          <p:nvPr/>
        </p:nvSpPr>
        <p:spPr bwMode="auto">
          <a:xfrm>
            <a:off x="35496" y="1373411"/>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Oulun yliopisto</a:t>
            </a:r>
          </a:p>
        </p:txBody>
      </p:sp>
      <p:sp>
        <p:nvSpPr>
          <p:cNvPr id="60" name="Pyöristetty suorakulmio 59"/>
          <p:cNvSpPr/>
          <p:nvPr/>
        </p:nvSpPr>
        <p:spPr bwMode="auto">
          <a:xfrm>
            <a:off x="35496" y="1717834"/>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Vaasan yliopisto</a:t>
            </a:r>
          </a:p>
        </p:txBody>
      </p:sp>
      <p:sp>
        <p:nvSpPr>
          <p:cNvPr id="61" name="Pyöristetty suorakulmio 60"/>
          <p:cNvSpPr/>
          <p:nvPr/>
        </p:nvSpPr>
        <p:spPr bwMode="auto">
          <a:xfrm>
            <a:off x="35496" y="2093491"/>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Itä-Suomen yliopisto</a:t>
            </a:r>
          </a:p>
        </p:txBody>
      </p:sp>
      <p:sp>
        <p:nvSpPr>
          <p:cNvPr id="62" name="Pyöristetty suorakulmio 61">
            <a:hlinkClick r:id="rId3" tooltip="Katso lisää"/>
          </p:cNvPr>
          <p:cNvSpPr/>
          <p:nvPr/>
        </p:nvSpPr>
        <p:spPr bwMode="auto">
          <a:xfrm>
            <a:off x="35496" y="2420888"/>
            <a:ext cx="1368152" cy="255389"/>
          </a:xfrm>
          <a:prstGeom prst="roundRect">
            <a:avLst/>
          </a:prstGeom>
          <a:solidFill>
            <a:srgbClr val="0070C0"/>
          </a:solidFill>
          <a:ln w="9525" cap="flat" cmpd="sng" algn="ctr">
            <a:noFill/>
            <a:prstDash val="solid"/>
            <a:round/>
            <a:headEnd type="none" w="med" len="med"/>
            <a:tailEnd type="none" w="med" len="med"/>
          </a:ln>
          <a:effectLst>
            <a:glow rad="101600">
              <a:srgbClr val="00B0F0">
                <a:alpha val="60000"/>
              </a:srgbClr>
            </a:glow>
          </a:effectLst>
          <a:scene3d>
            <a:camera prst="orthographicFront">
              <a:rot lat="0" lon="0" rev="0"/>
            </a:camera>
            <a:lightRig rig="chilly" dir="t">
              <a:rot lat="0" lon="0" rev="18480000"/>
            </a:lightRig>
          </a:scene3d>
          <a:sp3d prstMaterial="clear">
            <a:bevelT h="63500"/>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Jyväskylän yliopisto</a:t>
            </a:r>
          </a:p>
        </p:txBody>
      </p:sp>
      <p:sp>
        <p:nvSpPr>
          <p:cNvPr id="63" name="Pyöristetty suorakulmio 62"/>
          <p:cNvSpPr/>
          <p:nvPr/>
        </p:nvSpPr>
        <p:spPr bwMode="auto">
          <a:xfrm>
            <a:off x="35496" y="2732345"/>
            <a:ext cx="1368152" cy="408623"/>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Lappeenrannan teknillinen yliopisto</a:t>
            </a:r>
          </a:p>
        </p:txBody>
      </p:sp>
      <p:sp>
        <p:nvSpPr>
          <p:cNvPr id="64" name="Pyöristetty suorakulmio 63"/>
          <p:cNvSpPr/>
          <p:nvPr/>
        </p:nvSpPr>
        <p:spPr bwMode="auto">
          <a:xfrm>
            <a:off x="35496" y="3212976"/>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Tampereen yliopisto</a:t>
            </a:r>
          </a:p>
        </p:txBody>
      </p:sp>
      <p:sp>
        <p:nvSpPr>
          <p:cNvPr id="65" name="Pyöristetty suorakulmio 64"/>
          <p:cNvSpPr/>
          <p:nvPr/>
        </p:nvSpPr>
        <p:spPr bwMode="auto">
          <a:xfrm>
            <a:off x="35496" y="3573016"/>
            <a:ext cx="1368152" cy="442674"/>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T:reen teknillinen yliopisto</a:t>
            </a:r>
          </a:p>
        </p:txBody>
      </p:sp>
      <p:sp>
        <p:nvSpPr>
          <p:cNvPr id="66" name="Pyöristetty suorakulmio 65"/>
          <p:cNvSpPr/>
          <p:nvPr/>
        </p:nvSpPr>
        <p:spPr bwMode="auto">
          <a:xfrm>
            <a:off x="35496" y="4061455"/>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Turun yliopisto</a:t>
            </a:r>
          </a:p>
        </p:txBody>
      </p:sp>
      <p:sp>
        <p:nvSpPr>
          <p:cNvPr id="67" name="Pyöristetty suorakulmio 66"/>
          <p:cNvSpPr/>
          <p:nvPr/>
        </p:nvSpPr>
        <p:spPr bwMode="auto">
          <a:xfrm>
            <a:off x="35496" y="4693910"/>
            <a:ext cx="1368152" cy="255389"/>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900" b="1" i="0" u="none" strike="noStrike" cap="none" normalizeH="0" baseline="0" dirty="0" smtClean="0">
                <a:ln>
                  <a:noFill/>
                </a:ln>
                <a:solidFill>
                  <a:schemeClr val="tx1"/>
                </a:solidFill>
                <a:effectLst/>
                <a:latin typeface="Arial" charset="0"/>
              </a:rPr>
              <a:t>Maanpuolustuskork.</a:t>
            </a:r>
          </a:p>
        </p:txBody>
      </p:sp>
      <p:sp>
        <p:nvSpPr>
          <p:cNvPr id="68" name="Pyöristetty suorakulmio 67"/>
          <p:cNvSpPr/>
          <p:nvPr/>
        </p:nvSpPr>
        <p:spPr bwMode="auto">
          <a:xfrm>
            <a:off x="35496" y="5013176"/>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Hanken</a:t>
            </a:r>
          </a:p>
        </p:txBody>
      </p:sp>
      <p:sp>
        <p:nvSpPr>
          <p:cNvPr id="69" name="Pyöristetty suorakulmio 68"/>
          <p:cNvSpPr/>
          <p:nvPr/>
        </p:nvSpPr>
        <p:spPr bwMode="auto">
          <a:xfrm>
            <a:off x="35496" y="534198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Aalto-yliopisto</a:t>
            </a:r>
          </a:p>
        </p:txBody>
      </p:sp>
      <p:sp>
        <p:nvSpPr>
          <p:cNvPr id="70" name="Pyöristetty suorakulmio 69"/>
          <p:cNvSpPr/>
          <p:nvPr/>
        </p:nvSpPr>
        <p:spPr bwMode="auto">
          <a:xfrm>
            <a:off x="35496" y="5661248"/>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Taideyliopisto</a:t>
            </a:r>
          </a:p>
        </p:txBody>
      </p:sp>
      <p:sp>
        <p:nvSpPr>
          <p:cNvPr id="71" name="Pyöristetty suorakulmio 70"/>
          <p:cNvSpPr/>
          <p:nvPr/>
        </p:nvSpPr>
        <p:spPr bwMode="auto">
          <a:xfrm>
            <a:off x="35496" y="5990054"/>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Helsingin yliopisto</a:t>
            </a:r>
          </a:p>
        </p:txBody>
      </p:sp>
      <p:sp>
        <p:nvSpPr>
          <p:cNvPr id="72" name="Pyöristetty suorakulmio 71"/>
          <p:cNvSpPr/>
          <p:nvPr/>
        </p:nvSpPr>
        <p:spPr bwMode="auto">
          <a:xfrm>
            <a:off x="35496" y="4388852"/>
            <a:ext cx="1368152" cy="272415"/>
          </a:xfrm>
          <a:prstGeom prst="roundRect">
            <a:avLst/>
          </a:prstGeom>
          <a:solidFill>
            <a:schemeClr val="bg1">
              <a:lumMod val="9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fi-FI" sz="1000" b="1" i="0" u="none" strike="noStrike" cap="none" normalizeH="0" baseline="0" dirty="0" smtClean="0">
                <a:ln>
                  <a:noFill/>
                </a:ln>
                <a:solidFill>
                  <a:schemeClr val="tx1"/>
                </a:solidFill>
                <a:effectLst/>
                <a:latin typeface="Arial" charset="0"/>
              </a:rPr>
              <a:t>Åbo Akademi</a:t>
            </a:r>
          </a:p>
        </p:txBody>
      </p:sp>
      <p:grpSp>
        <p:nvGrpSpPr>
          <p:cNvPr id="4" name="Ryhmä 3"/>
          <p:cNvGrpSpPr/>
          <p:nvPr/>
        </p:nvGrpSpPr>
        <p:grpSpPr>
          <a:xfrm>
            <a:off x="1582753" y="2509217"/>
            <a:ext cx="7289521" cy="2143919"/>
            <a:chOff x="1582753" y="4327339"/>
            <a:chExt cx="7289521" cy="2143919"/>
          </a:xfrm>
        </p:grpSpPr>
        <p:cxnSp>
          <p:nvCxnSpPr>
            <p:cNvPr id="74" name="Suora yhdysviiva 73"/>
            <p:cNvCxnSpPr/>
            <p:nvPr/>
          </p:nvCxnSpPr>
          <p:spPr bwMode="auto">
            <a:xfrm>
              <a:off x="1820845" y="5258155"/>
              <a:ext cx="6098612" cy="0"/>
            </a:xfrm>
            <a:prstGeom prst="line">
              <a:avLst/>
            </a:prstGeom>
            <a:noFill/>
            <a:ln w="76200" cap="flat" cmpd="sng" algn="ctr">
              <a:solidFill>
                <a:srgbClr val="0070C0"/>
              </a:solidFill>
              <a:prstDash val="solid"/>
              <a:round/>
              <a:headEnd type="none" w="med" len="med"/>
              <a:tailEnd type="none" w="med" len="med"/>
            </a:ln>
            <a:effectLst>
              <a:glow rad="228600">
                <a:srgbClr val="00CCFF">
                  <a:alpha val="40000"/>
                </a:srgbClr>
              </a:glow>
            </a:effectLst>
            <a:scene3d>
              <a:camera prst="orthographicFront"/>
              <a:lightRig rig="threePt" dir="t"/>
            </a:scene3d>
            <a:sp3d extrusionH="76200">
              <a:extrusionClr>
                <a:srgbClr val="FFC000"/>
              </a:extrusionClr>
            </a:sp3d>
          </p:spPr>
        </p:cxnSp>
        <p:sp>
          <p:nvSpPr>
            <p:cNvPr id="76" name="Ellipsi 75"/>
            <p:cNvSpPr/>
            <p:nvPr/>
          </p:nvSpPr>
          <p:spPr>
            <a:xfrm>
              <a:off x="6588223" y="4327339"/>
              <a:ext cx="2284051" cy="1661930"/>
            </a:xfrm>
            <a:prstGeom prst="ellipse">
              <a:avLst/>
            </a:prstGeom>
            <a:solidFill>
              <a:srgbClr val="0066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7" name="Kyynel 76"/>
            <p:cNvSpPr/>
            <p:nvPr/>
          </p:nvSpPr>
          <p:spPr>
            <a:xfrm rot="2700000">
              <a:off x="1993798" y="4465188"/>
              <a:ext cx="1543411" cy="1567606"/>
            </a:xfrm>
            <a:prstGeom prst="teardrop">
              <a:avLst>
                <a:gd name="adj" fmla="val 99263"/>
              </a:avLst>
            </a:prstGeom>
            <a:solidFill>
              <a:srgbClr val="33CC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78" name="Kyynel 77"/>
            <p:cNvSpPr/>
            <p:nvPr/>
          </p:nvSpPr>
          <p:spPr>
            <a:xfrm rot="2700000">
              <a:off x="4176564" y="4482153"/>
              <a:ext cx="1596299" cy="1579439"/>
            </a:xfrm>
            <a:prstGeom prst="teardrop">
              <a:avLst>
                <a:gd name="adj" fmla="val 100000"/>
              </a:avLst>
            </a:prstGeom>
            <a:solidFill>
              <a:srgbClr val="00CC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cxnSp>
          <p:nvCxnSpPr>
            <p:cNvPr id="79" name="Kulmayhdysviiva 78"/>
            <p:cNvCxnSpPr/>
            <p:nvPr/>
          </p:nvCxnSpPr>
          <p:spPr bwMode="auto">
            <a:xfrm rot="16200000" flipH="1">
              <a:off x="7596336" y="5429612"/>
              <a:ext cx="914400" cy="914400"/>
            </a:xfrm>
            <a:prstGeom prst="bentConnector3">
              <a:avLst/>
            </a:prstGeom>
            <a:noFill/>
            <a:ln w="9525" cap="flat" cmpd="sng" algn="ctr">
              <a:noFill/>
              <a:prstDash val="solid"/>
              <a:round/>
              <a:headEnd type="none" w="med" len="med"/>
              <a:tailEnd type="none" w="med" len="med"/>
            </a:ln>
            <a:effectLst/>
          </p:spPr>
        </p:cxnSp>
        <p:sp>
          <p:nvSpPr>
            <p:cNvPr id="80" name="Tekstiruutu 79"/>
            <p:cNvSpPr txBox="1"/>
            <p:nvPr/>
          </p:nvSpPr>
          <p:spPr>
            <a:xfrm>
              <a:off x="1907704" y="5012514"/>
              <a:ext cx="1872208" cy="738664"/>
            </a:xfrm>
            <a:prstGeom prst="rect">
              <a:avLst/>
            </a:prstGeom>
            <a:noFill/>
          </p:spPr>
          <p:txBody>
            <a:bodyPr wrap="square" rtlCol="0">
              <a:spAutoFit/>
            </a:bodyPr>
            <a:lstStyle/>
            <a:p>
              <a:pPr algn="ctr">
                <a:buNone/>
              </a:pPr>
              <a:r>
                <a:rPr lang="fi-FI" sz="1400" dirty="0" smtClean="0">
                  <a:latin typeface="Arial Rounded MT Bold" panose="020F0704030504030204" pitchFamily="34" charset="0"/>
                </a:rPr>
                <a:t>Liikuntatieteiden</a:t>
              </a:r>
            </a:p>
            <a:p>
              <a:pPr algn="ctr">
                <a:spcBef>
                  <a:spcPts val="0"/>
                </a:spcBef>
                <a:buNone/>
              </a:pPr>
              <a:r>
                <a:rPr lang="fi-FI" sz="1400" dirty="0" smtClean="0">
                  <a:latin typeface="Arial Rounded MT Bold" panose="020F0704030504030204" pitchFamily="34" charset="0"/>
                </a:rPr>
                <a:t> kandidaatti </a:t>
              </a:r>
            </a:p>
            <a:p>
              <a:pPr algn="ctr">
                <a:spcBef>
                  <a:spcPts val="0"/>
                </a:spcBef>
                <a:buNone/>
              </a:pPr>
              <a:r>
                <a:rPr lang="fi-FI" sz="1400" dirty="0" smtClean="0">
                  <a:latin typeface="Arial Rounded MT Bold" panose="020F0704030504030204" pitchFamily="34" charset="0"/>
                </a:rPr>
                <a:t>(</a:t>
              </a:r>
              <a:r>
                <a:rPr lang="fi-FI" sz="1400" dirty="0" err="1" smtClean="0">
                  <a:latin typeface="Arial Rounded MT Bold" panose="020F0704030504030204" pitchFamily="34" charset="0"/>
                </a:rPr>
                <a:t>LitK</a:t>
              </a:r>
              <a:r>
                <a:rPr lang="fi-FI" sz="1400" dirty="0" smtClean="0">
                  <a:latin typeface="Arial Rounded MT Bold" panose="020F0704030504030204" pitchFamily="34" charset="0"/>
                </a:rPr>
                <a:t>)</a:t>
              </a:r>
            </a:p>
          </p:txBody>
        </p:sp>
        <p:sp>
          <p:nvSpPr>
            <p:cNvPr id="81" name="Tekstiruutu 80"/>
            <p:cNvSpPr txBox="1"/>
            <p:nvPr/>
          </p:nvSpPr>
          <p:spPr>
            <a:xfrm>
              <a:off x="4142299" y="4959090"/>
              <a:ext cx="1941869" cy="738664"/>
            </a:xfrm>
            <a:prstGeom prst="rect">
              <a:avLst/>
            </a:prstGeom>
            <a:noFill/>
          </p:spPr>
          <p:txBody>
            <a:bodyPr wrap="square" rtlCol="0">
              <a:spAutoFit/>
            </a:bodyPr>
            <a:lstStyle/>
            <a:p>
              <a:pPr algn="ctr">
                <a:spcBef>
                  <a:spcPts val="0"/>
                </a:spcBef>
                <a:buNone/>
              </a:pPr>
              <a:r>
                <a:rPr lang="fi-FI" sz="1400" dirty="0" smtClean="0">
                  <a:latin typeface="Arial Rounded MT Bold" panose="020F0704030504030204" pitchFamily="34" charset="0"/>
                </a:rPr>
                <a:t>Liikuntatieteiden</a:t>
              </a:r>
            </a:p>
            <a:p>
              <a:pPr algn="ctr">
                <a:spcBef>
                  <a:spcPts val="0"/>
                </a:spcBef>
                <a:buNone/>
              </a:pPr>
              <a:r>
                <a:rPr lang="fi-FI" sz="1400" dirty="0">
                  <a:latin typeface="Arial Rounded MT Bold" panose="020F0704030504030204" pitchFamily="34" charset="0"/>
                </a:rPr>
                <a:t>m</a:t>
              </a:r>
              <a:r>
                <a:rPr lang="fi-FI" sz="1400" dirty="0" smtClean="0">
                  <a:latin typeface="Arial Rounded MT Bold" panose="020F0704030504030204" pitchFamily="34" charset="0"/>
                </a:rPr>
                <a:t>aisteri</a:t>
              </a:r>
            </a:p>
            <a:p>
              <a:pPr algn="ctr">
                <a:spcBef>
                  <a:spcPts val="0"/>
                </a:spcBef>
                <a:buNone/>
              </a:pPr>
              <a:r>
                <a:rPr lang="fi-FI" sz="1400" dirty="0" smtClean="0">
                  <a:latin typeface="Arial Rounded MT Bold" panose="020F0704030504030204" pitchFamily="34" charset="0"/>
                </a:rPr>
                <a:t>(</a:t>
              </a:r>
              <a:r>
                <a:rPr lang="fi-FI" sz="1400" dirty="0" err="1" smtClean="0">
                  <a:latin typeface="Arial Rounded MT Bold" panose="020F0704030504030204" pitchFamily="34" charset="0"/>
                </a:rPr>
                <a:t>LitM</a:t>
              </a:r>
              <a:r>
                <a:rPr lang="fi-FI" sz="1400" dirty="0" smtClean="0">
                  <a:latin typeface="Arial Rounded MT Bold" panose="020F0704030504030204" pitchFamily="34" charset="0"/>
                </a:rPr>
                <a:t>)</a:t>
              </a:r>
            </a:p>
          </p:txBody>
        </p:sp>
        <p:sp>
          <p:nvSpPr>
            <p:cNvPr id="82" name="Tekstiruutu 81"/>
            <p:cNvSpPr txBox="1"/>
            <p:nvPr/>
          </p:nvSpPr>
          <p:spPr>
            <a:xfrm>
              <a:off x="6891004" y="4367344"/>
              <a:ext cx="1785452" cy="1815882"/>
            </a:xfrm>
            <a:prstGeom prst="rect">
              <a:avLst/>
            </a:prstGeom>
            <a:noFill/>
          </p:spPr>
          <p:txBody>
            <a:bodyPr wrap="square" rtlCol="0">
              <a:spAutoFit/>
            </a:bodyPr>
            <a:lstStyle/>
            <a:p>
              <a:pPr algn="ctr">
                <a:spcBef>
                  <a:spcPts val="0"/>
                </a:spcBef>
                <a:buNone/>
              </a:pPr>
              <a:endParaRPr lang="fi-FI" sz="1400" dirty="0">
                <a:solidFill>
                  <a:schemeClr val="tx1">
                    <a:lumMod val="50000"/>
                  </a:schemeClr>
                </a:solidFill>
                <a:latin typeface="Arial Rounded MT Bold" panose="020F0704030504030204" pitchFamily="34" charset="0"/>
              </a:endParaRPr>
            </a:p>
            <a:p>
              <a:pPr algn="ctr">
                <a:spcBef>
                  <a:spcPts val="0"/>
                </a:spcBef>
                <a:buNone/>
              </a:pPr>
              <a:r>
                <a:rPr lang="fi-FI" sz="1400" dirty="0" smtClean="0">
                  <a:solidFill>
                    <a:schemeClr val="bg1"/>
                  </a:solidFill>
                  <a:latin typeface="Arial Rounded MT Bold" panose="020F0704030504030204" pitchFamily="34" charset="0"/>
                </a:rPr>
                <a:t>Liikuntatieteiden</a:t>
              </a:r>
            </a:p>
            <a:p>
              <a:pPr algn="ctr">
                <a:spcBef>
                  <a:spcPts val="0"/>
                </a:spcBef>
                <a:buNone/>
              </a:pPr>
              <a:r>
                <a:rPr lang="fi-FI" sz="1400" dirty="0" smtClean="0">
                  <a:solidFill>
                    <a:schemeClr val="bg1"/>
                  </a:solidFill>
                  <a:latin typeface="Arial Rounded MT Bold" panose="020F0704030504030204" pitchFamily="34" charset="0"/>
                </a:rPr>
                <a:t>lisensiaatti (</a:t>
              </a:r>
              <a:r>
                <a:rPr lang="fi-FI" sz="1400" dirty="0" err="1" smtClean="0">
                  <a:solidFill>
                    <a:schemeClr val="bg1"/>
                  </a:solidFill>
                  <a:latin typeface="Arial Rounded MT Bold" panose="020F0704030504030204" pitchFamily="34" charset="0"/>
                </a:rPr>
                <a:t>LitL</a:t>
              </a:r>
              <a:r>
                <a:rPr lang="fi-FI" sz="1400" dirty="0" smtClean="0">
                  <a:solidFill>
                    <a:schemeClr val="bg1"/>
                  </a:solidFill>
                  <a:latin typeface="Arial Rounded MT Bold" panose="020F0704030504030204" pitchFamily="34" charset="0"/>
                </a:rPr>
                <a:t>)</a:t>
              </a:r>
            </a:p>
            <a:p>
              <a:pPr algn="ctr">
                <a:spcBef>
                  <a:spcPts val="0"/>
                </a:spcBef>
                <a:buNone/>
              </a:pPr>
              <a:endParaRPr lang="fi-FI" sz="1400" dirty="0" smtClean="0">
                <a:solidFill>
                  <a:schemeClr val="bg1"/>
                </a:solidFill>
                <a:latin typeface="Arial Rounded MT Bold" panose="020F0704030504030204" pitchFamily="34" charset="0"/>
              </a:endParaRPr>
            </a:p>
            <a:p>
              <a:pPr algn="ctr">
                <a:spcBef>
                  <a:spcPts val="0"/>
                </a:spcBef>
                <a:buNone/>
              </a:pPr>
              <a:r>
                <a:rPr lang="fi-FI" sz="1400" dirty="0" smtClean="0">
                  <a:solidFill>
                    <a:schemeClr val="bg1"/>
                  </a:solidFill>
                  <a:latin typeface="Arial Rounded MT Bold" panose="020F0704030504030204" pitchFamily="34" charset="0"/>
                </a:rPr>
                <a:t>Liikuntatieteiden</a:t>
              </a:r>
            </a:p>
            <a:p>
              <a:pPr algn="ctr">
                <a:spcBef>
                  <a:spcPts val="0"/>
                </a:spcBef>
                <a:buNone/>
              </a:pPr>
              <a:r>
                <a:rPr lang="fi-FI" sz="1400" dirty="0" smtClean="0">
                  <a:solidFill>
                    <a:schemeClr val="bg1"/>
                  </a:solidFill>
                  <a:latin typeface="Arial Rounded MT Bold" panose="020F0704030504030204" pitchFamily="34" charset="0"/>
                </a:rPr>
                <a:t>tohtori</a:t>
              </a:r>
            </a:p>
            <a:p>
              <a:pPr algn="ctr">
                <a:spcBef>
                  <a:spcPts val="0"/>
                </a:spcBef>
                <a:buNone/>
              </a:pPr>
              <a:r>
                <a:rPr lang="fi-FI" sz="1400" dirty="0" smtClean="0">
                  <a:solidFill>
                    <a:schemeClr val="bg1"/>
                  </a:solidFill>
                  <a:latin typeface="Arial Rounded MT Bold" panose="020F0704030504030204" pitchFamily="34" charset="0"/>
                </a:rPr>
                <a:t>(</a:t>
              </a:r>
              <a:r>
                <a:rPr lang="fi-FI" sz="1400" dirty="0" err="1" smtClean="0">
                  <a:solidFill>
                    <a:schemeClr val="bg1"/>
                  </a:solidFill>
                  <a:latin typeface="Arial Rounded MT Bold" panose="020F0704030504030204" pitchFamily="34" charset="0"/>
                </a:rPr>
                <a:t>LitT</a:t>
              </a:r>
              <a:r>
                <a:rPr lang="fi-FI" sz="1400" dirty="0" smtClean="0">
                  <a:solidFill>
                    <a:schemeClr val="bg1"/>
                  </a:solidFill>
                  <a:latin typeface="Arial Rounded MT Bold" panose="020F0704030504030204" pitchFamily="34" charset="0"/>
                </a:rPr>
                <a:t>)</a:t>
              </a:r>
            </a:p>
            <a:p>
              <a:pPr algn="ctr">
                <a:spcBef>
                  <a:spcPts val="0"/>
                </a:spcBef>
                <a:buNone/>
              </a:pPr>
              <a:endParaRPr lang="fi-FI" sz="1400" dirty="0">
                <a:solidFill>
                  <a:schemeClr val="tx1">
                    <a:lumMod val="50000"/>
                  </a:schemeClr>
                </a:solidFill>
                <a:latin typeface="Arial Rounded MT Bold" panose="020F0704030504030204" pitchFamily="34" charset="0"/>
              </a:endParaRPr>
            </a:p>
          </p:txBody>
        </p:sp>
        <p:sp>
          <p:nvSpPr>
            <p:cNvPr id="6" name="Tekstiruutu 5"/>
            <p:cNvSpPr txBox="1"/>
            <p:nvPr/>
          </p:nvSpPr>
          <p:spPr>
            <a:xfrm>
              <a:off x="1582753" y="6194259"/>
              <a:ext cx="2269167" cy="276999"/>
            </a:xfrm>
            <a:prstGeom prst="rect">
              <a:avLst/>
            </a:prstGeom>
            <a:solidFill>
              <a:srgbClr val="33CCCC"/>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t>Alempi korkeakoulututkinto</a:t>
              </a:r>
              <a:endParaRPr lang="fi-FI" sz="1200" dirty="0"/>
            </a:p>
          </p:txBody>
        </p:sp>
        <p:sp>
          <p:nvSpPr>
            <p:cNvPr id="83" name="Tekstiruutu 82"/>
            <p:cNvSpPr txBox="1"/>
            <p:nvPr/>
          </p:nvSpPr>
          <p:spPr>
            <a:xfrm>
              <a:off x="4067944" y="6194259"/>
              <a:ext cx="2232248" cy="276999"/>
            </a:xfrm>
            <a:prstGeom prst="rect">
              <a:avLst/>
            </a:prstGeom>
            <a:solidFill>
              <a:srgbClr val="00CC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a:t>Y</a:t>
              </a:r>
              <a:r>
                <a:rPr lang="fi-FI" sz="1200" dirty="0" smtClean="0"/>
                <a:t>lempi korkeakoulututkinto</a:t>
              </a:r>
              <a:endParaRPr lang="fi-FI" sz="1200" dirty="0"/>
            </a:p>
          </p:txBody>
        </p:sp>
        <p:sp>
          <p:nvSpPr>
            <p:cNvPr id="84" name="Tekstiruutu 83"/>
            <p:cNvSpPr txBox="1"/>
            <p:nvPr/>
          </p:nvSpPr>
          <p:spPr>
            <a:xfrm>
              <a:off x="6997108" y="6194259"/>
              <a:ext cx="1391316" cy="276999"/>
            </a:xfrm>
            <a:prstGeom prst="rect">
              <a:avLst/>
            </a:prstGeom>
            <a:solidFill>
              <a:srgbClr val="0066FF"/>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i-FI" sz="1200" dirty="0" smtClean="0">
                  <a:solidFill>
                    <a:schemeClr val="bg1"/>
                  </a:solidFill>
                </a:rPr>
                <a:t>Jatkotutkinnot</a:t>
              </a:r>
              <a:endParaRPr lang="fi-FI" sz="1200" dirty="0">
                <a:solidFill>
                  <a:schemeClr val="bg1"/>
                </a:solidFill>
              </a:endParaRPr>
            </a:p>
          </p:txBody>
        </p:sp>
      </p:grpSp>
      <p:sp>
        <p:nvSpPr>
          <p:cNvPr id="7" name="Suorakulmio 6"/>
          <p:cNvSpPr/>
          <p:nvPr/>
        </p:nvSpPr>
        <p:spPr>
          <a:xfrm>
            <a:off x="1763689" y="1124744"/>
            <a:ext cx="6472820" cy="1169551"/>
          </a:xfrm>
          <a:prstGeom prst="rect">
            <a:avLst/>
          </a:prstGeom>
          <a:solidFill>
            <a:schemeClr val="bg2">
              <a:lumMod val="20000"/>
              <a:lumOff val="80000"/>
            </a:schemeClr>
          </a:solidFill>
          <a:effectLst>
            <a:glow rad="139700">
              <a:srgbClr val="0070C0">
                <a:alpha val="40000"/>
              </a:srgbClr>
            </a:glow>
          </a:effectLst>
        </p:spPr>
        <p:txBody>
          <a:bodyPr wrap="square">
            <a:spAutoFit/>
          </a:bodyPr>
          <a:lstStyle/>
          <a:p>
            <a:r>
              <a:rPr lang="fi-FI" sz="1400" dirty="0"/>
              <a:t>Liikuntatieteellisen koulutusalan keskeiset tehtävät ovat liikuntakulttuuriin liittyvä koulutus ja tutkimus sekä niiden kehittäminen yhteiskunnan eri alojen tarpeisiin. Kiinnostuksen kohteita ovat esimerkiksi liikunnan ja terveyden välinen suhde ja siihen vaikuttavat tekijät yhteiskuntatieteiden, käyttäytymistieteiden ja lääketieteen </a:t>
            </a:r>
            <a:r>
              <a:rPr lang="fi-FI" sz="1400" dirty="0" smtClean="0"/>
              <a:t>näkökulmasta.</a:t>
            </a:r>
            <a:endParaRPr lang="fi-FI" sz="1400" b="0" dirty="0">
              <a:latin typeface="Arial Rounded MT Bold" panose="020F0704030504030204" pitchFamily="34" charset="0"/>
            </a:endParaRPr>
          </a:p>
        </p:txBody>
      </p:sp>
      <p:grpSp>
        <p:nvGrpSpPr>
          <p:cNvPr id="85" name="Ryhmä 84"/>
          <p:cNvGrpSpPr/>
          <p:nvPr/>
        </p:nvGrpSpPr>
        <p:grpSpPr>
          <a:xfrm>
            <a:off x="7884368" y="6309320"/>
            <a:ext cx="1296144" cy="549004"/>
            <a:chOff x="7956376" y="6305602"/>
            <a:chExt cx="1296144" cy="549004"/>
          </a:xfrm>
        </p:grpSpPr>
        <p:sp>
          <p:nvSpPr>
            <p:cNvPr id="86" name="Toimintopainike: Seuraava 85">
              <a:hlinkClick r:id="" action="ppaction://hlinkshowjump?jump=nextslide" highlightClick="1"/>
            </p:cNvPr>
            <p:cNvSpPr/>
            <p:nvPr/>
          </p:nvSpPr>
          <p:spPr bwMode="auto">
            <a:xfrm>
              <a:off x="8620246" y="6309320"/>
              <a:ext cx="504056" cy="360040"/>
            </a:xfrm>
            <a:prstGeom prst="actionButtonForwardNex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7" name="Toimintopainike: Edellinen 86">
              <a:hlinkClick r:id="" action="ppaction://hlinkshowjump?jump=firstslide" highlightClick="1"/>
            </p:cNvPr>
            <p:cNvSpPr/>
            <p:nvPr/>
          </p:nvSpPr>
          <p:spPr bwMode="auto">
            <a:xfrm>
              <a:off x="8023071" y="6305602"/>
              <a:ext cx="503784" cy="360040"/>
            </a:xfrm>
            <a:prstGeom prst="actionButtonBackPrevious">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Char char="§"/>
                <a:tabLst/>
              </a:pPr>
              <a:endParaRPr kumimoji="0" lang="fi-FI" sz="2800" b="0" i="0" u="none" strike="noStrike" cap="none" normalizeH="0" baseline="0" dirty="0" smtClean="0">
                <a:ln>
                  <a:noFill/>
                </a:ln>
                <a:solidFill>
                  <a:schemeClr val="tx1"/>
                </a:solidFill>
                <a:effectLst/>
                <a:latin typeface="Arial Black" pitchFamily="34" charset="0"/>
              </a:endParaRPr>
            </a:p>
          </p:txBody>
        </p:sp>
        <p:sp>
          <p:nvSpPr>
            <p:cNvPr id="88" name="Tekstiruutu 87"/>
            <p:cNvSpPr txBox="1"/>
            <p:nvPr/>
          </p:nvSpPr>
          <p:spPr>
            <a:xfrm>
              <a:off x="8548238" y="6669940"/>
              <a:ext cx="704282" cy="184666"/>
            </a:xfrm>
            <a:prstGeom prst="rect">
              <a:avLst/>
            </a:prstGeom>
            <a:noFill/>
          </p:spPr>
          <p:txBody>
            <a:bodyPr wrap="square" rtlCol="0">
              <a:spAutoFit/>
            </a:bodyPr>
            <a:lstStyle/>
            <a:p>
              <a:pPr>
                <a:buNone/>
              </a:pPr>
              <a:r>
                <a:rPr lang="fi-FI" sz="600" b="1" dirty="0" smtClean="0">
                  <a:latin typeface="+mj-lt"/>
                </a:rPr>
                <a:t>Seuraava ala</a:t>
              </a:r>
              <a:endParaRPr lang="fi-FI" sz="600" b="1" dirty="0">
                <a:latin typeface="+mj-lt"/>
              </a:endParaRPr>
            </a:p>
          </p:txBody>
        </p:sp>
        <p:sp>
          <p:nvSpPr>
            <p:cNvPr id="89" name="Tekstiruutu 88"/>
            <p:cNvSpPr txBox="1"/>
            <p:nvPr/>
          </p:nvSpPr>
          <p:spPr>
            <a:xfrm>
              <a:off x="7956376" y="6669360"/>
              <a:ext cx="704282" cy="184666"/>
            </a:xfrm>
            <a:prstGeom prst="rect">
              <a:avLst/>
            </a:prstGeom>
            <a:noFill/>
          </p:spPr>
          <p:txBody>
            <a:bodyPr wrap="square" rtlCol="0">
              <a:spAutoFit/>
            </a:bodyPr>
            <a:lstStyle/>
            <a:p>
              <a:pPr>
                <a:buNone/>
              </a:pPr>
              <a:r>
                <a:rPr lang="fi-FI" sz="600" b="1" dirty="0" smtClean="0">
                  <a:latin typeface="+mj-lt"/>
                </a:rPr>
                <a:t>Koulutusalat</a:t>
              </a:r>
              <a:endParaRPr lang="fi-FI" sz="600" b="1" dirty="0">
                <a:latin typeface="+mj-lt"/>
              </a:endParaRPr>
            </a:p>
          </p:txBody>
        </p:sp>
      </p:grpSp>
      <p:sp>
        <p:nvSpPr>
          <p:cNvPr id="37" name="Suorakulmio 36"/>
          <p:cNvSpPr/>
          <p:nvPr/>
        </p:nvSpPr>
        <p:spPr>
          <a:xfrm>
            <a:off x="1727558" y="5013176"/>
            <a:ext cx="4369949" cy="1600438"/>
          </a:xfrm>
          <a:prstGeom prst="rect">
            <a:avLst/>
          </a:prstGeom>
        </p:spPr>
        <p:txBody>
          <a:bodyPr wrap="square">
            <a:spAutoFit/>
          </a:bodyPr>
          <a:lstStyle/>
          <a:p>
            <a:r>
              <a:rPr lang="fi-FI" sz="1400" u="sng" dirty="0" smtClean="0"/>
              <a:t>Työpaikkoja mm.</a:t>
            </a:r>
            <a:endParaRPr lang="fi-FI" sz="1400" u="sng" dirty="0"/>
          </a:p>
          <a:p>
            <a:pPr marL="285750" indent="-285750">
              <a:spcBef>
                <a:spcPts val="0"/>
              </a:spcBef>
              <a:buFont typeface="Courier New" panose="02070309020205020404" pitchFamily="49" charset="0"/>
              <a:buChar char="o"/>
            </a:pPr>
            <a:r>
              <a:rPr lang="fi-FI" sz="1400" dirty="0"/>
              <a:t>opetustehtävissä oppilaitoksissa</a:t>
            </a:r>
          </a:p>
          <a:p>
            <a:pPr marL="285750" indent="-285750">
              <a:spcBef>
                <a:spcPts val="0"/>
              </a:spcBef>
              <a:buFont typeface="Courier New" panose="02070309020205020404" pitchFamily="49" charset="0"/>
              <a:buChar char="o"/>
            </a:pPr>
            <a:r>
              <a:rPr lang="fi-FI" sz="1400" dirty="0"/>
              <a:t>urheilujärjestöissä</a:t>
            </a:r>
          </a:p>
          <a:p>
            <a:pPr marL="285750" indent="-285750">
              <a:spcBef>
                <a:spcPts val="0"/>
              </a:spcBef>
              <a:buFont typeface="Courier New" panose="02070309020205020404" pitchFamily="49" charset="0"/>
              <a:buChar char="o"/>
            </a:pPr>
            <a:r>
              <a:rPr lang="fi-FI" sz="1400" dirty="0"/>
              <a:t>kuntien ja valtion liikuntahallinnon johtotehtävissä</a:t>
            </a:r>
          </a:p>
          <a:p>
            <a:pPr marL="285750" indent="-285750">
              <a:spcBef>
                <a:spcPts val="0"/>
              </a:spcBef>
              <a:buFont typeface="Courier New" panose="02070309020205020404" pitchFamily="49" charset="0"/>
              <a:buChar char="o"/>
            </a:pPr>
            <a:r>
              <a:rPr lang="fi-FI" sz="1400" dirty="0"/>
              <a:t>vapaa-ajan, kuntoutuksen, testauksen ja matkailun suunnittelu- ja johtotehtävissä</a:t>
            </a:r>
          </a:p>
        </p:txBody>
      </p:sp>
      <p:pic>
        <p:nvPicPr>
          <p:cNvPr id="2053" name="Picture 5" descr="C:\Users\Seppo\AppData\Local\Microsoft\Windows\Temporary Internet Files\Content.IE5\AL57D4PG\MP90042247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4834999"/>
            <a:ext cx="1810789" cy="1814333"/>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8" name="Picture 2" descr="Siirry etusivulle">
            <a:hlinkClick r:id="rId5" tooltip="Katso"/>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671" y="6324396"/>
            <a:ext cx="1167953" cy="259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52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theme/theme1.xml><?xml version="1.0" encoding="utf-8"?>
<a:theme xmlns:a="http://schemas.openxmlformats.org/drawingml/2006/main" name="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fi-FI"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fi-FI" sz="2800" b="1" i="0" u="none" strike="noStrike" cap="none" normalizeH="0" baseline="0" smtClean="0">
            <a:ln>
              <a:noFill/>
            </a:ln>
            <a:solidFill>
              <a:schemeClr val="tx1"/>
            </a:solidFill>
            <a:effectLst/>
            <a:latin typeface="Arial" charset="0"/>
          </a:defRPr>
        </a:defPPr>
      </a:lstStyle>
    </a:lnDef>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12872</TotalTime>
  <Words>3118</Words>
  <Application>Microsoft Office PowerPoint</Application>
  <PresentationFormat>Näytössä katseltava diaesitys (4:3)</PresentationFormat>
  <Paragraphs>1101</Paragraphs>
  <Slides>32</Slides>
  <Notes>24</Notes>
  <HiddenSlides>0</HiddenSlides>
  <MMClips>0</MMClips>
  <ScaleCrop>false</ScaleCrop>
  <HeadingPairs>
    <vt:vector size="4" baseType="variant">
      <vt:variant>
        <vt:lpstr>Teema</vt:lpstr>
      </vt:variant>
      <vt:variant>
        <vt:i4>1</vt:i4>
      </vt:variant>
      <vt:variant>
        <vt:lpstr>Dian otsikot</vt:lpstr>
      </vt:variant>
      <vt:variant>
        <vt:i4>32</vt:i4>
      </vt:variant>
    </vt:vector>
  </HeadingPairs>
  <TitlesOfParts>
    <vt:vector size="33" baseType="lpstr">
      <vt:lpstr>Oletusrakenne</vt:lpstr>
      <vt:lpstr>Koulutusalat</vt:lpstr>
      <vt:lpstr>Eläinlääketiede</vt:lpstr>
      <vt:lpstr>Farmasia</vt:lpstr>
      <vt:lpstr>Hammaslääketiede</vt:lpstr>
      <vt:lpstr>Humanistinen ala</vt:lpstr>
      <vt:lpstr>Kasvatustiede</vt:lpstr>
      <vt:lpstr>Kauppatieteet</vt:lpstr>
      <vt:lpstr>Kuvataide</vt:lpstr>
      <vt:lpstr>Liikuntatiede</vt:lpstr>
      <vt:lpstr>Luonnontieteet</vt:lpstr>
      <vt:lpstr>Lääketiede</vt:lpstr>
      <vt:lpstr>Maatalous- ja metsätiede</vt:lpstr>
      <vt:lpstr>Musiikki</vt:lpstr>
      <vt:lpstr>Oikeustiede</vt:lpstr>
      <vt:lpstr>Psykologia</vt:lpstr>
      <vt:lpstr>Sotilasala</vt:lpstr>
      <vt:lpstr>Taideteollisuus</vt:lpstr>
      <vt:lpstr>Teatteri ja tanssi</vt:lpstr>
      <vt:lpstr>Tekniset tieteet</vt:lpstr>
      <vt:lpstr>Teologia</vt:lpstr>
      <vt:lpstr>Terveystieteet</vt:lpstr>
      <vt:lpstr>Yhteiskuntatieteet</vt:lpstr>
      <vt:lpstr>Yliopistot Suomessa</vt:lpstr>
      <vt:lpstr>Yliopistotutkinnot</vt:lpstr>
      <vt:lpstr>Yliopistotutkintojen rakenne</vt:lpstr>
      <vt:lpstr>Sähköisen haun aikataulu</vt:lpstr>
      <vt:lpstr>Sähköinen haku</vt:lpstr>
      <vt:lpstr>Opiskelijoiden valinta</vt:lpstr>
      <vt:lpstr>Valintaperusteet</vt:lpstr>
      <vt:lpstr>Erilliset maisteriohjelmat</vt:lpstr>
      <vt:lpstr>Avoin yliopisto</vt:lpstr>
      <vt:lpstr>Yliopisto-opintoja muualla</vt:lpstr>
    </vt:vector>
  </TitlesOfParts>
  <Company>Present-äSSä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Ohjaus yliopisto-opintoihin</dc:title>
  <dc:creator>Seppo Sokka</dc:creator>
  <cp:lastModifiedBy>Seppo</cp:lastModifiedBy>
  <cp:revision>633</cp:revision>
  <cp:lastPrinted>2014-11-10T16:15:23Z</cp:lastPrinted>
  <dcterms:created xsi:type="dcterms:W3CDTF">2006-02-03T14:43:28Z</dcterms:created>
  <dcterms:modified xsi:type="dcterms:W3CDTF">2014-11-17T08:14:20Z</dcterms:modified>
</cp:coreProperties>
</file>