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theme/theme6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7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8.xml" ContentType="application/vnd.openxmlformats-officedocument.theme+xml"/>
  <Override PartName="/ppt/slideLayouts/slideLayout55.xml" ContentType="application/vnd.openxmlformats-officedocument.presentationml.slideLayout+xml"/>
  <Override PartName="/ppt/theme/theme9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10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11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  <p:sldMasterId id="2147483663" r:id="rId2"/>
    <p:sldMasterId id="2147483675" r:id="rId3"/>
    <p:sldMasterId id="2147483677" r:id="rId4"/>
    <p:sldMasterId id="2147483692" r:id="rId5"/>
    <p:sldMasterId id="2147483703" r:id="rId6"/>
    <p:sldMasterId id="2147483705" r:id="rId7"/>
    <p:sldMasterId id="2147483715" r:id="rId8"/>
    <p:sldMasterId id="2147483727" r:id="rId9"/>
    <p:sldMasterId id="2147483729" r:id="rId10"/>
    <p:sldMasterId id="2147483742" r:id="rId11"/>
    <p:sldMasterId id="2147483754" r:id="rId12"/>
  </p:sldMasterIdLst>
  <p:notesMasterIdLst>
    <p:notesMasterId r:id="rId44"/>
  </p:notesMasterIdLst>
  <p:sldIdLst>
    <p:sldId id="266" r:id="rId13"/>
    <p:sldId id="297" r:id="rId14"/>
    <p:sldId id="268" r:id="rId15"/>
    <p:sldId id="271" r:id="rId16"/>
    <p:sldId id="269" r:id="rId17"/>
    <p:sldId id="294" r:id="rId18"/>
    <p:sldId id="290" r:id="rId19"/>
    <p:sldId id="284" r:id="rId20"/>
    <p:sldId id="291" r:id="rId21"/>
    <p:sldId id="263" r:id="rId22"/>
    <p:sldId id="273" r:id="rId23"/>
    <p:sldId id="303" r:id="rId24"/>
    <p:sldId id="299" r:id="rId25"/>
    <p:sldId id="281" r:id="rId26"/>
    <p:sldId id="277" r:id="rId27"/>
    <p:sldId id="302" r:id="rId28"/>
    <p:sldId id="300" r:id="rId29"/>
    <p:sldId id="301" r:id="rId30"/>
    <p:sldId id="310" r:id="rId31"/>
    <p:sldId id="287" r:id="rId32"/>
    <p:sldId id="292" r:id="rId33"/>
    <p:sldId id="293" r:id="rId34"/>
    <p:sldId id="307" r:id="rId35"/>
    <p:sldId id="311" r:id="rId36"/>
    <p:sldId id="267" r:id="rId37"/>
    <p:sldId id="295" r:id="rId38"/>
    <p:sldId id="296" r:id="rId39"/>
    <p:sldId id="286" r:id="rId40"/>
    <p:sldId id="305" r:id="rId41"/>
    <p:sldId id="264" r:id="rId42"/>
    <p:sldId id="308" r:id="rId43"/>
  </p:sldIdLst>
  <p:sldSz cx="12192000" cy="6858000"/>
  <p:notesSz cx="6858000" cy="9144000"/>
  <p:embeddedFontLst>
    <p:embeddedFont>
      <p:font typeface="Open Sans" panose="020B0606030504020204" pitchFamily="34" charset="0"/>
      <p:regular r:id="rId45"/>
      <p:bold r:id="rId46"/>
      <p:italic r:id="rId47"/>
      <p:boldItalic r:id="rId48"/>
    </p:embeddedFont>
    <p:embeddedFont>
      <p:font typeface="Open Sans SemiBold" panose="020B0706030804020204" pitchFamily="34" charset="0"/>
      <p:bold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2" roundtripDataSignature="AMtx7mhXNnUgjSV6XwfMSQg3h5yjkJoTz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651F50D-E130-4024-89B1-C92267A0D500}">
  <a:tblStyle styleId="{5651F50D-E130-4024-89B1-C92267A0D50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22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font" Target="fonts/font1.fntdata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notesMaster" Target="notesMasters/notesMaster1.xml"/><Relationship Id="rId52" Type="http://customschemas.google.com/relationships/presentationmetadata" Target="meta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font" Target="fonts/font4.fntdata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font" Target="fonts/font2.fntdata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8" name="Google Shape;348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4" name="Google Shape;404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0" name="Google Shape;420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18773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9" name="Google Shape;42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770123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2" name="Google Shape;472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d210f95868_4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d210f95868_4_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gd210f95868_4_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5" name="Google Shape;445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699791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991d1dc5d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2" name="Google Shape;452;g2991d1dc5df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3" name="Google Shape;453;g2991d1dc5df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50316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2991d1dc5d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2" name="Google Shape;462;g2991d1dc5df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3" name="Google Shape;463;g2991d1dc5df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37399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2" name="Google Shape;47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3" name="Google Shape;47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d1043ddcd5_1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d1043ddcd5_1_1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gd1043ddcd5_1_1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4" name="Google Shape;36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cc6b3b741c_1_2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9" name="Google Shape;509;gcc6b3b741c_1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8" name="Google Shape;518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5" name="Google Shape;4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d217d104a7_1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d217d104a7_1_1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gd217d104a7_1_1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d217d104a7_1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d217d104a7_1_2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gd217d104a7_1_20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d21dffff65_3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d21dffff65_3_1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gd21dffff65_3_1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d21b3f6095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d21b3f6095_0_1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gd21b3f6095_0_10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d21b3f6095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d21b3f6095_0_1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gd21b3f6095_0_1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30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d210f95868_4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d210f95868_4_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gd210f95868_4_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cc6146cce5_0_3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1" name="Google Shape;371;gcc6146cce5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d210f95868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d210f95868_4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gd210f95868_4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9" name="Google Shape;42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9430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d1043ddcd5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d1043ddcd5_1_1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gd1043ddcd5_1_1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cc6b3b741c_1_1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6" name="Google Shape;436;gcc6b3b741c_1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d1043ddcd5_1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d1043ddcd5_1_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gd1043ddcd5_1_9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type="obj">
  <p:cSld name="OBJEC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6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ystysuora otsikko ja teksti" type="vertTitleAndTx">
  <p:cSld name="VERTICAL_TITLE_AND_VERTICAL_TEX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5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5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g2991d1dc5df_0_101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5" cy="512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 type="twoObj">
  <p:cSld name="TWO_OBJECTS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4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8" name="Google Shape;178;p4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9" name="Google Shape;17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 type="twoObj">
  <p:cSld name="TWO_OBJECTS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d210f95868_0_10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gd210f95868_0_10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7" name="Google Shape;197;gd210f95868_0_101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8" name="Google Shape;198;gd210f95868_0_10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gd210f95868_0_10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gd210f95868_0_10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an ylätunniste" type="secHead">
  <p:cSld name="SECTION_HEADER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d210f95868_0_102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gd210f95868_0_102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gd210f95868_0_10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gd210f95868_0_10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gd210f95868_0_10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ailu" type="twoTxTwoObj">
  <p:cSld name="TWO_OBJECTS_WITH_TEXT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d210f95868_0_102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gd210f95868_0_102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10" name="Google Shape;210;gd210f95868_0_102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1" name="Google Shape;211;gd210f95868_0_102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12" name="Google Shape;212;gd210f95868_0_102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3" name="Google Shape;213;gd210f95868_0_10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gd210f95868_0_10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gd210f95868_0_10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 type="titleOnly">
  <p:cSld name="TITLE_ONLY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d210f95868_0_10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gd210f95868_0_10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gd210f95868_0_10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gd210f95868_0_10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" type="blank">
  <p:cSld name="BLANK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d210f95868_0_10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gd210f95868_0_10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gd210f95868_0_10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sisältö" type="objTx">
  <p:cSld name="OBJECT_WITH_CAPTION_TEXT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d210f95868_0_10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gd210f95868_0_10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28" name="Google Shape;228;gd210f95868_0_10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29" name="Google Shape;229;gd210f95868_0_10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gd210f95868_0_10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gd210f95868_0_10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kuva" type="picTx">
  <p:cSld name="PICTURE_WITH_CAPTION_TEXT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d210f95868_0_105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gd210f95868_0_105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5" name="Google Shape;235;gd210f95868_0_105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36" name="Google Shape;236;gd210f95868_0_10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gd210f95868_0_10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gd210f95868_0_10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 type="twoObj">
  <p:cSld name="TWO_OBJECT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pystysuora teksti" type="vertTx">
  <p:cSld name="VERTICAL_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d210f95868_0_10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gd210f95868_0_1058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2" name="Google Shape;242;gd210f95868_0_10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gd210f95868_0_10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gd210f95868_0_10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ystysuora otsikko ja teksti" type="vertTitleAndTx">
  <p:cSld name="VERTICAL_TITLE_AND_VERTICAL_TEXT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d210f95868_0_1064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gd210f95868_0_1064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8" name="Google Shape;248;gd210f95868_0_10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gd210f95868_0_10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gd210f95868_0_10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gd210f95868_0_1070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type="title">
  <p:cSld name="TITLE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d210f95868_0_107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gd210f95868_0_107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6" name="Google Shape;256;gd210f95868_0_10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gd210f95868_0_10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gd210f95868_0_10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 type="twoObj">
  <p:cSld name="Kaksi sisältökohdetta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6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6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62520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an ylätunniste" type="secHead">
  <p:cSld name="Osan ylätunnist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32662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ailu" type="twoTxTwoObj">
  <p:cSld name="Vertailu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7" name="Google Shape;37;p7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7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7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01852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 type="titleOnly">
  <p:cSld name="Vain otsikko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71763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" type="blank">
  <p:cSld name="Tyhjä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44035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sisältö" type="objTx">
  <p:cSld name="Kuvatekstillinen sisältö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5" name="Google Shape;55;p7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6" name="Google Shape;56;p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844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type="obj">
  <p:cSld name="OBJEC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kuva" type="picTx">
  <p:cSld name="Kuvatekstillinen kuva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7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7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19407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pystysuora teksti" type="vertTx">
  <p:cSld name="Otsikko ja pystysuora teksti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7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7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64917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ystysuora otsikko ja teksti" type="vertTitleAndTx">
  <p:cSld name="Pystysuora otsikko ja teksti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7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20564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gd1043ddcd5_0_369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44933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 type="twoObj">
  <p:cSld name="Kaksi sisältökohdetta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4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4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67641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type="obj">
  <p:cSld name="Otsikko ja sisältö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02832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an ylätunniste" type="secHead">
  <p:cSld name="Osan ylätunniste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4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20079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ailu" type="twoTxTwoObj">
  <p:cSld name="Vertailu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4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4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4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p4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7514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 type="titleOnly">
  <p:cSld name="Vain otsikko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98490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" type="blank">
  <p:cSld name="Tyhjä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1929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an ylätunniste" type="secHead">
  <p:cSld name="SECTION_HEADER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4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sisältö" type="objTx">
  <p:cSld name="Kuvatekstillinen sisältö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4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8" name="Google Shape;138;p4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9" name="Google Shape;139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87042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kuva" type="picTx">
  <p:cSld name="Kuvatekstillinen kuva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4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Google Shape;145;p4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6" name="Google Shape;146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7842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pystysuora teksti" type="vertTx">
  <p:cSld name="Otsikko ja pystysuora teksti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4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59680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ystysuora otsikko ja teksti" type="vertTitleAndTx">
  <p:cSld name="Pystysuora otsikko ja teksti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5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5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46441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type="obj">
  <p:cSld name="Otsikko ja sisältö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06641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 type="twoObj">
  <p:cSld name="Kaksi sisältökohdetta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6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6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71165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an ylätunniste" type="secHead">
  <p:cSld name="Osan ylätunnist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08106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ailu" type="twoTxTwoObj">
  <p:cSld name="Vertailu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7" name="Google Shape;37;p6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6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79673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 type="titleOnly">
  <p:cSld name="Vain otsikko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53552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" type="blank">
  <p:cSld name="Tyhjä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1603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ailu" type="twoTxTwoObj">
  <p:cSld name="TWO_OBJECTS_WITH_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4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6" name="Google Shape;126;p4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4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8" name="Google Shape;128;p4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sisältö" type="objTx">
  <p:cSld name="Kuvatekstillinen sisältö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6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5" name="Google Shape;55;p6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6" name="Google Shape;56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37706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kuva" type="picTx">
  <p:cSld name="Kuvatekstillinen kuva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6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0225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pystysuora teksti" type="vertTx">
  <p:cSld name="Otsikko ja pystysuora teksti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6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73172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ystysuora otsikko ja teksti" type="vertTitleAndTx">
  <p:cSld name="Pystysuora otsikko ja teksti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7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83308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gd217d104a7_1_73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35139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 type="twoObj">
  <p:cSld name="Kaksi sisältökohdetta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4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4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" name="Google Shape;165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87226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type="obj">
  <p:cSld name="Otsikko ja sisältö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85283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 type="twoObj">
  <p:cSld name="Kaksi sisältökohdetta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31894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an ylätunniste" type="secHead">
  <p:cSld name="Osan ylätunnist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71667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ailu" type="twoTxTwoObj">
  <p:cSld name="Vertailu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7" name="Google Shape;37;p5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5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5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0115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 type="titleOnly">
  <p:cSld name="TITLE_ONL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 type="titleOnly">
  <p:cSld name="Vain otsikko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62131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" type="blank">
  <p:cSld name="Tyhjä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90609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sisältö" type="objTx">
  <p:cSld name="Kuvatekstillinen sisältö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5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5" name="Google Shape;55;p5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6" name="Google Shape;56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53609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kuva" type="picTx">
  <p:cSld name="Kuvatekstillinen kuva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5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91968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pystysuora teksti" type="vertTx">
  <p:cSld name="Otsikko ja pystysuora teksti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5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11232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ystysuora otsikko ja teksti" type="vertTitleAndTx">
  <p:cSld name="Pystysuora otsikko ja teksti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93692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gd21dffff65_1_73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14704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Photo 2">
  <p:cSld name="Title &amp; Photo 2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d21dffff65_1_175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  <a:defRPr sz="2800" b="1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82" name="Google Shape;82;gd21dffff65_1_175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822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gd21dffff65_1_175"/>
          <p:cNvSpPr txBox="1">
            <a:spLocks noGrp="1"/>
          </p:cNvSpPr>
          <p:nvPr>
            <p:ph type="body" idx="1"/>
          </p:nvPr>
        </p:nvSpPr>
        <p:spPr>
          <a:xfrm>
            <a:off x="830263" y="1419428"/>
            <a:ext cx="4618200" cy="9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4" name="Google Shape;84;gd21dffff65_1_175"/>
          <p:cNvSpPr txBox="1">
            <a:spLocks noGrp="1"/>
          </p:cNvSpPr>
          <p:nvPr>
            <p:ph type="body" idx="3"/>
          </p:nvPr>
        </p:nvSpPr>
        <p:spPr>
          <a:xfrm>
            <a:off x="830263" y="2528887"/>
            <a:ext cx="4618200" cy="22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85" name="Google Shape;85;gd21dffff65_1_1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83300" y="0"/>
            <a:ext cx="61087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80745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type="obj">
  <p:cSld name="Otsikko ja sisältö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8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2924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 type="twoObj">
  <p:cSld name="Kaksi sisältökohdetta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9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9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5586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" type="blank">
  <p:cSld name="BLANK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an ylätunniste" type="secHead">
  <p:cSld name="Osan ylätunnist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9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9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40336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ailu" type="twoTxTwoObj">
  <p:cSld name="Vertailu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9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7" name="Google Shape;37;p9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9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9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86787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 type="titleOnly">
  <p:cSld name="Vain otsikko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9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97605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" type="blank">
  <p:cSld name="Tyhjä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9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66368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sisältö" type="objTx">
  <p:cSld name="Kuvatekstillinen sisältö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9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5" name="Google Shape;55;p9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6" name="Google Shape;56;p9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185534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kuva" type="picTx">
  <p:cSld name="Kuvatekstillinen kuva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9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9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97878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pystysuora teksti" type="vertTx">
  <p:cSld name="Otsikko ja pystysuora teksti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9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9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9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9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53704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ystysuora otsikko ja teksti" type="vertTitleAndTx">
  <p:cSld name="Pystysuora otsikko ja teksti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9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9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9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9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9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55645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gd21b3f6095_0_73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36170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type="obj">
  <p:cSld name="Otsikko ja sisältö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2218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sisältö" type="objTx">
  <p:cSld name="OBJECT_WITH_CAPTION_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4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44" name="Google Shape;144;p4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5" name="Google Shape;145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 type="twoObj">
  <p:cSld name="Kaksi sisältökohdetta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6" name="Google Shape;196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7" name="Google Shape;197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371744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g2991d1dc5df_0_101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5" cy="5129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27797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an ylätunniste" type="secHead">
  <p:cSld name="Osan ylätunniste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4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576478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ailu" type="twoTxTwoObj">
  <p:cSld name="Vertailu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4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11" name="Google Shape;211;p4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2" name="Google Shape;212;p4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13" name="Google Shape;213;p4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4" name="Google Shape;214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272692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 type="titleOnly">
  <p:cSld name="Vain otsikko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796725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" type="blank">
  <p:cSld name="Tyhjä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212120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sisältö" type="objTx">
  <p:cSld name="Kuvatekstillinen sisältö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4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29" name="Google Shape;229;p4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30" name="Google Shape;230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1714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kuva" type="picTx">
  <p:cSld name="Kuvatekstillinen kuva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4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36" name="Google Shape;236;p4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37" name="Google Shape;237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56361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pystysuora teksti" type="vertTx">
  <p:cSld name="Otsikko ja pystysuora teksti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4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3" name="Google Shape;243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73081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ystysuora otsikko ja teksti" type="vertTitleAndTx">
  <p:cSld name="Pystysuora otsikko ja teksti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5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5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9" name="Google Shape;249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9234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pystysuora teksti" type="vertTx">
  <p:cSld name="VERTICAL_TEX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4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6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6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15722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8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58525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3" name="Google Shape;183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4" name="Google Shape;184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5" name="Google Shape;185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6" name="Google Shape;186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45204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Google Shape;100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Google Shape;101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Google Shape;102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Google Shape;103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2" r:id="rId8"/>
    <p:sldLayoutId id="2147483673" r:id="rId9"/>
    <p:sldLayoutId id="214748367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1" name="Google Shape;171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2" name="Google Shape;172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3" name="Google Shape;173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4" name="Google Shape;174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d210f95868_0_100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4" name="Google Shape;184;gd210f95868_0_100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5" name="Google Shape;185;gd210f95868_0_100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6" name="Google Shape;186;gd210f95868_0_100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7" name="Google Shape;187;gd210f95868_0_100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25104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" name="Google Shape;163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" name="Google Shape;164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5" name="Google Shape;165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6" name="Google Shape;166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81726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Google Shape;94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42653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19519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" name="Google Shape;157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50267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4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1" name="Google Shape;351;p5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 amt="50000"/>
          </a:blip>
          <a:srcRect t="7865" b="78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54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/>
              <a:buNone/>
            </a:pPr>
            <a:r>
              <a:rPr lang="en-US" sz="6000" b="1" dirty="0" err="1">
                <a:solidFill>
                  <a:srgbClr val="FFFFFF"/>
                </a:solidFill>
              </a:rPr>
              <a:t>Lukion</a:t>
            </a:r>
            <a:r>
              <a:rPr lang="en-US" sz="6000" b="1" dirty="0">
                <a:solidFill>
                  <a:srgbClr val="FFFFFF"/>
                </a:solidFill>
              </a:rPr>
              <a:t> ja </a:t>
            </a:r>
            <a:r>
              <a:rPr lang="en-US" sz="6000" b="1" dirty="0" err="1">
                <a:solidFill>
                  <a:srgbClr val="FFFFFF"/>
                </a:solidFill>
              </a:rPr>
              <a:t>ylioppilaskirjoitusten</a:t>
            </a:r>
            <a:r>
              <a:rPr lang="en-US" sz="6000" b="1" dirty="0">
                <a:solidFill>
                  <a:srgbClr val="FFFFFF"/>
                </a:solidFill>
              </a:rPr>
              <a:t> </a:t>
            </a:r>
            <a:r>
              <a:rPr lang="en-US" sz="6000" b="1" dirty="0" err="1">
                <a:solidFill>
                  <a:srgbClr val="FFFFFF"/>
                </a:solidFill>
              </a:rPr>
              <a:t>jälkeen</a:t>
            </a:r>
            <a:endParaRPr sz="60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gd1043ddcd5_1_97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t="690" b="680"/>
          <a:stretch/>
        </p:blipFill>
        <p:spPr>
          <a:xfrm>
            <a:off x="20" y="10"/>
            <a:ext cx="463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gd1043ddcd5_1_97"/>
          <p:cNvSpPr txBox="1">
            <a:spLocks noGrp="1"/>
          </p:cNvSpPr>
          <p:nvPr>
            <p:ph type="title" idx="4294967295"/>
          </p:nvPr>
        </p:nvSpPr>
        <p:spPr>
          <a:xfrm>
            <a:off x="4965430" y="629268"/>
            <a:ext cx="6586500" cy="12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Calibri"/>
              <a:buNone/>
            </a:pPr>
            <a:r>
              <a:rPr lang="en-US"/>
              <a:t>Ammattikorkeakoulussa opiskelun tunnusmerkkejä</a:t>
            </a:r>
            <a:endParaRPr/>
          </a:p>
        </p:txBody>
      </p:sp>
      <p:cxnSp>
        <p:nvCxnSpPr>
          <p:cNvPr id="393" name="Google Shape;393;gd1043ddcd5_1_97"/>
          <p:cNvCxnSpPr/>
          <p:nvPr/>
        </p:nvCxnSpPr>
        <p:spPr>
          <a:xfrm>
            <a:off x="5080934" y="2115117"/>
            <a:ext cx="6309300" cy="0"/>
          </a:xfrm>
          <a:prstGeom prst="straightConnector1">
            <a:avLst/>
          </a:prstGeom>
          <a:noFill/>
          <a:ln w="19050" cap="flat" cmpd="sng">
            <a:solidFill>
              <a:srgbClr val="ED0A6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4" name="Google Shape;394;gd1043ddcd5_1_97"/>
          <p:cNvSpPr txBox="1">
            <a:spLocks noGrp="1"/>
          </p:cNvSpPr>
          <p:nvPr>
            <p:ph type="body" idx="4294967295"/>
          </p:nvPr>
        </p:nvSpPr>
        <p:spPr>
          <a:xfrm>
            <a:off x="4965431" y="2438400"/>
            <a:ext cx="6586500" cy="37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92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Ammattikorkeakoulututkinto on alempi korkeakoulututkinto, jonka suorittaminen kestää 3,5</a:t>
            </a:r>
            <a:r>
              <a:rPr lang="en-US" sz="2100">
                <a:solidFill>
                  <a:srgbClr val="363630"/>
                </a:solidFill>
                <a:highlight>
                  <a:srgbClr val="FFFFFF"/>
                </a:highlight>
              </a:rPr>
              <a:t>–</a:t>
            </a:r>
            <a:r>
              <a:rPr lang="en-US" sz="2100"/>
              <a:t>4,5 vuotta.</a:t>
            </a:r>
            <a:endParaRPr sz="2100"/>
          </a:p>
          <a:p>
            <a:pPr marL="342900" lvl="0" indent="-3492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Tutkinnon voi suorittaa päivätoteutuksena tai monimuotototeutuksena.</a:t>
            </a:r>
            <a:endParaRPr sz="2900"/>
          </a:p>
          <a:p>
            <a:pPr marL="342900" lvl="0" indent="-3492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Opiskelussa korostuu vahva työelämäyhteys ja projektimainen oppiminen.</a:t>
            </a:r>
            <a:endParaRPr sz="2900"/>
          </a:p>
          <a:p>
            <a:pPr marL="342900" lvl="0" indent="-3492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Työssäoppimisjaksot ovat keskeisessä roolissa oman ammattiosaamisen kehittämisessä.</a:t>
            </a:r>
            <a:endParaRPr sz="29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56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7" name="Google Shape;407;p5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 amt="50000"/>
          </a:blip>
          <a:srcRect t="4569" b="1116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56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/>
              <a:buNone/>
            </a:pPr>
            <a:r>
              <a:rPr lang="en-US" sz="6000" b="1" dirty="0" err="1">
                <a:solidFill>
                  <a:srgbClr val="FFFFFF"/>
                </a:solidFill>
              </a:rPr>
              <a:t>Hakeminen</a:t>
            </a:r>
            <a:r>
              <a:rPr lang="en-US" sz="6000" b="1" dirty="0">
                <a:solidFill>
                  <a:srgbClr val="FFFFFF"/>
                </a:solidFill>
              </a:rPr>
              <a:t> </a:t>
            </a:r>
            <a:r>
              <a:rPr lang="en-US" sz="6000" b="1" dirty="0" err="1">
                <a:solidFill>
                  <a:srgbClr val="FFFFFF"/>
                </a:solidFill>
              </a:rPr>
              <a:t>yliopistoon</a:t>
            </a:r>
            <a:r>
              <a:rPr lang="en-US" sz="6000" b="1" dirty="0">
                <a:solidFill>
                  <a:srgbClr val="FFFFFF"/>
                </a:solidFill>
              </a:rPr>
              <a:t> ja </a:t>
            </a:r>
            <a:r>
              <a:rPr lang="en-US" sz="6000" b="1" dirty="0" err="1">
                <a:solidFill>
                  <a:srgbClr val="FFFFFF"/>
                </a:solidFill>
              </a:rPr>
              <a:t>ammattikorkeakouluun</a:t>
            </a:r>
            <a:endParaRPr sz="60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57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t="7816" b="78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57"/>
          <p:cNvSpPr/>
          <p:nvPr/>
        </p:nvSpPr>
        <p:spPr>
          <a:xfrm>
            <a:off x="336875" y="321175"/>
            <a:ext cx="4348800" cy="5896800"/>
          </a:xfrm>
          <a:prstGeom prst="rect">
            <a:avLst/>
          </a:prstGeom>
          <a:solidFill>
            <a:schemeClr val="lt1">
              <a:alpha val="89019"/>
            </a:schemeClr>
          </a:solidFill>
          <a:ln w="127000" cap="sq" cmpd="thinThick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57"/>
          <p:cNvSpPr txBox="1">
            <a:spLocks noGrp="1"/>
          </p:cNvSpPr>
          <p:nvPr>
            <p:ph type="title"/>
          </p:nvPr>
        </p:nvSpPr>
        <p:spPr>
          <a:xfrm>
            <a:off x="445638" y="321176"/>
            <a:ext cx="4114800" cy="1139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dirty="0" err="1"/>
              <a:t>Korkea-asteen</a:t>
            </a:r>
            <a:r>
              <a:rPr lang="en-US" sz="4000" dirty="0"/>
              <a:t> </a:t>
            </a:r>
            <a:r>
              <a:rPr lang="en-US" sz="4000" dirty="0" err="1"/>
              <a:t>yhteishaku</a:t>
            </a:r>
            <a:endParaRPr sz="4000" dirty="0"/>
          </a:p>
        </p:txBody>
      </p:sp>
      <p:sp>
        <p:nvSpPr>
          <p:cNvPr id="425" name="Google Shape;425;p57"/>
          <p:cNvSpPr txBox="1">
            <a:spLocks noGrp="1"/>
          </p:cNvSpPr>
          <p:nvPr>
            <p:ph type="body" idx="1"/>
          </p:nvPr>
        </p:nvSpPr>
        <p:spPr>
          <a:xfrm>
            <a:off x="594110" y="1348033"/>
            <a:ext cx="3764826" cy="4546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 err="1"/>
              <a:t>Vuosittain</a:t>
            </a:r>
            <a:r>
              <a:rPr lang="en-US" sz="2000" dirty="0"/>
              <a:t> </a:t>
            </a:r>
            <a:r>
              <a:rPr lang="en-US" sz="2000" dirty="0" err="1"/>
              <a:t>kolme</a:t>
            </a:r>
            <a:r>
              <a:rPr lang="en-US" sz="2000" dirty="0"/>
              <a:t> </a:t>
            </a:r>
            <a:r>
              <a:rPr lang="en-US" sz="2000" dirty="0" err="1"/>
              <a:t>yhteishakua</a:t>
            </a:r>
            <a:r>
              <a:rPr lang="en-US" sz="2000" dirty="0"/>
              <a:t>: </a:t>
            </a:r>
            <a:r>
              <a:rPr lang="en-US" sz="2000" dirty="0" err="1"/>
              <a:t>keväällä</a:t>
            </a:r>
            <a:r>
              <a:rPr lang="en-US" sz="2000" dirty="0"/>
              <a:t> </a:t>
            </a:r>
            <a:r>
              <a:rPr lang="en-US" sz="2000" dirty="0" err="1"/>
              <a:t>kaksi</a:t>
            </a:r>
            <a:r>
              <a:rPr lang="en-US" sz="2000" dirty="0"/>
              <a:t> ja </a:t>
            </a:r>
            <a:r>
              <a:rPr lang="en-US" sz="2000" dirty="0" err="1"/>
              <a:t>syksyllä</a:t>
            </a:r>
            <a:r>
              <a:rPr lang="en-US" sz="2000" dirty="0"/>
              <a:t> </a:t>
            </a:r>
            <a:r>
              <a:rPr lang="en-US" sz="2000" dirty="0" err="1"/>
              <a:t>yksi</a:t>
            </a:r>
            <a:r>
              <a:rPr lang="en-US" sz="2000" dirty="0"/>
              <a:t>.</a:t>
            </a:r>
            <a:endParaRPr sz="3000" dirty="0"/>
          </a:p>
          <a:p>
            <a:pPr marL="45720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 err="1"/>
              <a:t>Kevään</a:t>
            </a:r>
            <a:r>
              <a:rPr lang="en-US" sz="2000" dirty="0"/>
              <a:t> </a:t>
            </a:r>
            <a:r>
              <a:rPr lang="en-US" sz="2000" dirty="0" err="1"/>
              <a:t>ensimmäisessä</a:t>
            </a:r>
            <a:r>
              <a:rPr lang="en-US" sz="2000" dirty="0"/>
              <a:t> </a:t>
            </a:r>
            <a:r>
              <a:rPr lang="en-US" sz="2000" dirty="0" err="1"/>
              <a:t>haussa</a:t>
            </a:r>
            <a:r>
              <a:rPr lang="en-US" sz="2000" dirty="0"/>
              <a:t> </a:t>
            </a:r>
            <a:r>
              <a:rPr lang="en-US" sz="2000" dirty="0" err="1"/>
              <a:t>haetaan</a:t>
            </a:r>
            <a:r>
              <a:rPr lang="en-US" sz="2000" dirty="0"/>
              <a:t> </a:t>
            </a:r>
            <a:r>
              <a:rPr lang="en-US" sz="2000" dirty="0" err="1"/>
              <a:t>vieraskielisiin</a:t>
            </a:r>
            <a:r>
              <a:rPr lang="en-US" sz="2000" dirty="0"/>
              <a:t> </a:t>
            </a:r>
            <a:r>
              <a:rPr lang="en-US" sz="2000" dirty="0" err="1"/>
              <a:t>koulutuksiin</a:t>
            </a:r>
            <a:r>
              <a:rPr lang="en-US" sz="2000" dirty="0"/>
              <a:t> ja </a:t>
            </a:r>
            <a:r>
              <a:rPr lang="en-US" sz="2000" dirty="0" err="1"/>
              <a:t>Taideyliopistoon</a:t>
            </a:r>
            <a:r>
              <a:rPr lang="en-US" sz="2000" dirty="0"/>
              <a:t> (8.1.2025 </a:t>
            </a:r>
            <a:r>
              <a:rPr lang="en-US" sz="2000" dirty="0" err="1"/>
              <a:t>klo</a:t>
            </a:r>
            <a:r>
              <a:rPr lang="en-US" sz="2000" dirty="0"/>
              <a:t> 8.00 – 22.1.2025 </a:t>
            </a:r>
            <a:r>
              <a:rPr lang="en-US" sz="2000" dirty="0" err="1"/>
              <a:t>klo</a:t>
            </a:r>
            <a:r>
              <a:rPr lang="en-US" sz="2000" dirty="0"/>
              <a:t> 15.00), </a:t>
            </a:r>
            <a:r>
              <a:rPr lang="en-US" sz="2000" b="1" dirty="0" err="1"/>
              <a:t>kevään</a:t>
            </a:r>
            <a:r>
              <a:rPr lang="en-US" sz="2000" b="1" dirty="0"/>
              <a:t> </a:t>
            </a:r>
            <a:r>
              <a:rPr lang="en-US" sz="2000" b="1" dirty="0" err="1"/>
              <a:t>toisessa</a:t>
            </a:r>
            <a:r>
              <a:rPr lang="en-US" sz="2000" b="1" dirty="0"/>
              <a:t> </a:t>
            </a:r>
            <a:r>
              <a:rPr lang="en-US" sz="2000" b="1" dirty="0" err="1"/>
              <a:t>haussa</a:t>
            </a:r>
            <a:r>
              <a:rPr lang="en-US" sz="2000" b="1" dirty="0"/>
              <a:t> </a:t>
            </a:r>
            <a:r>
              <a:rPr lang="en-US" sz="2000" b="1" dirty="0" err="1"/>
              <a:t>muihin</a:t>
            </a:r>
            <a:r>
              <a:rPr lang="en-US" sz="2000" b="1" dirty="0"/>
              <a:t> </a:t>
            </a:r>
            <a:r>
              <a:rPr lang="en-US" sz="2000" b="1" dirty="0" err="1"/>
              <a:t>korkea-asteen</a:t>
            </a:r>
            <a:r>
              <a:rPr lang="en-US" sz="2000" b="1" dirty="0"/>
              <a:t> </a:t>
            </a:r>
            <a:r>
              <a:rPr lang="en-US" sz="2000" b="1" dirty="0" err="1"/>
              <a:t>koulutuksiin</a:t>
            </a:r>
            <a:r>
              <a:rPr lang="en-US" sz="2000" b="1" dirty="0"/>
              <a:t> (11.3.2025 </a:t>
            </a:r>
            <a:r>
              <a:rPr lang="en-US" sz="2000" b="1" dirty="0" err="1"/>
              <a:t>klo</a:t>
            </a:r>
            <a:r>
              <a:rPr lang="en-US" sz="2000" b="1" dirty="0"/>
              <a:t> 8.00 – 25.3.2025 </a:t>
            </a:r>
            <a:r>
              <a:rPr lang="en-US" sz="2000" b="1" dirty="0" err="1"/>
              <a:t>klo</a:t>
            </a:r>
            <a:r>
              <a:rPr lang="en-US" sz="2000" b="1" dirty="0"/>
              <a:t> 15.00 ).</a:t>
            </a:r>
            <a:endParaRPr sz="3000" b="1" dirty="0"/>
          </a:p>
          <a:p>
            <a:pPr marL="45720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/>
              <a:t>Haku </a:t>
            </a:r>
            <a:r>
              <a:rPr lang="en-US" sz="2000" dirty="0" err="1"/>
              <a:t>tapahtuu</a:t>
            </a:r>
            <a:r>
              <a:rPr lang="en-US" sz="2000" dirty="0"/>
              <a:t> </a:t>
            </a:r>
            <a:r>
              <a:rPr lang="en-US" sz="2000" dirty="0" err="1"/>
              <a:t>Opintopolussa</a:t>
            </a:r>
            <a:r>
              <a:rPr lang="en-US" sz="2000" dirty="0"/>
              <a:t>.</a:t>
            </a:r>
            <a:endParaRPr sz="2000" dirty="0"/>
          </a:p>
        </p:txBody>
      </p:sp>
      <p:sp>
        <p:nvSpPr>
          <p:cNvPr id="426" name="Google Shape;426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Studeo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6118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60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6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3" name="Google Shape;433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51963" y="922789"/>
            <a:ext cx="9479560" cy="5090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4538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59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t="11836" b="1183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59"/>
          <p:cNvSpPr/>
          <p:nvPr/>
        </p:nvSpPr>
        <p:spPr>
          <a:xfrm>
            <a:off x="310347" y="165301"/>
            <a:ext cx="4332300" cy="5896800"/>
          </a:xfrm>
          <a:prstGeom prst="rect">
            <a:avLst/>
          </a:prstGeom>
          <a:solidFill>
            <a:schemeClr val="lt1">
              <a:alpha val="89019"/>
            </a:schemeClr>
          </a:solidFill>
          <a:ln w="127000" cap="sq" cmpd="thinThick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59"/>
          <p:cNvSpPr txBox="1">
            <a:spLocks noGrp="1"/>
          </p:cNvSpPr>
          <p:nvPr>
            <p:ph type="title"/>
          </p:nvPr>
        </p:nvSpPr>
        <p:spPr>
          <a:xfrm>
            <a:off x="506562" y="1395700"/>
            <a:ext cx="3939900" cy="8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Ensikertalaiskiintiöt</a:t>
            </a:r>
            <a:endParaRPr sz="3600"/>
          </a:p>
        </p:txBody>
      </p:sp>
      <p:sp>
        <p:nvSpPr>
          <p:cNvPr id="477" name="Google Shape;477;p59"/>
          <p:cNvSpPr txBox="1">
            <a:spLocks noGrp="1"/>
          </p:cNvSpPr>
          <p:nvPr>
            <p:ph type="body" idx="1"/>
          </p:nvPr>
        </p:nvSpPr>
        <p:spPr>
          <a:xfrm>
            <a:off x="594150" y="2462649"/>
            <a:ext cx="3764700" cy="29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000"/>
              <a:t>Korkeakoulut varaavat osan aloituspaikoista ns. ensikertalaisille.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000"/>
              <a:t>Ensikertalainen = henkilö, jolla ei ole suomalaisessa korkeakoulussa suoritettua korkeakoulututkintoa tai vuoden 2014 jälkeen vastaanotettua korkeakoulupaikkaa.</a:t>
            </a:r>
            <a:endParaRPr sz="2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gd210f95868_4_58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t="583" b="592"/>
          <a:stretch/>
        </p:blipFill>
        <p:spPr>
          <a:xfrm>
            <a:off x="20" y="10"/>
            <a:ext cx="463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gd210f95868_4_58"/>
          <p:cNvSpPr txBox="1">
            <a:spLocks noGrp="1"/>
          </p:cNvSpPr>
          <p:nvPr>
            <p:ph type="title" idx="4294967295"/>
          </p:nvPr>
        </p:nvSpPr>
        <p:spPr>
          <a:xfrm>
            <a:off x="4965430" y="629268"/>
            <a:ext cx="6586500" cy="12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Valintaväylät yliopistoon</a:t>
            </a:r>
            <a:endParaRPr/>
          </a:p>
        </p:txBody>
      </p:sp>
      <p:cxnSp>
        <p:nvCxnSpPr>
          <p:cNvPr id="441" name="Google Shape;441;gd210f95868_4_58"/>
          <p:cNvCxnSpPr/>
          <p:nvPr/>
        </p:nvCxnSpPr>
        <p:spPr>
          <a:xfrm>
            <a:off x="5080934" y="2115117"/>
            <a:ext cx="6309300" cy="0"/>
          </a:xfrm>
          <a:prstGeom prst="straightConnector1">
            <a:avLst/>
          </a:prstGeom>
          <a:noFill/>
          <a:ln w="19050" cap="flat" cmpd="sng">
            <a:solidFill>
              <a:srgbClr val="ED0A6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42" name="Google Shape;442;gd210f95868_4_58"/>
          <p:cNvSpPr txBox="1">
            <a:spLocks noGrp="1"/>
          </p:cNvSpPr>
          <p:nvPr>
            <p:ph type="body" idx="4294967295"/>
          </p:nvPr>
        </p:nvSpPr>
        <p:spPr>
          <a:xfrm>
            <a:off x="4965431" y="2438400"/>
            <a:ext cx="6586500" cy="37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Lähes kaikilla aloilla yli puolet opiskelijoista valitaan todistusvalinnalla.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Todistusvalinnan pohjana koulutusalakohtaiset pisteytysmallit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Todistusvalinnan lisäksi järjestetään valintakokeita niille, jo</a:t>
            </a:r>
            <a:r>
              <a:rPr lang="en-US" sz="2400">
                <a:solidFill>
                  <a:srgbClr val="000000"/>
                </a:solidFill>
              </a:rPr>
              <a:t>tka eivät tule valituksi todistuksella</a:t>
            </a:r>
            <a:r>
              <a:rPr lang="en-US" sz="24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Todistusvalinnan ja valintakokeiden rinnalla käytetään myös muita valintatapoja, esim. avoimen väylä.</a:t>
            </a:r>
            <a:endParaRPr sz="2400" b="0" i="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5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60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58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9" name="Google Shape;449;p5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82848" y="1472609"/>
            <a:ext cx="10217791" cy="45402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8211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g2991d1dc5df_0_0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t="700" b="700"/>
          <a:stretch/>
        </p:blipFill>
        <p:spPr>
          <a:xfrm>
            <a:off x="20" y="10"/>
            <a:ext cx="463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g2991d1dc5df_0_0"/>
          <p:cNvSpPr txBox="1">
            <a:spLocks noGrp="1"/>
          </p:cNvSpPr>
          <p:nvPr>
            <p:ph type="title" idx="4294967295"/>
          </p:nvPr>
        </p:nvSpPr>
        <p:spPr>
          <a:xfrm>
            <a:off x="5080930" y="316601"/>
            <a:ext cx="6586500" cy="12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Todistusvalinnan pisteytys vuoteen 2025 saakka</a:t>
            </a:r>
            <a:endParaRPr/>
          </a:p>
        </p:txBody>
      </p:sp>
      <p:cxnSp>
        <p:nvCxnSpPr>
          <p:cNvPr id="457" name="Google Shape;457;g2991d1dc5df_0_0"/>
          <p:cNvCxnSpPr/>
          <p:nvPr/>
        </p:nvCxnSpPr>
        <p:spPr>
          <a:xfrm>
            <a:off x="5080934" y="1719084"/>
            <a:ext cx="6309300" cy="0"/>
          </a:xfrm>
          <a:prstGeom prst="straightConnector1">
            <a:avLst/>
          </a:prstGeom>
          <a:noFill/>
          <a:ln w="19050" cap="flat" cmpd="sng">
            <a:solidFill>
              <a:srgbClr val="ED0A6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58" name="Google Shape;458;g2991d1dc5df_0_0"/>
          <p:cNvSpPr txBox="1">
            <a:spLocks noGrp="1"/>
          </p:cNvSpPr>
          <p:nvPr>
            <p:ph type="body" idx="4294967295"/>
          </p:nvPr>
        </p:nvSpPr>
        <p:spPr>
          <a:xfrm>
            <a:off x="4965433" y="1952467"/>
            <a:ext cx="7092300" cy="38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413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</a:rPr>
              <a:t>Pisteytettävien aineiden määrä vaihtelee</a:t>
            </a:r>
            <a:endParaRPr sz="2600">
              <a:solidFill>
                <a:srgbClr val="000000"/>
              </a:solidFill>
            </a:endParaRPr>
          </a:p>
          <a:p>
            <a:pPr marL="2413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</a:pPr>
            <a:r>
              <a:rPr lang="en-US" sz="2600">
                <a:solidFill>
                  <a:srgbClr val="000000"/>
                </a:solidFill>
              </a:rPr>
              <a:t>Pisteytyksen lähtökohtana oppiaineen laajuus ja merkittävyys ko. alan kannalta</a:t>
            </a:r>
            <a:endParaRPr sz="26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</p:txBody>
      </p:sp>
      <p:graphicFrame>
        <p:nvGraphicFramePr>
          <p:cNvPr id="459" name="Google Shape;459;g2991d1dc5df_0_0"/>
          <p:cNvGraphicFramePr/>
          <p:nvPr/>
        </p:nvGraphicFramePr>
        <p:xfrm>
          <a:off x="4989867" y="3429000"/>
          <a:ext cx="6768500" cy="2751160"/>
        </p:xfrm>
        <a:graphic>
          <a:graphicData uri="http://schemas.openxmlformats.org/drawingml/2006/table">
            <a:tbl>
              <a:tblPr>
                <a:noFill/>
                <a:tableStyleId>{5651F50D-E130-4024-89B1-C92267A0D500}</a:tableStyleId>
              </a:tblPr>
              <a:tblGrid>
                <a:gridCol w="1692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2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2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2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93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Äidinkieli</a:t>
                      </a:r>
                      <a:endParaRPr sz="19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Matematiikka</a:t>
                      </a:r>
                      <a:endParaRPr sz="19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Kielet</a:t>
                      </a:r>
                      <a:endParaRPr sz="19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Reaaliaineet</a:t>
                      </a:r>
                      <a:endParaRPr sz="19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19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Pisteytetään kaikilla aloilla samalla tavalla</a:t>
                      </a:r>
                      <a:endParaRPr sz="17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Painotettu LUMA-aloilla (erityisesti pitkä), mutta antaa paljon pisteitä kaikilla aloilla</a:t>
                      </a:r>
                      <a:endParaRPr sz="17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Pisteytetään kaikilla aloilla samalla tavalla</a:t>
                      </a:r>
                      <a:endParaRPr sz="17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Oppiaineen laajuus vaikuttaa pistemäärään</a:t>
                      </a:r>
                      <a:endParaRPr sz="17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1865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Google Shape;465;g2991d1dc5df_0_9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t="700" b="700"/>
          <a:stretch/>
        </p:blipFill>
        <p:spPr>
          <a:xfrm>
            <a:off x="20" y="10"/>
            <a:ext cx="463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g2991d1dc5df_0_9"/>
          <p:cNvSpPr txBox="1">
            <a:spLocks noGrp="1"/>
          </p:cNvSpPr>
          <p:nvPr>
            <p:ph type="title" idx="4294967295"/>
          </p:nvPr>
        </p:nvSpPr>
        <p:spPr>
          <a:xfrm>
            <a:off x="5080930" y="316601"/>
            <a:ext cx="6586500" cy="12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Todistusvalinnan pisteytys vuodesta 2026 eteenpäin</a:t>
            </a:r>
            <a:endParaRPr/>
          </a:p>
        </p:txBody>
      </p:sp>
      <p:cxnSp>
        <p:nvCxnSpPr>
          <p:cNvPr id="467" name="Google Shape;467;g2991d1dc5df_0_9"/>
          <p:cNvCxnSpPr/>
          <p:nvPr/>
        </p:nvCxnSpPr>
        <p:spPr>
          <a:xfrm>
            <a:off x="5080934" y="1719084"/>
            <a:ext cx="6309300" cy="0"/>
          </a:xfrm>
          <a:prstGeom prst="straightConnector1">
            <a:avLst/>
          </a:prstGeom>
          <a:noFill/>
          <a:ln w="19050" cap="flat" cmpd="sng">
            <a:solidFill>
              <a:srgbClr val="ED0A6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68" name="Google Shape;468;g2991d1dc5df_0_9"/>
          <p:cNvSpPr txBox="1">
            <a:spLocks noGrp="1"/>
          </p:cNvSpPr>
          <p:nvPr>
            <p:ph type="body" idx="4294967295"/>
          </p:nvPr>
        </p:nvSpPr>
        <p:spPr>
          <a:xfrm>
            <a:off x="4965433" y="1952467"/>
            <a:ext cx="7092300" cy="38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413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</a:rPr>
              <a:t>Pisteytettäviä aineita pääsääntöisesti viisi</a:t>
            </a:r>
            <a:endParaRPr sz="2600">
              <a:solidFill>
                <a:srgbClr val="000000"/>
              </a:solidFill>
            </a:endParaRPr>
          </a:p>
          <a:p>
            <a:pPr marL="2413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</a:rPr>
              <a:t>Lääketieteet, biolääketiede ja ravitsemustiede pisteyttävät kuusi ainetta</a:t>
            </a:r>
            <a:endParaRPr sz="2600">
              <a:solidFill>
                <a:srgbClr val="000000"/>
              </a:solidFill>
            </a:endParaRPr>
          </a:p>
          <a:p>
            <a:pPr marL="2413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</a:pPr>
            <a:r>
              <a:rPr lang="en-US" sz="2600">
                <a:solidFill>
                  <a:srgbClr val="000000"/>
                </a:solidFill>
              </a:rPr>
              <a:t>Osalla aloista painotettu alan kannalta keskeisiä aineita</a:t>
            </a:r>
            <a:endParaRPr sz="26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</p:txBody>
      </p:sp>
      <p:graphicFrame>
        <p:nvGraphicFramePr>
          <p:cNvPr id="469" name="Google Shape;469;g2991d1dc5df_0_9"/>
          <p:cNvGraphicFramePr/>
          <p:nvPr/>
        </p:nvGraphicFramePr>
        <p:xfrm>
          <a:off x="4989867" y="3883600"/>
          <a:ext cx="6768500" cy="2072560"/>
        </p:xfrm>
        <a:graphic>
          <a:graphicData uri="http://schemas.openxmlformats.org/drawingml/2006/table">
            <a:tbl>
              <a:tblPr>
                <a:noFill/>
                <a:tableStyleId>{5651F50D-E130-4024-89B1-C92267A0D500}</a:tableStyleId>
              </a:tblPr>
              <a:tblGrid>
                <a:gridCol w="1692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2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2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2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Äidinkieli</a:t>
                      </a:r>
                      <a:endParaRPr sz="19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Matematiikka</a:t>
                      </a:r>
                      <a:endParaRPr sz="19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Kielet</a:t>
                      </a:r>
                      <a:endParaRPr sz="19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Reaaliaineet</a:t>
                      </a:r>
                      <a:endParaRPr sz="19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19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Pisteytetään kaikilla aloilla samalla tavalla</a:t>
                      </a:r>
                      <a:endParaRPr sz="17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LUMA-aloilla matematiikkaa painottava pisteytys</a:t>
                      </a:r>
                      <a:endParaRPr sz="17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Pisteytetään kaikilla aloilla samalla tavalla</a:t>
                      </a:r>
                      <a:endParaRPr sz="17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Keskenään saman-</a:t>
                      </a:r>
                      <a:endParaRPr sz="17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arvoisia tai jaettu kahteen ryhmään</a:t>
                      </a:r>
                      <a:endParaRPr sz="17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01345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Google Shape;475;p2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t="686" b="686"/>
          <a:stretch/>
        </p:blipFill>
        <p:spPr>
          <a:xfrm>
            <a:off x="20" y="10"/>
            <a:ext cx="463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2"/>
          <p:cNvSpPr txBox="1">
            <a:spLocks noGrp="1"/>
          </p:cNvSpPr>
          <p:nvPr>
            <p:ph type="title" idx="4294967295"/>
          </p:nvPr>
        </p:nvSpPr>
        <p:spPr>
          <a:xfrm>
            <a:off x="5080930" y="316601"/>
            <a:ext cx="6586500" cy="12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Yliopistojen valintakokeet vuodesta 2025 eteenpäin</a:t>
            </a:r>
            <a:endParaRPr/>
          </a:p>
        </p:txBody>
      </p:sp>
      <p:cxnSp>
        <p:nvCxnSpPr>
          <p:cNvPr id="477" name="Google Shape;477;p2"/>
          <p:cNvCxnSpPr/>
          <p:nvPr/>
        </p:nvCxnSpPr>
        <p:spPr>
          <a:xfrm>
            <a:off x="5080934" y="1719084"/>
            <a:ext cx="6309300" cy="0"/>
          </a:xfrm>
          <a:prstGeom prst="straightConnector1">
            <a:avLst/>
          </a:prstGeom>
          <a:noFill/>
          <a:ln w="19050" cap="flat" cmpd="sng">
            <a:solidFill>
              <a:srgbClr val="ED0A6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78" name="Google Shape;478;p2"/>
          <p:cNvSpPr txBox="1">
            <a:spLocks noGrp="1"/>
          </p:cNvSpPr>
          <p:nvPr>
            <p:ph type="body" idx="4294967295"/>
          </p:nvPr>
        </p:nvSpPr>
        <p:spPr>
          <a:xfrm>
            <a:off x="4965433" y="1952467"/>
            <a:ext cx="7092300" cy="38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424"/>
              <a:buChar char="•"/>
            </a:pPr>
            <a:r>
              <a:rPr lang="en-US" sz="2600">
                <a:solidFill>
                  <a:srgbClr val="000000"/>
                </a:solidFill>
              </a:rPr>
              <a:t>Yliopistojen valintakokeiden määrää karsitaan:</a:t>
            </a:r>
            <a:endParaRPr sz="2600">
              <a:solidFill>
                <a:srgbClr val="000000"/>
              </a:solidFill>
            </a:endParaRPr>
          </a:p>
          <a:p>
            <a:pPr marL="914400" lvl="1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424"/>
              <a:buChar char="•"/>
            </a:pPr>
            <a:r>
              <a:rPr lang="en-US" sz="2600">
                <a:solidFill>
                  <a:srgbClr val="000000"/>
                </a:solidFill>
              </a:rPr>
              <a:t>käyttöön yhdeksän valintakokeen malli</a:t>
            </a:r>
            <a:endParaRPr sz="2600">
              <a:solidFill>
                <a:srgbClr val="000000"/>
              </a:solidFill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424"/>
              <a:buChar char="•"/>
            </a:pPr>
            <a:r>
              <a:rPr lang="en-US" sz="2600">
                <a:solidFill>
                  <a:srgbClr val="000000"/>
                </a:solidFill>
              </a:rPr>
              <a:t> Samalla valintakokeella voi hakea usealle eri koulutusalalle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424"/>
              <a:buChar char="•"/>
            </a:pPr>
            <a:r>
              <a:rPr lang="en-US" sz="2600">
                <a:solidFill>
                  <a:srgbClr val="000000"/>
                </a:solidFill>
              </a:rPr>
              <a:t>Valintakokeessa on kaikille yhteisiä osioita sekä alakohtaisia erillisiä osioita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424"/>
              <a:buChar char="•"/>
            </a:pPr>
            <a:r>
              <a:rPr lang="en-US" sz="2600">
                <a:solidFill>
                  <a:srgbClr val="000000"/>
                </a:solidFill>
              </a:rPr>
              <a:t>Valintakokeet mittaavat yleisiä akateemisia valmiuksia sekä tietyllä alalla tarvittavaa osaamista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424"/>
              <a:buChar char="•"/>
            </a:pPr>
            <a:r>
              <a:rPr lang="en-US" sz="2600">
                <a:solidFill>
                  <a:srgbClr val="000000"/>
                </a:solidFill>
              </a:rPr>
              <a:t>Tavoitteena on luopua pitkää valmistautumista vaativista valintakokeista</a:t>
            </a:r>
            <a:endParaRPr sz="2600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8108"/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ct val="108108"/>
              <a:buNone/>
            </a:pPr>
            <a:endParaRPr sz="2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E7910B-F91C-86E4-A77C-8AB928128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90" y="0"/>
            <a:ext cx="10515600" cy="1325563"/>
          </a:xfrm>
        </p:spPr>
        <p:txBody>
          <a:bodyPr/>
          <a:lstStyle/>
          <a:p>
            <a:r>
              <a:rPr lang="fi-FI" b="1" dirty="0"/>
              <a:t>Vaihtoehtoja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9197C45-7B8D-D1A4-DCB5-8D2F0CC64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63192"/>
            <a:ext cx="10515600" cy="4913771"/>
          </a:xfrm>
        </p:spPr>
        <p:txBody>
          <a:bodyPr>
            <a:normAutofit lnSpcReduction="10000"/>
          </a:bodyPr>
          <a:lstStyle/>
          <a:p>
            <a:r>
              <a:rPr lang="fi-FI" dirty="0"/>
              <a:t>Opiskelemaan</a:t>
            </a:r>
          </a:p>
          <a:p>
            <a:pPr lvl="1"/>
            <a:r>
              <a:rPr lang="fi-FI" dirty="0"/>
              <a:t>Yliopistoon</a:t>
            </a:r>
          </a:p>
          <a:p>
            <a:pPr lvl="1"/>
            <a:r>
              <a:rPr lang="fi-FI" dirty="0"/>
              <a:t>Ammattikorkeaan</a:t>
            </a:r>
          </a:p>
          <a:p>
            <a:pPr lvl="1"/>
            <a:r>
              <a:rPr lang="fi-FI" dirty="0"/>
              <a:t>Ammattiopistoon </a:t>
            </a:r>
          </a:p>
          <a:p>
            <a:pPr lvl="1"/>
            <a:r>
              <a:rPr lang="fi-FI" dirty="0"/>
              <a:t>Avoimeen yliopistoon tai ammattikorkeaan</a:t>
            </a:r>
          </a:p>
          <a:p>
            <a:pPr lvl="1"/>
            <a:r>
              <a:rPr lang="fi-FI" dirty="0"/>
              <a:t>Ulkomaiseen oppilaitokseen</a:t>
            </a:r>
          </a:p>
          <a:p>
            <a:r>
              <a:rPr lang="fi-FI" dirty="0"/>
              <a:t>Välivuosi</a:t>
            </a:r>
          </a:p>
          <a:p>
            <a:pPr lvl="1"/>
            <a:r>
              <a:rPr lang="fi-FI" dirty="0"/>
              <a:t>Armeija tai siviilipalvelus</a:t>
            </a:r>
          </a:p>
          <a:p>
            <a:pPr lvl="1"/>
            <a:r>
              <a:rPr lang="fi-FI" dirty="0"/>
              <a:t>Töihin</a:t>
            </a:r>
          </a:p>
          <a:p>
            <a:pPr lvl="1"/>
            <a:r>
              <a:rPr lang="fi-FI" dirty="0"/>
              <a:t>Ulkomaille</a:t>
            </a:r>
          </a:p>
          <a:p>
            <a:pPr lvl="1"/>
            <a:r>
              <a:rPr lang="fi-FI" dirty="0"/>
              <a:t>Kansanopistoon</a:t>
            </a:r>
          </a:p>
          <a:p>
            <a:pPr lvl="1"/>
            <a:r>
              <a:rPr lang="fi-FI" dirty="0"/>
              <a:t>Vapaaehtoiseksi</a:t>
            </a:r>
          </a:p>
          <a:p>
            <a:pPr marL="571500" lvl="1" indent="0">
              <a:buNone/>
            </a:pPr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C5E8842D-B590-2EE6-B9AA-F2A220623F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130" y="1435230"/>
            <a:ext cx="12122870" cy="542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7436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gd1043ddcd5_1_152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t="680" b="670"/>
          <a:stretch/>
        </p:blipFill>
        <p:spPr>
          <a:xfrm>
            <a:off x="20" y="10"/>
            <a:ext cx="463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gd1043ddcd5_1_152"/>
          <p:cNvSpPr txBox="1">
            <a:spLocks noGrp="1"/>
          </p:cNvSpPr>
          <p:nvPr>
            <p:ph type="title" idx="4294967295"/>
          </p:nvPr>
        </p:nvSpPr>
        <p:spPr>
          <a:xfrm>
            <a:off x="4965430" y="629268"/>
            <a:ext cx="6586500" cy="12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Calibri"/>
              <a:buNone/>
            </a:pPr>
            <a:r>
              <a:rPr lang="en-US"/>
              <a:t>Valintaväylät ammattikorkeakouluun</a:t>
            </a:r>
            <a:endParaRPr/>
          </a:p>
        </p:txBody>
      </p:sp>
      <p:cxnSp>
        <p:nvCxnSpPr>
          <p:cNvPr id="505" name="Google Shape;505;gd1043ddcd5_1_152"/>
          <p:cNvCxnSpPr/>
          <p:nvPr/>
        </p:nvCxnSpPr>
        <p:spPr>
          <a:xfrm>
            <a:off x="5080934" y="2115117"/>
            <a:ext cx="6309300" cy="0"/>
          </a:xfrm>
          <a:prstGeom prst="straightConnector1">
            <a:avLst/>
          </a:prstGeom>
          <a:noFill/>
          <a:ln w="19050" cap="flat" cmpd="sng">
            <a:solidFill>
              <a:srgbClr val="ED0A6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06" name="Google Shape;506;gd1043ddcd5_1_152"/>
          <p:cNvSpPr txBox="1">
            <a:spLocks noGrp="1"/>
          </p:cNvSpPr>
          <p:nvPr>
            <p:ph type="body" idx="4294967295"/>
          </p:nvPr>
        </p:nvSpPr>
        <p:spPr>
          <a:xfrm>
            <a:off x="4965431" y="2438400"/>
            <a:ext cx="6586500" cy="37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</a:rPr>
              <a:t>Lähes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kaikilla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aloilla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yli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puolet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opiskelijoista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valitaan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todistusvalinnalla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dirty="0" err="1">
                <a:solidFill>
                  <a:srgbClr val="000000"/>
                </a:solidFill>
              </a:rPr>
              <a:t>Todistusvalinnan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pohjana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ammattikorkeakoulujen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valtakunnallinen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pisteytysmalli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Ammattikorkeakouluilla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on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käytössä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digitaalisesti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toteutettava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valtakunnallinen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valintakoe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Todistusvalinnan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ja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valintakokeiden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rinnalla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käytetään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myös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muita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valintatapoja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esim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avoimen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väylää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400" b="0" i="0" u="none" strike="noStrik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cc6b3b741c_1_24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60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gcc6b3b741c_1_243"/>
          <p:cNvSpPr/>
          <p:nvPr/>
        </p:nvSpPr>
        <p:spPr>
          <a:xfrm>
            <a:off x="477012" y="480060"/>
            <a:ext cx="11238000" cy="589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gcc6b3b741c_1_243"/>
          <p:cNvSpPr txBox="1"/>
          <p:nvPr/>
        </p:nvSpPr>
        <p:spPr>
          <a:xfrm>
            <a:off x="2801675" y="846400"/>
            <a:ext cx="5584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Ammattikorkeakoulujen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todistusvalinnan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pisteytysmalli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14" name="Google Shape;514;gcc6b3b741c_1_243"/>
          <p:cNvGraphicFramePr/>
          <p:nvPr/>
        </p:nvGraphicFramePr>
        <p:xfrm>
          <a:off x="952488" y="1484588"/>
          <a:ext cx="10287025" cy="41146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469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9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9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9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95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9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695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Aine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Äidinkieli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46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41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34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26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Matematiikka</a:t>
                      </a:r>
                      <a:br>
                        <a:rPr lang="en-US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Pitkä 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Lyhyt 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46</a:t>
                      </a:r>
                      <a:b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40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43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35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40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27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35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27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Vieras/toinen kotimainen kieli*</a:t>
                      </a:r>
                      <a:br>
                        <a:rPr lang="en-US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Pitkä</a:t>
                      </a:r>
                      <a:b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Keskipitkä</a:t>
                      </a:r>
                      <a:b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Lyhyt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b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46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38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b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41</a:t>
                      </a:r>
                      <a:b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34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27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b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34</a:t>
                      </a:r>
                      <a:b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26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b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26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b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b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Ainereaali tai vieras kieli **</a:t>
                      </a:r>
                      <a:br>
                        <a:rPr lang="en-US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Ainereaali</a:t>
                      </a:r>
                      <a:b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Vieras kieli (pitkä/lyhyt)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27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27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15" name="Google Shape;515;gcc6b3b741c_1_243"/>
          <p:cNvSpPr txBox="1"/>
          <p:nvPr/>
        </p:nvSpPr>
        <p:spPr>
          <a:xfrm>
            <a:off x="1877225" y="5895800"/>
            <a:ext cx="6131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* paras huomioidaan, ** kaksi parasta huomioidaa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5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60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p57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57"/>
          <p:cNvSpPr txBox="1"/>
          <p:nvPr/>
        </p:nvSpPr>
        <p:spPr>
          <a:xfrm>
            <a:off x="3617053" y="5780015"/>
            <a:ext cx="495789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Ammattikorkeakoulujen valtakunnallinen valintakoe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23" name="Google Shape;52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2275" y="696575"/>
            <a:ext cx="10512151" cy="498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17AB3C7F-C58B-C34D-1069-117E5A38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Tärkeitä päivämääriä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9EA5061B-1C4D-519B-0BE8-4DC06AA8F5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fi-FI" dirty="0"/>
              <a:t>Ensimmäinen haku:</a:t>
            </a:r>
          </a:p>
          <a:p>
            <a:r>
              <a:rPr lang="fi-FI" dirty="0"/>
              <a:t>Valintojen tulokset julkaistaan viimeistään 28.5.2025.</a:t>
            </a:r>
          </a:p>
          <a:p>
            <a:r>
              <a:rPr lang="fi-FI" dirty="0"/>
              <a:t>Opiskelupaikka  on otettava vastaan ennen 10.7.2025 klo 15.00.</a:t>
            </a:r>
          </a:p>
          <a:p>
            <a:r>
              <a:rPr lang="fi-FI" dirty="0"/>
              <a:t>Varasijoilta hyväksyminen päättyy 5.8.2025 klo 15.00 .</a:t>
            </a:r>
          </a:p>
          <a:p>
            <a:pPr marL="114300" indent="0">
              <a:buNone/>
            </a:pPr>
            <a:r>
              <a:rPr lang="fi-FI" dirty="0"/>
              <a:t>Toinen yhteishaku:</a:t>
            </a:r>
          </a:p>
          <a:p>
            <a:r>
              <a:rPr lang="fi-FI" dirty="0"/>
              <a:t>Todistusvalintojen tulokset julkaistaan viimeistään 26.5.2025.</a:t>
            </a:r>
          </a:p>
          <a:p>
            <a:r>
              <a:rPr lang="fi-FI" dirty="0"/>
              <a:t>Muiden kuin todistusvalintojen tulokset julkaistaan viimeistään 3.7.2025.</a:t>
            </a:r>
          </a:p>
          <a:p>
            <a:r>
              <a:rPr lang="fi-FI" dirty="0"/>
              <a:t>Opiskelupaikka tulee ottaa vastaan ennen 10.7.2025 klo 15.00.</a:t>
            </a:r>
          </a:p>
          <a:p>
            <a:r>
              <a:rPr lang="fi-FI" dirty="0"/>
              <a:t>Varasijoilta hyväksyminen päättyy 5.8.2025 klo 15.00.</a:t>
            </a:r>
          </a:p>
        </p:txBody>
      </p:sp>
    </p:spTree>
    <p:extLst>
      <p:ext uri="{BB962C8B-B14F-4D97-AF65-F5344CB8AC3E}">
        <p14:creationId xmlns:p14="http://schemas.microsoft.com/office/powerpoint/2010/main" val="18948244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65D8F3E4-549A-17A4-A9C1-AC4A1C8BB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wrap="square" anchor="ctr">
            <a:normAutofit/>
          </a:bodyPr>
          <a:lstStyle/>
          <a:p>
            <a:r>
              <a:rPr lang="fi-FI" dirty="0"/>
              <a:t>Vinkkejä hakuun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3032BA22-8DBC-7E64-8DEC-6FBBA75AFC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809" r="29223"/>
          <a:stretch/>
        </p:blipFill>
        <p:spPr>
          <a:xfrm>
            <a:off x="838200" y="1881188"/>
            <a:ext cx="2026919" cy="435254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4BF254DA-3627-6C4D-97F3-B7D1EDFD417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246119" y="1881188"/>
            <a:ext cx="8107680" cy="4352544"/>
          </a:xfrm>
        </p:spPr>
        <p:txBody>
          <a:bodyPr anchor="t"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sz="2000" b="0" i="0" u="none" strike="noStrike" cap="none" dirty="0" err="1"/>
              <a:t>Hakua</a:t>
            </a:r>
            <a:r>
              <a:rPr lang="en-US" sz="2000" b="0" i="0" u="none" strike="noStrike" cap="none" dirty="0"/>
              <a:t> </a:t>
            </a:r>
            <a:r>
              <a:rPr lang="en-US" sz="2000" b="0" i="0" u="none" strike="noStrike" cap="none" dirty="0" err="1"/>
              <a:t>ei</a:t>
            </a:r>
            <a:r>
              <a:rPr lang="en-US" sz="2000" b="0" i="0" u="none" strike="noStrike" cap="none" dirty="0"/>
              <a:t> </a:t>
            </a:r>
            <a:r>
              <a:rPr lang="en-US" sz="2000" b="0" i="0" u="none" strike="noStrike" cap="none" dirty="0" err="1"/>
              <a:t>kannata</a:t>
            </a:r>
            <a:r>
              <a:rPr lang="en-US" sz="2000" b="0" i="0" u="none" strike="noStrike" cap="none" dirty="0"/>
              <a:t> </a:t>
            </a:r>
            <a:r>
              <a:rPr lang="en-US" sz="2000" b="0" i="0" u="none" strike="noStrike" cap="none" dirty="0" err="1"/>
              <a:t>jättää</a:t>
            </a:r>
            <a:r>
              <a:rPr lang="en-US" sz="2000" b="0" i="0" u="none" strike="noStrike" cap="none" dirty="0"/>
              <a:t> </a:t>
            </a:r>
            <a:r>
              <a:rPr lang="en-US" sz="2000" b="0" i="0" u="none" strike="noStrike" cap="none" dirty="0" err="1"/>
              <a:t>viimeiseen</a:t>
            </a:r>
            <a:r>
              <a:rPr lang="en-US" sz="2000" b="0" i="0" u="none" strike="noStrike" cap="none" dirty="0"/>
              <a:t> </a:t>
            </a:r>
            <a:r>
              <a:rPr lang="en-US" sz="2000" b="0" i="0" u="none" strike="noStrike" cap="none" dirty="0" err="1"/>
              <a:t>päivään</a:t>
            </a:r>
            <a:r>
              <a:rPr lang="en-US" sz="2000" b="0" i="0" u="none" strike="noStrike" cap="none" dirty="0"/>
              <a:t> tai </a:t>
            </a:r>
            <a:r>
              <a:rPr lang="en-US" sz="2000" b="0" i="0" u="none" strike="noStrike" cap="none" dirty="0" err="1"/>
              <a:t>viimeisille</a:t>
            </a:r>
            <a:r>
              <a:rPr lang="en-US" sz="2000" b="0" i="0" u="none" strike="noStrike" cap="none" dirty="0"/>
              <a:t> </a:t>
            </a:r>
            <a:r>
              <a:rPr lang="en-US" sz="2000" b="0" i="0" u="none" strike="noStrike" cap="none" dirty="0" err="1"/>
              <a:t>tunneille</a:t>
            </a:r>
            <a:r>
              <a:rPr lang="en-US" sz="2000" b="0" i="0" u="none" strike="noStrike" cap="none" dirty="0"/>
              <a:t>.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sz="2000" dirty="0" err="1"/>
              <a:t>Hakutoivejärjestyksellä</a:t>
            </a:r>
            <a:r>
              <a:rPr lang="en-US" sz="2000" dirty="0"/>
              <a:t> on </a:t>
            </a:r>
            <a:r>
              <a:rPr lang="en-US" sz="2000" dirty="0" err="1"/>
              <a:t>merkitystä</a:t>
            </a:r>
            <a:r>
              <a:rPr lang="en-US" sz="2000" dirty="0"/>
              <a:t>.</a:t>
            </a:r>
            <a:endParaRPr lang="en-US" sz="2000" b="0" i="0" u="none" strike="noStrike" cap="none" dirty="0"/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sz="2000" b="0" i="0" u="none" strike="noStrike" cap="none" dirty="0" err="1"/>
              <a:t>Hakemusta</a:t>
            </a:r>
            <a:r>
              <a:rPr lang="en-US" sz="2000" b="0" i="0" u="none" strike="noStrike" cap="none" dirty="0"/>
              <a:t> </a:t>
            </a:r>
            <a:r>
              <a:rPr lang="en-US" sz="2000" b="0" i="0" u="none" strike="noStrike" cap="none" dirty="0" err="1"/>
              <a:t>voi</a:t>
            </a:r>
            <a:r>
              <a:rPr lang="en-US" sz="2000" b="0" i="0" u="none" strike="noStrike" cap="none" dirty="0"/>
              <a:t> </a:t>
            </a:r>
            <a:r>
              <a:rPr lang="en-US" sz="2000" b="0" i="0" u="none" strike="noStrike" cap="none" dirty="0" err="1"/>
              <a:t>muokata</a:t>
            </a:r>
            <a:r>
              <a:rPr lang="en-US" sz="2000" b="0" i="0" u="none" strike="noStrike" cap="none" dirty="0"/>
              <a:t> </a:t>
            </a:r>
            <a:r>
              <a:rPr lang="en-US" sz="2000" b="0" i="0" u="none" strike="noStrike" cap="none" dirty="0" err="1"/>
              <a:t>hakuajan</a:t>
            </a:r>
            <a:r>
              <a:rPr lang="en-US" sz="2000" b="0" i="0" u="none" strike="noStrike" cap="none" dirty="0"/>
              <a:t> </a:t>
            </a:r>
            <a:r>
              <a:rPr lang="en-US" sz="2000" b="0" i="0" u="none" strike="noStrike" cap="none" dirty="0" err="1"/>
              <a:t>loppuun</a:t>
            </a:r>
            <a:r>
              <a:rPr lang="en-US" sz="2000" b="0" i="0" u="none" strike="noStrike" cap="none" dirty="0"/>
              <a:t> </a:t>
            </a:r>
            <a:r>
              <a:rPr lang="en-US" sz="2000" b="0" i="0" u="none" strike="noStrike" cap="none" dirty="0" err="1"/>
              <a:t>asti</a:t>
            </a:r>
            <a:r>
              <a:rPr lang="en-US" sz="2000" b="0" i="0" u="none" strike="noStrike" cap="none" dirty="0"/>
              <a:t>.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sz="2000" b="0" i="0" u="none" strike="noStrike" cap="none" dirty="0" err="1"/>
              <a:t>Tärkeää</a:t>
            </a:r>
            <a:r>
              <a:rPr lang="en-US" sz="2000" b="0" i="0" u="none" strike="noStrike" cap="none" dirty="0"/>
              <a:t> </a:t>
            </a:r>
            <a:r>
              <a:rPr lang="en-US" sz="2000" b="0" i="0" u="none" strike="noStrike" cap="none" dirty="0" err="1"/>
              <a:t>ilmoittaa</a:t>
            </a:r>
            <a:r>
              <a:rPr lang="en-US" sz="2000" b="0" i="0" u="none" strike="noStrike" cap="none" dirty="0"/>
              <a:t> </a:t>
            </a:r>
            <a:r>
              <a:rPr lang="en-US" sz="2000" b="0" i="0" u="none" strike="noStrike" cap="none" dirty="0" err="1"/>
              <a:t>oma</a:t>
            </a:r>
            <a:r>
              <a:rPr lang="en-US" sz="2000" b="0" i="0" u="none" strike="noStrike" cap="none" dirty="0"/>
              <a:t> </a:t>
            </a:r>
            <a:r>
              <a:rPr lang="en-US" sz="2000" b="0" i="0" u="none" strike="noStrike" cap="none" dirty="0" err="1"/>
              <a:t>toimiva</a:t>
            </a:r>
            <a:r>
              <a:rPr lang="en-US" sz="2000" b="0" i="0" u="none" strike="noStrike" cap="none" dirty="0"/>
              <a:t> </a:t>
            </a:r>
            <a:r>
              <a:rPr lang="en-US" sz="2000" b="0" i="0" u="none" strike="noStrike" cap="none" dirty="0" err="1"/>
              <a:t>sähköposti</a:t>
            </a:r>
            <a:r>
              <a:rPr lang="en-US" sz="2000" b="0" i="0" u="none" strike="noStrike" cap="none" dirty="0"/>
              <a:t>, </a:t>
            </a:r>
            <a:r>
              <a:rPr lang="en-US" sz="2000" b="0" i="0" u="none" strike="noStrike" cap="none" dirty="0" err="1"/>
              <a:t>koska</a:t>
            </a:r>
            <a:r>
              <a:rPr lang="en-US" sz="2000" b="0" i="0" u="none" strike="noStrike" cap="none" dirty="0"/>
              <a:t> </a:t>
            </a:r>
            <a:r>
              <a:rPr lang="en-US" sz="2000" b="0" i="0" u="none" strike="noStrike" cap="none" dirty="0" err="1"/>
              <a:t>koulun</a:t>
            </a:r>
            <a:r>
              <a:rPr lang="en-US" sz="2000" b="0" i="0" u="none" strike="noStrike" cap="none" dirty="0"/>
              <a:t> </a:t>
            </a:r>
            <a:r>
              <a:rPr lang="en-US" sz="2000" b="0" i="0" u="none" strike="noStrike" cap="none" dirty="0" err="1"/>
              <a:t>sähköposti</a:t>
            </a:r>
            <a:r>
              <a:rPr lang="en-US" sz="2000" b="0" i="0" u="none" strike="noStrike" cap="none" dirty="0"/>
              <a:t> </a:t>
            </a:r>
            <a:r>
              <a:rPr lang="en-US" sz="2000" b="0" i="0" u="none" strike="noStrike" cap="none" dirty="0" err="1"/>
              <a:t>lakkaa</a:t>
            </a:r>
            <a:r>
              <a:rPr lang="en-US" sz="2000" b="0" i="0" u="none" strike="noStrike" cap="none" dirty="0"/>
              <a:t> </a:t>
            </a:r>
            <a:r>
              <a:rPr lang="en-US" sz="2000" b="0" i="0" u="none" strike="noStrike" cap="none" dirty="0" err="1"/>
              <a:t>toimimasta</a:t>
            </a:r>
            <a:r>
              <a:rPr lang="en-US" sz="2000" b="0" i="0" u="none" strike="noStrike" cap="none" dirty="0"/>
              <a:t> </a:t>
            </a:r>
            <a:r>
              <a:rPr lang="en-US" sz="2000" b="0" i="0" u="none" strike="noStrike" cap="none" dirty="0" err="1"/>
              <a:t>kesällä</a:t>
            </a:r>
            <a:r>
              <a:rPr lang="en-US" sz="2000" b="0" i="0" u="none" strike="noStrike" cap="none" dirty="0"/>
              <a:t>.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sz="2000" b="0" i="0" u="none" strike="noStrike" cap="none" dirty="0"/>
              <a:t>13.5. </a:t>
            </a:r>
            <a:r>
              <a:rPr lang="en-US" sz="2000" b="0" i="0" u="none" strike="noStrike" cap="none" dirty="0" err="1"/>
              <a:t>mennessä</a:t>
            </a:r>
            <a:r>
              <a:rPr lang="en-US" sz="2000" b="0" i="0" u="none" strike="noStrike" cap="none" dirty="0"/>
              <a:t> </a:t>
            </a:r>
            <a:r>
              <a:rPr lang="en-US" sz="2000" b="0" i="0" u="none" strike="noStrike" cap="none" dirty="0" err="1"/>
              <a:t>Opintopolun</a:t>
            </a:r>
            <a:r>
              <a:rPr lang="en-US" sz="2000" b="0" i="0" u="none" strike="noStrike" cap="none" dirty="0"/>
              <a:t> ”</a:t>
            </a:r>
            <a:r>
              <a:rPr lang="en-US" sz="2000" b="0" i="0" u="none" strike="noStrike" cap="none" dirty="0" err="1"/>
              <a:t>valmis</a:t>
            </a:r>
            <a:r>
              <a:rPr lang="en-US" sz="2000" b="0" i="0" u="none" strike="noStrike" cap="none" dirty="0"/>
              <a:t>”-</a:t>
            </a:r>
            <a:r>
              <a:rPr lang="en-US" sz="2000" b="0" i="0" u="none" strike="noStrike" cap="none" dirty="0" err="1"/>
              <a:t>tilassa</a:t>
            </a:r>
            <a:r>
              <a:rPr lang="en-US" sz="2000" b="0" i="0" u="none" strike="noStrike" cap="none" dirty="0"/>
              <a:t> </a:t>
            </a:r>
            <a:r>
              <a:rPr lang="en-US" sz="2000" b="0" i="0" u="none" strike="noStrike" cap="none" dirty="0" err="1"/>
              <a:t>olevat</a:t>
            </a:r>
            <a:r>
              <a:rPr lang="en-US" sz="2000" b="0" i="0" u="none" strike="noStrike" cap="none" dirty="0"/>
              <a:t> </a:t>
            </a:r>
            <a:r>
              <a:rPr lang="en-US" sz="2000" b="0" i="0" u="none" strike="noStrike" cap="none" dirty="0" err="1"/>
              <a:t>hakijat</a:t>
            </a:r>
            <a:r>
              <a:rPr lang="en-US" sz="2000" b="0" i="0" u="none" strike="noStrike" cap="none" dirty="0"/>
              <a:t> </a:t>
            </a:r>
            <a:r>
              <a:rPr lang="en-US" sz="2000" b="0" i="0" u="none" strike="noStrike" cap="none" dirty="0" err="1"/>
              <a:t>huomioidaan</a:t>
            </a:r>
            <a:r>
              <a:rPr lang="en-US" sz="2000" b="0" i="0" u="none" strike="noStrike" cap="none" dirty="0"/>
              <a:t> (</a:t>
            </a:r>
            <a:r>
              <a:rPr lang="en-US" sz="2000" b="0" i="0" u="none" strike="noStrike" cap="none" dirty="0" err="1"/>
              <a:t>lukion</a:t>
            </a:r>
            <a:r>
              <a:rPr lang="en-US" sz="2000" b="0" i="0" u="none" strike="noStrike" cap="none" dirty="0"/>
              <a:t> </a:t>
            </a:r>
            <a:r>
              <a:rPr lang="en-US" sz="2000" b="0" i="0" u="none" strike="noStrike" cap="none" dirty="0" err="1"/>
              <a:t>päättötodistus</a:t>
            </a:r>
            <a:r>
              <a:rPr lang="en-US" sz="2000" b="0" i="0" u="none" strike="noStrike" cap="none" dirty="0"/>
              <a:t> +</a:t>
            </a:r>
            <a:r>
              <a:rPr lang="en-US" sz="2000" b="0" i="0" u="none" strike="noStrike" cap="none" dirty="0" err="1"/>
              <a:t>yo-todistus</a:t>
            </a:r>
            <a:r>
              <a:rPr lang="en-US" sz="2000" b="0" i="0" u="none" strike="noStrike" cap="none" dirty="0"/>
              <a:t>).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sz="2000" b="0" i="0" u="none" strike="noStrike" cap="none" dirty="0"/>
              <a:t>Jos on </a:t>
            </a:r>
            <a:r>
              <a:rPr lang="en-US" sz="2000" b="0" i="0" u="none" strike="noStrike" cap="none" dirty="0" err="1"/>
              <a:t>hakenut</a:t>
            </a:r>
            <a:r>
              <a:rPr lang="en-US" sz="2000" b="0" i="0" u="none" strike="noStrike" cap="none" dirty="0"/>
              <a:t> </a:t>
            </a:r>
            <a:r>
              <a:rPr lang="en-US" sz="2000" b="0" i="0" u="none" strike="noStrike" cap="none" dirty="0" err="1"/>
              <a:t>oikaisua</a:t>
            </a:r>
            <a:r>
              <a:rPr lang="en-US" sz="2000" b="0" i="0" u="none" strike="noStrike" cap="none" dirty="0"/>
              <a:t> </a:t>
            </a:r>
            <a:r>
              <a:rPr lang="en-US" sz="2000" b="0" i="0" u="none" strike="noStrike" cap="none" dirty="0" err="1"/>
              <a:t>yo-arviointiin</a:t>
            </a:r>
            <a:r>
              <a:rPr lang="en-US" sz="2000" b="0" i="0" u="none" strike="noStrike" cap="none" dirty="0"/>
              <a:t> ja se on </a:t>
            </a:r>
            <a:r>
              <a:rPr lang="en-US" sz="2000" b="0" i="0" u="none" strike="noStrike" cap="none" dirty="0" err="1"/>
              <a:t>mennyt</a:t>
            </a:r>
            <a:r>
              <a:rPr lang="en-US" sz="2000" b="0" i="0" u="none" strike="noStrike" cap="none" dirty="0"/>
              <a:t> </a:t>
            </a:r>
            <a:r>
              <a:rPr lang="en-US" sz="2000" b="0" i="0" u="none" strike="noStrike" cap="none" dirty="0" err="1"/>
              <a:t>läpi</a:t>
            </a:r>
            <a:r>
              <a:rPr lang="en-US" sz="2000" b="0" i="0" u="none" strike="noStrike" cap="none" dirty="0"/>
              <a:t>, </a:t>
            </a:r>
            <a:r>
              <a:rPr lang="en-US" sz="2000" b="0" i="0" u="none" strike="noStrike" cap="none" dirty="0" err="1"/>
              <a:t>kannattaa</a:t>
            </a:r>
            <a:r>
              <a:rPr lang="en-US" sz="2000" b="0" i="0" u="none" strike="noStrike" cap="none" dirty="0"/>
              <a:t> </a:t>
            </a:r>
            <a:r>
              <a:rPr lang="en-US" sz="2000" b="0" i="0" u="none" strike="noStrike" cap="none" dirty="0" err="1"/>
              <a:t>varmistaa</a:t>
            </a:r>
            <a:r>
              <a:rPr lang="en-US" sz="2000" b="0" i="0" u="none" strike="noStrike" cap="none" dirty="0"/>
              <a:t> </a:t>
            </a:r>
            <a:r>
              <a:rPr lang="en-US" sz="2000" b="0" i="0" u="none" strike="noStrike" cap="none" dirty="0" err="1"/>
              <a:t>oppilaitoksesta</a:t>
            </a:r>
            <a:r>
              <a:rPr lang="en-US" sz="2000" b="0" i="0" u="none" strike="noStrike" cap="none" dirty="0"/>
              <a:t>, </a:t>
            </a:r>
            <a:r>
              <a:rPr lang="en-US" sz="2000" b="0" i="0" u="none" strike="noStrike" cap="none" dirty="0" err="1"/>
              <a:t>että</a:t>
            </a:r>
            <a:r>
              <a:rPr lang="en-US" sz="2000" b="0" i="0" u="none" strike="noStrike" cap="none" dirty="0"/>
              <a:t> </a:t>
            </a:r>
            <a:r>
              <a:rPr lang="en-US" sz="2000" b="0" i="0" u="none" strike="noStrike" cap="none" dirty="0" err="1"/>
              <a:t>parempi</a:t>
            </a:r>
            <a:r>
              <a:rPr lang="en-US" sz="2000" b="0" i="0" u="none" strike="noStrike" cap="none" dirty="0"/>
              <a:t> </a:t>
            </a:r>
            <a:r>
              <a:rPr lang="en-US" sz="2000" b="0" i="0" u="none" strike="noStrike" cap="none" dirty="0" err="1"/>
              <a:t>arvosana</a:t>
            </a:r>
            <a:r>
              <a:rPr lang="en-US" sz="2000" b="0" i="0" u="none" strike="noStrike" cap="none" dirty="0"/>
              <a:t> on </a:t>
            </a:r>
            <a:r>
              <a:rPr lang="en-US" sz="2000" b="0" i="0" u="none" strike="noStrike" cap="none" dirty="0" err="1"/>
              <a:t>päivittynyt</a:t>
            </a:r>
            <a:r>
              <a:rPr lang="en-US" sz="2000" b="0" i="0" u="none" strike="noStrike" cap="none" dirty="0"/>
              <a:t>.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sz="2000" b="0" i="0" u="none" strike="noStrike" cap="none" dirty="0" err="1"/>
              <a:t>Valintakoepaikkakunta</a:t>
            </a:r>
            <a:r>
              <a:rPr lang="en-US" sz="2000" b="0" i="0" u="none" strike="noStrike" cap="none" dirty="0"/>
              <a:t> </a:t>
            </a:r>
            <a:r>
              <a:rPr lang="en-US" sz="2000" b="0" i="0" u="none" strike="noStrike" cap="none" dirty="0" err="1"/>
              <a:t>pitää</a:t>
            </a:r>
            <a:r>
              <a:rPr lang="en-US" sz="2000" b="0" i="0" u="none" strike="noStrike" cap="none" dirty="0"/>
              <a:t> </a:t>
            </a:r>
            <a:r>
              <a:rPr lang="en-US" sz="2000" b="0" i="0" u="none" strike="noStrike" cap="none" dirty="0" err="1"/>
              <a:t>valita</a:t>
            </a:r>
            <a:r>
              <a:rPr lang="en-US" sz="2000" b="0" i="0" u="none" strike="noStrike" cap="none" dirty="0"/>
              <a:t>, </a:t>
            </a:r>
            <a:r>
              <a:rPr lang="en-US" sz="2000" b="0" i="0" u="none" strike="noStrike" cap="none" dirty="0" err="1"/>
              <a:t>vaikka</a:t>
            </a:r>
            <a:r>
              <a:rPr lang="en-US" sz="2000" b="0" i="0" u="none" strike="noStrike" cap="none" dirty="0"/>
              <a:t> </a:t>
            </a:r>
            <a:r>
              <a:rPr lang="en-US" sz="2000" b="0" i="0" u="none" strike="noStrike" cap="none" dirty="0" err="1"/>
              <a:t>ei</a:t>
            </a:r>
            <a:r>
              <a:rPr lang="en-US" sz="2000" b="0" i="0" u="none" strike="noStrike" cap="none" dirty="0"/>
              <a:t> </a:t>
            </a:r>
            <a:r>
              <a:rPr lang="en-US" sz="2000" b="0" i="0" u="none" strike="noStrike" cap="none" dirty="0" err="1"/>
              <a:t>olisi</a:t>
            </a:r>
            <a:r>
              <a:rPr lang="en-US" sz="2000" b="0" i="0" u="none" strike="noStrike" cap="none" dirty="0"/>
              <a:t> </a:t>
            </a:r>
            <a:r>
              <a:rPr lang="en-US" sz="2000" b="0" i="0" u="none" strike="noStrike" cap="none" dirty="0" err="1"/>
              <a:t>tulossa</a:t>
            </a:r>
            <a:r>
              <a:rPr lang="en-US" sz="2000" b="0" i="0" u="none" strike="noStrike" cap="none" dirty="0"/>
              <a:t> </a:t>
            </a:r>
            <a:r>
              <a:rPr lang="en-US" sz="2000" b="0" i="0" u="none" strike="noStrike" cap="none" dirty="0" err="1"/>
              <a:t>kokeeseen</a:t>
            </a:r>
            <a:r>
              <a:rPr lang="en-US" sz="2000" b="0" i="0" u="none" strike="noStrike" cap="none" dirty="0"/>
              <a:t>.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sz="2000" b="0" i="0" u="none" strike="noStrike" cap="none" dirty="0" err="1"/>
              <a:t>Pidä</a:t>
            </a:r>
            <a:r>
              <a:rPr lang="en-US" sz="2000" b="0" i="0" u="none" strike="noStrike" cap="none" dirty="0"/>
              <a:t> </a:t>
            </a:r>
            <a:r>
              <a:rPr lang="en-US" sz="2000" b="0" i="0" u="none" strike="noStrike" cap="none" dirty="0" err="1"/>
              <a:t>huolta</a:t>
            </a:r>
            <a:r>
              <a:rPr lang="en-US" sz="2000" b="0" i="0" u="none" strike="noStrike" cap="none" dirty="0"/>
              <a:t>, </a:t>
            </a:r>
            <a:r>
              <a:rPr lang="en-US" sz="2000" b="0" i="0" u="none" strike="noStrike" cap="none" dirty="0" err="1"/>
              <a:t>että</a:t>
            </a:r>
            <a:r>
              <a:rPr lang="en-US" sz="2000" b="0" i="0" u="none" strike="noStrike" cap="none" dirty="0"/>
              <a:t> </a:t>
            </a:r>
            <a:r>
              <a:rPr lang="en-US" sz="2000" b="0" i="0" u="none" strike="noStrike" cap="none" dirty="0" err="1"/>
              <a:t>sinulla</a:t>
            </a:r>
            <a:r>
              <a:rPr lang="en-US" sz="2000" b="0" i="0" u="none" strike="noStrike" cap="none" dirty="0"/>
              <a:t> on </a:t>
            </a:r>
            <a:r>
              <a:rPr lang="en-US" sz="2000" b="0" i="0" u="none" strike="noStrike" cap="none" dirty="0" err="1"/>
              <a:t>voimassa</a:t>
            </a:r>
            <a:r>
              <a:rPr lang="en-US" sz="2000" b="0" i="0" u="none" strike="noStrike" cap="none" dirty="0"/>
              <a:t> </a:t>
            </a:r>
            <a:r>
              <a:rPr lang="en-US" sz="2000" b="0" i="0" u="none" strike="noStrike" cap="none" dirty="0" err="1"/>
              <a:t>oleva</a:t>
            </a:r>
            <a:r>
              <a:rPr lang="en-US" sz="2000" b="0" i="0" u="none" strike="noStrike" cap="none" dirty="0"/>
              <a:t> </a:t>
            </a:r>
            <a:r>
              <a:rPr lang="en-US" sz="2000" b="0" i="0" u="none" strike="noStrike" cap="none" dirty="0" err="1"/>
              <a:t>passi</a:t>
            </a:r>
            <a:r>
              <a:rPr lang="en-US" sz="2000" b="0" i="0" u="none" strike="noStrike" cap="none" dirty="0"/>
              <a:t> tai </a:t>
            </a:r>
            <a:r>
              <a:rPr lang="en-US" sz="2000" b="0" i="0" u="none" strike="noStrike" cap="none" dirty="0" err="1"/>
              <a:t>henkilötodistus</a:t>
            </a:r>
            <a:r>
              <a:rPr lang="en-US" sz="2000" b="0" i="0" u="none" strike="noStrike" cap="none" dirty="0"/>
              <a:t> ja </a:t>
            </a:r>
            <a:r>
              <a:rPr lang="en-US" sz="2000" b="0" i="0" u="none" strike="noStrike" cap="none" dirty="0" err="1"/>
              <a:t>toimiva</a:t>
            </a:r>
            <a:r>
              <a:rPr lang="en-US" sz="2000" b="0" i="0" u="none" strike="noStrike" cap="none" dirty="0"/>
              <a:t> </a:t>
            </a:r>
            <a:r>
              <a:rPr lang="en-US" sz="2000" b="0" i="0" u="none" strike="noStrike" cap="none" dirty="0" err="1"/>
              <a:t>tietokone</a:t>
            </a:r>
            <a:r>
              <a:rPr lang="en-US" sz="2000" b="0" i="0" u="none" strike="noStrike" cap="none" dirty="0"/>
              <a:t> </a:t>
            </a:r>
            <a:r>
              <a:rPr lang="en-US" sz="2000" b="0" i="0" u="none" strike="noStrike" cap="none" dirty="0" err="1"/>
              <a:t>valintakokeessa</a:t>
            </a:r>
            <a:r>
              <a:rPr lang="en-US" sz="2000" b="0" i="0" u="none" strike="noStrike" cap="none" dirty="0"/>
              <a:t>.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sz="2000" dirty="0"/>
              <a:t>Vain </a:t>
            </a:r>
            <a:r>
              <a:rPr lang="en-US" sz="2000" dirty="0" err="1"/>
              <a:t>yhden</a:t>
            </a:r>
            <a:r>
              <a:rPr lang="en-US" sz="2000" dirty="0"/>
              <a:t> </a:t>
            </a:r>
            <a:r>
              <a:rPr lang="en-US" sz="2000"/>
              <a:t>opiskelupaikan</a:t>
            </a:r>
            <a:r>
              <a:rPr lang="en-US" sz="2000" dirty="0"/>
              <a:t> </a:t>
            </a:r>
            <a:r>
              <a:rPr lang="en-US" sz="2000" dirty="0" err="1"/>
              <a:t>voi</a:t>
            </a:r>
            <a:r>
              <a:rPr lang="en-US" sz="2000" dirty="0"/>
              <a:t> </a:t>
            </a:r>
            <a:r>
              <a:rPr lang="en-US" sz="2000" dirty="0" err="1"/>
              <a:t>ottaa</a:t>
            </a:r>
            <a:r>
              <a:rPr lang="en-US" sz="2000" dirty="0"/>
              <a:t> </a:t>
            </a:r>
            <a:r>
              <a:rPr lang="en-US" sz="2000" dirty="0" err="1"/>
              <a:t>vastaan</a:t>
            </a:r>
            <a:endParaRPr lang="en-US" sz="2000" b="0" i="0" u="none" strike="noStrike" cap="none" dirty="0"/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endParaRPr lang="en-US" sz="2000" b="0" i="0" u="none" strike="noStrike" cap="none" dirty="0"/>
          </a:p>
        </p:txBody>
      </p:sp>
    </p:spTree>
    <p:extLst>
      <p:ext uri="{BB962C8B-B14F-4D97-AF65-F5344CB8AC3E}">
        <p14:creationId xmlns:p14="http://schemas.microsoft.com/office/powerpoint/2010/main" val="32689271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"/>
          <p:cNvSpPr txBox="1">
            <a:spLocks noGrp="1"/>
          </p:cNvSpPr>
          <p:nvPr>
            <p:ph type="title"/>
          </p:nvPr>
        </p:nvSpPr>
        <p:spPr>
          <a:xfrm>
            <a:off x="5069940" y="365124"/>
            <a:ext cx="61722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11111"/>
              <a:buFont typeface="Calibri"/>
              <a:buNone/>
            </a:pPr>
            <a:r>
              <a:rPr lang="en-US"/>
              <a:t>Koulutusalat ammatillisessa koulutuksessa</a:t>
            </a:r>
            <a:endParaRPr/>
          </a:p>
        </p:txBody>
      </p:sp>
      <p:pic>
        <p:nvPicPr>
          <p:cNvPr id="418" name="Google Shape;418;p5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t="872" b="873"/>
          <a:stretch/>
        </p:blipFill>
        <p:spPr>
          <a:xfrm>
            <a:off x="20" y="10"/>
            <a:ext cx="4639713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5"/>
          <p:cNvSpPr txBox="1">
            <a:spLocks noGrp="1"/>
          </p:cNvSpPr>
          <p:nvPr>
            <p:ph type="body" idx="1"/>
          </p:nvPr>
        </p:nvSpPr>
        <p:spPr>
          <a:xfrm>
            <a:off x="5069940" y="2322576"/>
            <a:ext cx="6172200" cy="3858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400"/>
              <a:t>Humanistiset ja taidealat</a:t>
            </a:r>
            <a:endParaRPr/>
          </a:p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400"/>
              <a:t>Kauppa, hallinto ja oikeustieteet</a:t>
            </a:r>
            <a:endParaRPr/>
          </a:p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400"/>
              <a:t>Luonnontieteet</a:t>
            </a:r>
            <a:endParaRPr/>
          </a:p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400"/>
              <a:t>Tietojenkäsittely ja tietoliikenne (ICT)</a:t>
            </a:r>
            <a:endParaRPr/>
          </a:p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400"/>
              <a:t>Tekniikan alat</a:t>
            </a:r>
            <a:endParaRPr/>
          </a:p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400"/>
              <a:t>Maa- ja metsätalousalat</a:t>
            </a:r>
            <a:endParaRPr/>
          </a:p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400"/>
              <a:t>Terveys- ja hyvinvointialat</a:t>
            </a:r>
            <a:endParaRPr/>
          </a:p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400"/>
              <a:t>Palvelualat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gd217d104a7_1_186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1304" r="1314"/>
          <a:stretch/>
        </p:blipFill>
        <p:spPr>
          <a:xfrm>
            <a:off x="20" y="10"/>
            <a:ext cx="463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gd217d104a7_1_186"/>
          <p:cNvSpPr txBox="1">
            <a:spLocks noGrp="1"/>
          </p:cNvSpPr>
          <p:nvPr>
            <p:ph type="title" idx="4294967295"/>
          </p:nvPr>
        </p:nvSpPr>
        <p:spPr>
          <a:xfrm>
            <a:off x="4965430" y="629268"/>
            <a:ext cx="6586500" cy="12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Calibri"/>
              <a:buNone/>
            </a:pPr>
            <a:r>
              <a:rPr lang="en-US"/>
              <a:t>Ammatillisen koulutuksen tunnusmerkkejä</a:t>
            </a:r>
            <a:endParaRPr/>
          </a:p>
        </p:txBody>
      </p:sp>
      <p:cxnSp>
        <p:nvCxnSpPr>
          <p:cNvPr id="387" name="Google Shape;387;gd217d104a7_1_186"/>
          <p:cNvCxnSpPr/>
          <p:nvPr/>
        </p:nvCxnSpPr>
        <p:spPr>
          <a:xfrm>
            <a:off x="5080934" y="2115117"/>
            <a:ext cx="6309300" cy="0"/>
          </a:xfrm>
          <a:prstGeom prst="straightConnector1">
            <a:avLst/>
          </a:prstGeom>
          <a:noFill/>
          <a:ln w="19050" cap="flat" cmpd="sng">
            <a:solidFill>
              <a:srgbClr val="ED0A6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88" name="Google Shape;388;gd217d104a7_1_186"/>
          <p:cNvSpPr txBox="1">
            <a:spLocks noGrp="1"/>
          </p:cNvSpPr>
          <p:nvPr>
            <p:ph type="body" idx="4294967295"/>
          </p:nvPr>
        </p:nvSpPr>
        <p:spPr>
          <a:xfrm>
            <a:off x="4965431" y="2438400"/>
            <a:ext cx="6586500" cy="37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 dirty="0" err="1"/>
              <a:t>Ammatillisia</a:t>
            </a:r>
            <a:r>
              <a:rPr lang="en-US" sz="2000" dirty="0"/>
              <a:t> </a:t>
            </a:r>
            <a:r>
              <a:rPr lang="en-US" sz="2000" dirty="0" err="1"/>
              <a:t>tutkintoja</a:t>
            </a:r>
            <a:r>
              <a:rPr lang="en-US" sz="2000" dirty="0"/>
              <a:t> </a:t>
            </a:r>
            <a:r>
              <a:rPr lang="en-US" sz="2000" dirty="0" err="1"/>
              <a:t>ovat</a:t>
            </a:r>
            <a:r>
              <a:rPr lang="en-US" sz="2000" dirty="0"/>
              <a:t> </a:t>
            </a:r>
            <a:r>
              <a:rPr lang="en-US" sz="2000" dirty="0" err="1"/>
              <a:t>ammatilliset</a:t>
            </a:r>
            <a:r>
              <a:rPr lang="en-US" sz="2000" dirty="0"/>
              <a:t> </a:t>
            </a:r>
            <a:r>
              <a:rPr lang="en-US" sz="2000" dirty="0" err="1"/>
              <a:t>perustutkinnot</a:t>
            </a:r>
            <a:r>
              <a:rPr lang="en-US" sz="2000" dirty="0"/>
              <a:t>, </a:t>
            </a:r>
            <a:r>
              <a:rPr lang="en-US" sz="2000" dirty="0" err="1"/>
              <a:t>ammattitutkinnot</a:t>
            </a:r>
            <a:r>
              <a:rPr lang="en-US" sz="2000" dirty="0"/>
              <a:t> ja </a:t>
            </a:r>
            <a:r>
              <a:rPr lang="en-US" sz="2000" dirty="0" err="1"/>
              <a:t>erikoisammattitutkinnot</a:t>
            </a:r>
            <a:r>
              <a:rPr lang="en-US" sz="2000" dirty="0"/>
              <a:t>.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 dirty="0" err="1"/>
              <a:t>Opiskelu</a:t>
            </a:r>
            <a:r>
              <a:rPr lang="en-US" sz="2000" dirty="0"/>
              <a:t> on </a:t>
            </a:r>
            <a:r>
              <a:rPr lang="en-US" sz="2000" dirty="0" err="1"/>
              <a:t>joustavaa</a:t>
            </a:r>
            <a:r>
              <a:rPr lang="en-US" sz="2000" dirty="0"/>
              <a:t>: </a:t>
            </a:r>
            <a:r>
              <a:rPr lang="en-US" sz="2000" dirty="0" err="1"/>
              <a:t>eteneminen</a:t>
            </a:r>
            <a:r>
              <a:rPr lang="en-US" sz="2000" dirty="0"/>
              <a:t> </a:t>
            </a:r>
            <a:r>
              <a:rPr lang="en-US" sz="2000" dirty="0" err="1"/>
              <a:t>opinnoissa</a:t>
            </a:r>
            <a:r>
              <a:rPr lang="en-US" sz="2000" dirty="0"/>
              <a:t>  </a:t>
            </a:r>
            <a:r>
              <a:rPr lang="en-US" sz="2000" dirty="0" err="1"/>
              <a:t>laadittavan</a:t>
            </a:r>
            <a:r>
              <a:rPr lang="en-US" sz="2000" dirty="0"/>
              <a:t> </a:t>
            </a:r>
            <a:r>
              <a:rPr lang="en-US" sz="2000" dirty="0" err="1"/>
              <a:t>henkilökohtaisen</a:t>
            </a:r>
            <a:r>
              <a:rPr lang="en-US" sz="2000" dirty="0"/>
              <a:t> </a:t>
            </a:r>
            <a:r>
              <a:rPr lang="en-US" sz="2000" dirty="0" err="1"/>
              <a:t>osaamisen</a:t>
            </a:r>
            <a:r>
              <a:rPr lang="en-US" sz="2000" dirty="0"/>
              <a:t> </a:t>
            </a:r>
            <a:r>
              <a:rPr lang="en-US" sz="2000" dirty="0" err="1"/>
              <a:t>kehittämissuunnitelman</a:t>
            </a:r>
            <a:r>
              <a:rPr lang="en-US" sz="2000" dirty="0"/>
              <a:t> (HOKS) </a:t>
            </a:r>
            <a:r>
              <a:rPr lang="en-US" sz="2000" dirty="0" err="1"/>
              <a:t>mukaan</a:t>
            </a:r>
            <a:r>
              <a:rPr lang="en-US" sz="2000" dirty="0"/>
              <a:t>.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 dirty="0" err="1"/>
              <a:t>Opiskelu</a:t>
            </a:r>
            <a:r>
              <a:rPr lang="en-US" sz="2000" dirty="0"/>
              <a:t> </a:t>
            </a:r>
            <a:r>
              <a:rPr lang="en-US" sz="2000" dirty="0" err="1"/>
              <a:t>tapahtuu</a:t>
            </a:r>
            <a:r>
              <a:rPr lang="en-US" sz="2000" dirty="0"/>
              <a:t> </a:t>
            </a:r>
            <a:r>
              <a:rPr lang="en-US" sz="2000" dirty="0" err="1"/>
              <a:t>sekä</a:t>
            </a:r>
            <a:r>
              <a:rPr lang="en-US" sz="2000" dirty="0"/>
              <a:t> </a:t>
            </a:r>
            <a:r>
              <a:rPr lang="en-US" sz="2000" dirty="0" err="1"/>
              <a:t>oppilaitoksessa</a:t>
            </a:r>
            <a:r>
              <a:rPr lang="en-US" sz="2000" dirty="0"/>
              <a:t> </a:t>
            </a:r>
            <a:r>
              <a:rPr lang="en-US" sz="2000" dirty="0" err="1"/>
              <a:t>että</a:t>
            </a:r>
            <a:r>
              <a:rPr lang="en-US" sz="2000" dirty="0"/>
              <a:t> </a:t>
            </a:r>
            <a:r>
              <a:rPr lang="en-US" sz="2000" dirty="0" err="1"/>
              <a:t>työpaikoilla</a:t>
            </a:r>
            <a:r>
              <a:rPr lang="en-US" sz="2000" dirty="0"/>
              <a:t>.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 dirty="0"/>
              <a:t>Oma </a:t>
            </a:r>
            <a:r>
              <a:rPr lang="en-US" sz="2000" dirty="0" err="1"/>
              <a:t>ammattiosaaminen</a:t>
            </a:r>
            <a:r>
              <a:rPr lang="en-US" sz="2000" dirty="0"/>
              <a:t> </a:t>
            </a:r>
            <a:r>
              <a:rPr lang="en-US" sz="2000" dirty="0" err="1"/>
              <a:t>osoitetaan</a:t>
            </a:r>
            <a:r>
              <a:rPr lang="en-US" sz="2000" dirty="0"/>
              <a:t> </a:t>
            </a:r>
            <a:r>
              <a:rPr lang="en-US" sz="2000" dirty="0" err="1"/>
              <a:t>näytöillä</a:t>
            </a:r>
            <a:r>
              <a:rPr lang="en-US" sz="2000" dirty="0"/>
              <a:t>, </a:t>
            </a:r>
            <a:r>
              <a:rPr lang="en-US" sz="2000" dirty="0" err="1"/>
              <a:t>jotka</a:t>
            </a:r>
            <a:r>
              <a:rPr lang="en-US" sz="2000" dirty="0"/>
              <a:t> </a:t>
            </a:r>
            <a:r>
              <a:rPr lang="en-US" sz="2000" dirty="0" err="1"/>
              <a:t>suoritetaan</a:t>
            </a:r>
            <a:r>
              <a:rPr lang="en-US" sz="2000" dirty="0"/>
              <a:t> </a:t>
            </a:r>
            <a:r>
              <a:rPr lang="en-US" sz="2000" dirty="0" err="1"/>
              <a:t>pääosin</a:t>
            </a:r>
            <a:r>
              <a:rPr lang="en-US" sz="2000" dirty="0"/>
              <a:t> </a:t>
            </a:r>
            <a:r>
              <a:rPr lang="en-US" sz="2000" dirty="0" err="1"/>
              <a:t>työpaikoilla</a:t>
            </a:r>
            <a:r>
              <a:rPr lang="en-US" sz="2000" dirty="0"/>
              <a:t>.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 dirty="0" err="1"/>
              <a:t>Ammatillisen</a:t>
            </a:r>
            <a:r>
              <a:rPr lang="en-US" sz="2000" dirty="0"/>
              <a:t> </a:t>
            </a:r>
            <a:r>
              <a:rPr lang="en-US" sz="2000" dirty="0" err="1"/>
              <a:t>perustutkinnon</a:t>
            </a:r>
            <a:r>
              <a:rPr lang="en-US" sz="2000" dirty="0"/>
              <a:t> </a:t>
            </a:r>
            <a:r>
              <a:rPr lang="en-US" sz="2000" dirty="0" err="1"/>
              <a:t>voi</a:t>
            </a:r>
            <a:r>
              <a:rPr lang="en-US" sz="2000" dirty="0"/>
              <a:t> </a:t>
            </a:r>
            <a:r>
              <a:rPr lang="en-US" sz="2000" dirty="0" err="1"/>
              <a:t>suorittaa</a:t>
            </a:r>
            <a:r>
              <a:rPr lang="en-US" sz="2000" dirty="0"/>
              <a:t> </a:t>
            </a:r>
            <a:r>
              <a:rPr lang="en-US" sz="2000" dirty="0" err="1"/>
              <a:t>myös</a:t>
            </a:r>
            <a:r>
              <a:rPr lang="en-US" sz="2000" dirty="0"/>
              <a:t> </a:t>
            </a:r>
            <a:r>
              <a:rPr lang="en-US" sz="2000" dirty="0" err="1"/>
              <a:t>oppisopimuksella</a:t>
            </a:r>
            <a:r>
              <a:rPr lang="en-US" sz="2000" dirty="0"/>
              <a:t>.</a:t>
            </a:r>
            <a:endParaRPr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gd217d104a7_1_202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25809" r="25804"/>
          <a:stretch/>
        </p:blipFill>
        <p:spPr>
          <a:xfrm>
            <a:off x="20" y="10"/>
            <a:ext cx="463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gd217d104a7_1_202"/>
          <p:cNvSpPr txBox="1">
            <a:spLocks noGrp="1"/>
          </p:cNvSpPr>
          <p:nvPr>
            <p:ph type="title" idx="4294967295"/>
          </p:nvPr>
        </p:nvSpPr>
        <p:spPr>
          <a:xfrm>
            <a:off x="4965430" y="629268"/>
            <a:ext cx="6586500" cy="12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Calibri"/>
              <a:buNone/>
            </a:pPr>
            <a:r>
              <a:rPr lang="en-US"/>
              <a:t>Hakuväylät ammatilliseen koulutukseen</a:t>
            </a:r>
            <a:endParaRPr/>
          </a:p>
        </p:txBody>
      </p:sp>
      <p:sp>
        <p:nvSpPr>
          <p:cNvPr id="442" name="Google Shape;442;gd217d104a7_1_202"/>
          <p:cNvSpPr txBox="1">
            <a:spLocks noGrp="1"/>
          </p:cNvSpPr>
          <p:nvPr>
            <p:ph type="body" idx="4294967295"/>
          </p:nvPr>
        </p:nvSpPr>
        <p:spPr>
          <a:xfrm>
            <a:off x="4965431" y="2438400"/>
            <a:ext cx="6586500" cy="37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dirty="0"/>
          </a:p>
          <a:p>
            <a:pPr marL="685800" lvl="1" indent="-76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dirty="0" err="1"/>
              <a:t>Jatkuva</a:t>
            </a:r>
            <a:r>
              <a:rPr lang="en-US" dirty="0"/>
              <a:t> </a:t>
            </a:r>
            <a:r>
              <a:rPr lang="en-US" dirty="0" err="1"/>
              <a:t>haku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dirty="0" err="1"/>
              <a:t>ympäri</a:t>
            </a:r>
            <a:r>
              <a:rPr lang="en-US" dirty="0"/>
              <a:t> </a:t>
            </a:r>
            <a:r>
              <a:rPr lang="en-US" dirty="0" err="1"/>
              <a:t>vuoden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dirty="0" err="1"/>
              <a:t>tarkemmat</a:t>
            </a:r>
            <a:r>
              <a:rPr lang="en-US" dirty="0"/>
              <a:t> </a:t>
            </a:r>
            <a:r>
              <a:rPr lang="en-US" dirty="0" err="1"/>
              <a:t>tiedot</a:t>
            </a:r>
            <a:r>
              <a:rPr lang="en-US" dirty="0"/>
              <a:t> </a:t>
            </a:r>
            <a:r>
              <a:rPr lang="en-US" dirty="0" err="1"/>
              <a:t>löytyvät</a:t>
            </a:r>
            <a:r>
              <a:rPr lang="en-US" dirty="0"/>
              <a:t> </a:t>
            </a:r>
            <a:r>
              <a:rPr lang="en-US" dirty="0" err="1"/>
              <a:t>oppilaitosten</a:t>
            </a:r>
            <a:r>
              <a:rPr lang="en-US" dirty="0"/>
              <a:t> </a:t>
            </a:r>
            <a:r>
              <a:rPr lang="en-US" dirty="0" err="1"/>
              <a:t>omilta</a:t>
            </a:r>
            <a:r>
              <a:rPr lang="en-US" dirty="0"/>
              <a:t> </a:t>
            </a:r>
            <a:r>
              <a:rPr lang="en-US" dirty="0" err="1"/>
              <a:t>sivuilta</a:t>
            </a:r>
            <a:endParaRPr lang="en-US" dirty="0"/>
          </a:p>
          <a:p>
            <a:pPr marL="68580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endParaRPr lang="en-US" dirty="0"/>
          </a:p>
          <a:p>
            <a:pPr marL="68580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endParaRPr lang="en-US" dirty="0"/>
          </a:p>
          <a:p>
            <a:pPr marL="68580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dirty="0" err="1"/>
              <a:t>Lukion</a:t>
            </a:r>
            <a:r>
              <a:rPr lang="en-US" dirty="0"/>
              <a:t> </a:t>
            </a:r>
            <a:r>
              <a:rPr lang="en-US" dirty="0" err="1"/>
              <a:t>oppimäärän</a:t>
            </a:r>
            <a:r>
              <a:rPr lang="en-US" dirty="0"/>
              <a:t> </a:t>
            </a:r>
            <a:r>
              <a:rPr lang="en-US" dirty="0" err="1"/>
              <a:t>suorittanut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voi</a:t>
            </a:r>
            <a:r>
              <a:rPr lang="en-US" dirty="0"/>
              <a:t> hakea </a:t>
            </a:r>
            <a:r>
              <a:rPr lang="en-US" dirty="0" err="1"/>
              <a:t>yhteishaussa</a:t>
            </a:r>
            <a:endParaRPr lang="en-US" dirty="0"/>
          </a:p>
          <a:p>
            <a:pPr marL="68580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endParaRPr lang="en-US" dirty="0"/>
          </a:p>
          <a:p>
            <a:pPr marL="68580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endParaRPr dirty="0"/>
          </a:p>
          <a:p>
            <a:pPr marL="685800" lvl="1" indent="-76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endParaRPr dirty="0"/>
          </a:p>
        </p:txBody>
      </p:sp>
      <p:cxnSp>
        <p:nvCxnSpPr>
          <p:cNvPr id="443" name="Google Shape;443;gd217d104a7_1_202"/>
          <p:cNvCxnSpPr/>
          <p:nvPr/>
        </p:nvCxnSpPr>
        <p:spPr>
          <a:xfrm>
            <a:off x="5080934" y="2115117"/>
            <a:ext cx="6309300" cy="0"/>
          </a:xfrm>
          <a:prstGeom prst="straightConnector1">
            <a:avLst/>
          </a:prstGeom>
          <a:noFill/>
          <a:ln w="19050" cap="flat" cmpd="sng">
            <a:solidFill>
              <a:srgbClr val="ED0A6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d21dffff65_3_108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2" name="Google Shape;422;gd21dffff65_3_108" descr="Kuva, joka sisältää kohteen teksti&#10;&#10;Kuvaus luotu automaattisesti"/>
          <p:cNvPicPr preferRelativeResize="0">
            <a:picLocks noGrp="1"/>
          </p:cNvPicPr>
          <p:nvPr>
            <p:ph type="body" idx="3"/>
          </p:nvPr>
        </p:nvPicPr>
        <p:blipFill rotWithShape="1">
          <a:blip r:embed="rId3">
            <a:alphaModFix/>
          </a:blip>
          <a:srcRect l="10441" r="31130"/>
          <a:stretch/>
        </p:blipFill>
        <p:spPr>
          <a:xfrm>
            <a:off x="6095850" y="0"/>
            <a:ext cx="6096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gd21dffff65_3_108"/>
          <p:cNvSpPr txBox="1">
            <a:spLocks noGrp="1"/>
          </p:cNvSpPr>
          <p:nvPr>
            <p:ph type="title" idx="4294967295"/>
          </p:nvPr>
        </p:nvSpPr>
        <p:spPr>
          <a:xfrm>
            <a:off x="192770" y="304800"/>
            <a:ext cx="5673511" cy="1209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fi-FI" sz="4000" dirty="0"/>
              <a:t>Avoimet korkeakouluopinnot</a:t>
            </a:r>
            <a:br>
              <a:rPr lang="fi-FI" sz="4000" dirty="0"/>
            </a:br>
            <a:r>
              <a:rPr lang="fi-FI" sz="4000" dirty="0"/>
              <a:t>(yliopisto, amk)</a:t>
            </a:r>
            <a:endParaRPr sz="4000" dirty="0"/>
          </a:p>
        </p:txBody>
      </p:sp>
      <p:sp>
        <p:nvSpPr>
          <p:cNvPr id="424" name="Google Shape;424;gd21dffff65_3_108"/>
          <p:cNvSpPr txBox="1">
            <a:spLocks noGrp="1"/>
          </p:cNvSpPr>
          <p:nvPr>
            <p:ph type="body" idx="1"/>
          </p:nvPr>
        </p:nvSpPr>
        <p:spPr>
          <a:xfrm>
            <a:off x="64654" y="1209964"/>
            <a:ext cx="5929745" cy="5495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107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endParaRPr sz="1900" b="1" dirty="0"/>
          </a:p>
          <a:p>
            <a:pPr marL="457200" lvl="0" indent="-3492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00"/>
              <a:buFont typeface="Calibri"/>
              <a:buChar char="●"/>
            </a:pPr>
            <a:r>
              <a:rPr lang="fi-FI" sz="2400" b="0" dirty="0">
                <a:latin typeface="Calibri"/>
                <a:ea typeface="Calibri"/>
                <a:cs typeface="Calibri"/>
                <a:sym typeface="Calibri"/>
              </a:rPr>
              <a:t>Opiskelurutiinit pysyvät</a:t>
            </a:r>
            <a:endParaRPr sz="2400" b="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●"/>
            </a:pPr>
            <a:r>
              <a:rPr lang="fi-FI" sz="2400" b="0" dirty="0">
                <a:latin typeface="Calibri"/>
                <a:ea typeface="Calibri"/>
                <a:cs typeface="Calibri"/>
                <a:sym typeface="Calibri"/>
              </a:rPr>
              <a:t>Voi testata koulutusalan sopivuutta itselle </a:t>
            </a:r>
            <a:endParaRPr sz="2400" b="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●"/>
            </a:pPr>
            <a:r>
              <a:rPr lang="fi-FI" sz="2400" b="0" dirty="0">
                <a:latin typeface="Calibri"/>
                <a:ea typeface="Calibri"/>
                <a:cs typeface="Calibri"/>
                <a:sym typeface="Calibri"/>
              </a:rPr>
              <a:t>Lisää koulutusalan tietotaitoa ja samalla mahdollisuuksia tulla valituksi jatkossa.</a:t>
            </a:r>
            <a:endParaRPr sz="2400" b="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●"/>
            </a:pPr>
            <a:r>
              <a:rPr lang="fi-FI" sz="2400" b="0" dirty="0">
                <a:latin typeface="Calibri"/>
                <a:ea typeface="Calibri"/>
                <a:cs typeface="Calibri"/>
                <a:sym typeface="Calibri"/>
              </a:rPr>
              <a:t>Tietyissä tapauksissa voi hakea avoimen väylän kautta korkeakouluun.</a:t>
            </a:r>
            <a:endParaRPr sz="2400" b="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●"/>
            </a:pPr>
            <a:r>
              <a:rPr lang="fi-FI" sz="2400" b="0" dirty="0">
                <a:latin typeface="Calibri"/>
                <a:ea typeface="Calibri"/>
                <a:cs typeface="Calibri"/>
                <a:sym typeface="Calibri"/>
              </a:rPr>
              <a:t>Jos päätyy tutkinto-opiskelijaksi korkeakouluun, saa useimmiten hyväksi luettua avoimessa suoritetut opinnot</a:t>
            </a:r>
          </a:p>
          <a:p>
            <a:pPr marL="457200" lvl="0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●"/>
            </a:pPr>
            <a:r>
              <a:rPr lang="fi-FI" sz="2400" b="0" dirty="0">
                <a:latin typeface="Calibri"/>
                <a:ea typeface="Calibri"/>
                <a:cs typeface="Calibri"/>
                <a:sym typeface="Calibri"/>
              </a:rPr>
              <a:t>Itä-Suomen ylipisto tarjoaa omalla alueella lukiosta valmistuneelle puolen vuoden opinnot ilmaiseksi, kun ilmoittautuu lukion kautta</a:t>
            </a:r>
            <a:r>
              <a:rPr lang="fi-FI" sz="1900" b="0" dirty="0">
                <a:latin typeface="Calibri"/>
                <a:ea typeface="Calibri"/>
                <a:cs typeface="Calibri"/>
                <a:sym typeface="Calibri"/>
              </a:rPr>
              <a:t>.</a:t>
            </a:r>
            <a:endParaRPr sz="1900" b="0" dirty="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1079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endParaRPr sz="19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gd21b3f6095_0_103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14809" r="14802"/>
          <a:stretch/>
        </p:blipFill>
        <p:spPr>
          <a:xfrm>
            <a:off x="20" y="10"/>
            <a:ext cx="463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gd21b3f6095_0_103"/>
          <p:cNvSpPr txBox="1">
            <a:spLocks noGrp="1"/>
          </p:cNvSpPr>
          <p:nvPr>
            <p:ph type="title" idx="4294967295"/>
          </p:nvPr>
        </p:nvSpPr>
        <p:spPr>
          <a:xfrm>
            <a:off x="4965430" y="629268"/>
            <a:ext cx="6586500" cy="12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Miksi maailmalle? </a:t>
            </a:r>
            <a:endParaRPr/>
          </a:p>
        </p:txBody>
      </p:sp>
      <p:cxnSp>
        <p:nvCxnSpPr>
          <p:cNvPr id="376" name="Google Shape;376;gd21b3f6095_0_103"/>
          <p:cNvCxnSpPr/>
          <p:nvPr/>
        </p:nvCxnSpPr>
        <p:spPr>
          <a:xfrm>
            <a:off x="5080934" y="2115117"/>
            <a:ext cx="6309300" cy="0"/>
          </a:xfrm>
          <a:prstGeom prst="straightConnector1">
            <a:avLst/>
          </a:prstGeom>
          <a:noFill/>
          <a:ln w="19050" cap="flat" cmpd="sng">
            <a:solidFill>
              <a:srgbClr val="ED0A6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7" name="Google Shape;377;gd21b3f6095_0_103"/>
          <p:cNvSpPr txBox="1">
            <a:spLocks noGrp="1"/>
          </p:cNvSpPr>
          <p:nvPr>
            <p:ph type="body" idx="4294967295"/>
          </p:nvPr>
        </p:nvSpPr>
        <p:spPr>
          <a:xfrm>
            <a:off x="4965431" y="2438400"/>
            <a:ext cx="6586500" cy="37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400"/>
              <a:t>Syitä lähteä ulkomaille on monia, esimerkiksi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halu kansainvälistyä 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halu oppia vieraita kieliä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kiinnostus tiettyä kohdemaata kohtaan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helpompi sisäänpääsy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haluttua koulutusta ei ole Suomessa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halu opiskella tietyssä yliopistossa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halu työllistyä kansainvälisiin työtehtäviin valmistumisen jälkeen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halu haastaa itsensä ja tehdä jotain erilaista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 sz="2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"/>
          <p:cNvSpPr txBox="1">
            <a:spLocks noGrp="1"/>
          </p:cNvSpPr>
          <p:nvPr>
            <p:ph type="title"/>
          </p:nvPr>
        </p:nvSpPr>
        <p:spPr>
          <a:xfrm>
            <a:off x="5069940" y="365124"/>
            <a:ext cx="61722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/>
              <a:t>Koulutusalat yliopistossa</a:t>
            </a:r>
            <a:endParaRPr/>
          </a:p>
        </p:txBody>
      </p:sp>
      <p:pic>
        <p:nvPicPr>
          <p:cNvPr id="367" name="Google Shape;367;p5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l="4885" r="4885"/>
          <a:stretch/>
        </p:blipFill>
        <p:spPr>
          <a:xfrm>
            <a:off x="20" y="10"/>
            <a:ext cx="4639713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5"/>
          <p:cNvSpPr txBox="1">
            <a:spLocks noGrp="1"/>
          </p:cNvSpPr>
          <p:nvPr>
            <p:ph type="body" idx="1"/>
          </p:nvPr>
        </p:nvSpPr>
        <p:spPr>
          <a:xfrm>
            <a:off x="5069940" y="2322576"/>
            <a:ext cx="6172200" cy="3858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000"/>
              <a:t>Humanistiset alat ja teologia</a:t>
            </a:r>
            <a:endParaRPr/>
          </a:p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000"/>
              <a:t>Kasvatusala</a:t>
            </a:r>
            <a:endParaRPr/>
          </a:p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000"/>
              <a:t>Kauppa, hallinto ja oikeustiede</a:t>
            </a:r>
            <a:endParaRPr/>
          </a:p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000"/>
              <a:t>Luonnontieteet, matematiikka ja tilastotiede</a:t>
            </a:r>
            <a:endParaRPr/>
          </a:p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000"/>
              <a:t>Farmasia, hammaslääketiede ja lääketiede</a:t>
            </a:r>
            <a:endParaRPr/>
          </a:p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000"/>
              <a:t>Maa- ja metsätaloustiede ja eläinlääketiede</a:t>
            </a:r>
            <a:endParaRPr/>
          </a:p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000"/>
              <a:t>Palvelualat: liikuntatiede ja sotilasala</a:t>
            </a:r>
            <a:endParaRPr/>
          </a:p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000"/>
              <a:t>Sosiaalitieteet, journalistiikka ja viestintä</a:t>
            </a:r>
            <a:endParaRPr/>
          </a:p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000"/>
              <a:t>Taiteet ja kulttuuri</a:t>
            </a:r>
            <a:endParaRPr/>
          </a:p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000"/>
              <a:t>Tekniikka, teollisuus ja rakentaminen</a:t>
            </a:r>
            <a:endParaRPr/>
          </a:p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000"/>
              <a:t>Tietojenkäsittely, tietotekniikka ja informaatiotutkimus</a:t>
            </a:r>
            <a:endParaRPr/>
          </a:p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000"/>
              <a:t>Terveys ja hyvinvointi</a:t>
            </a:r>
            <a:endParaRPr/>
          </a:p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000"/>
              <a:t>Yhteiskuntatieteet</a:t>
            </a:r>
            <a:endParaRPr sz="20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gd21b3f6095_0_111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t="680" b="680"/>
          <a:stretch/>
        </p:blipFill>
        <p:spPr>
          <a:xfrm>
            <a:off x="20" y="10"/>
            <a:ext cx="463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gd21b3f6095_0_111"/>
          <p:cNvSpPr txBox="1">
            <a:spLocks noGrp="1"/>
          </p:cNvSpPr>
          <p:nvPr>
            <p:ph type="title" idx="4294967295"/>
          </p:nvPr>
        </p:nvSpPr>
        <p:spPr>
          <a:xfrm>
            <a:off x="4965430" y="629268"/>
            <a:ext cx="6586500" cy="12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err="1"/>
              <a:t>Ulkomaille</a:t>
            </a:r>
            <a:r>
              <a:rPr lang="en-US" dirty="0"/>
              <a:t>? </a:t>
            </a:r>
            <a:endParaRPr dirty="0"/>
          </a:p>
        </p:txBody>
      </p:sp>
      <p:cxnSp>
        <p:nvCxnSpPr>
          <p:cNvPr id="385" name="Google Shape;385;gd21b3f6095_0_111"/>
          <p:cNvCxnSpPr/>
          <p:nvPr/>
        </p:nvCxnSpPr>
        <p:spPr>
          <a:xfrm>
            <a:off x="5080934" y="2115117"/>
            <a:ext cx="6309300" cy="0"/>
          </a:xfrm>
          <a:prstGeom prst="straightConnector1">
            <a:avLst/>
          </a:prstGeom>
          <a:noFill/>
          <a:ln w="19050" cap="flat" cmpd="sng">
            <a:solidFill>
              <a:srgbClr val="ED0A6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86" name="Google Shape;386;gd21b3f6095_0_111"/>
          <p:cNvSpPr txBox="1">
            <a:spLocks noGrp="1"/>
          </p:cNvSpPr>
          <p:nvPr>
            <p:ph type="body" idx="4294967295"/>
          </p:nvPr>
        </p:nvSpPr>
        <p:spPr>
          <a:xfrm>
            <a:off x="4965431" y="2438400"/>
            <a:ext cx="6586500" cy="37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400"/>
              <a:t>Mahdollisia vaihtoehtoja: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alempi ja ylempi tutkinto ulkomailla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alempi tutkinto ulkomailla, ylempi tutkinto Suomessa </a:t>
            </a:r>
            <a:endParaRPr/>
          </a:p>
          <a:p>
            <a:pPr marL="800100" lvl="1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alempi tutkinto Suomessa, ylempi tutkinto ulkomailla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maisteriksi Suomessa, tohtoriksi ulkomailla</a:t>
            </a:r>
            <a:endParaRPr/>
          </a:p>
          <a:p>
            <a:pPr marL="800100" lvl="1" indent="-215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400"/>
              <a:t>Yleisin vaihtoehto: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tutkinto Suomessa, vaihtovuosi ulkomailla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35B2C684-CD48-042C-84C3-B141A5F93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Lisätietoa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1AFA94F-0BB6-B251-8863-0E2DA7CE11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Opintopolku</a:t>
            </a:r>
          </a:p>
          <a:p>
            <a:r>
              <a:rPr lang="fi-FI" dirty="0"/>
              <a:t>Yliopistovalinnat.fi</a:t>
            </a:r>
          </a:p>
          <a:p>
            <a:r>
              <a:rPr lang="fi-FI" dirty="0"/>
              <a:t>Ammattikorkeaan.fi</a:t>
            </a:r>
          </a:p>
          <a:p>
            <a:r>
              <a:rPr lang="fi-FI" dirty="0"/>
              <a:t>Sakky.fi</a:t>
            </a:r>
          </a:p>
          <a:p>
            <a:r>
              <a:rPr lang="fi-FI" dirty="0"/>
              <a:t>Kansanopistot.fi</a:t>
            </a:r>
          </a:p>
          <a:p>
            <a:r>
              <a:rPr lang="fi-FI" dirty="0"/>
              <a:t>Oppisopimus.fi</a:t>
            </a:r>
          </a:p>
          <a:p>
            <a:r>
              <a:rPr lang="fi-FI" dirty="0"/>
              <a:t>Maailmalle.net</a:t>
            </a:r>
          </a:p>
          <a:p>
            <a:r>
              <a:rPr lang="fi-FI" dirty="0" err="1"/>
              <a:t>Eures</a:t>
            </a:r>
            <a:endParaRPr lang="fi-FI" dirty="0"/>
          </a:p>
          <a:p>
            <a:pPr marL="114300" indent="0">
              <a:buNone/>
            </a:pPr>
            <a:endParaRPr lang="fi-FI" dirty="0"/>
          </a:p>
          <a:p>
            <a:pPr marL="11430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80558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gd210f95868_4_34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6739" r="6747"/>
          <a:stretch/>
        </p:blipFill>
        <p:spPr>
          <a:xfrm>
            <a:off x="20" y="10"/>
            <a:ext cx="463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gd210f95868_4_34"/>
          <p:cNvSpPr txBox="1">
            <a:spLocks noGrp="1"/>
          </p:cNvSpPr>
          <p:nvPr>
            <p:ph type="title" idx="4294967295"/>
          </p:nvPr>
        </p:nvSpPr>
        <p:spPr>
          <a:xfrm>
            <a:off x="4965430" y="629268"/>
            <a:ext cx="6586500" cy="12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Suomalaiset yliopistot</a:t>
            </a:r>
            <a:endParaRPr/>
          </a:p>
        </p:txBody>
      </p:sp>
      <p:cxnSp>
        <p:nvCxnSpPr>
          <p:cNvPr id="391" name="Google Shape;391;gd210f95868_4_34"/>
          <p:cNvCxnSpPr/>
          <p:nvPr/>
        </p:nvCxnSpPr>
        <p:spPr>
          <a:xfrm>
            <a:off x="5080934" y="2115117"/>
            <a:ext cx="6309300" cy="0"/>
          </a:xfrm>
          <a:prstGeom prst="straightConnector1">
            <a:avLst/>
          </a:prstGeom>
          <a:noFill/>
          <a:ln w="19050" cap="flat" cmpd="sng">
            <a:solidFill>
              <a:srgbClr val="ED0A6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2" name="Google Shape;392;gd210f95868_4_34"/>
          <p:cNvSpPr txBox="1">
            <a:spLocks noGrp="1"/>
          </p:cNvSpPr>
          <p:nvPr>
            <p:ph type="body" idx="4294967295"/>
          </p:nvPr>
        </p:nvSpPr>
        <p:spPr>
          <a:xfrm>
            <a:off x="4965431" y="2438400"/>
            <a:ext cx="6586500" cy="37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•"/>
            </a:pPr>
            <a:r>
              <a:rPr lang="en-US" sz="2400">
                <a:solidFill>
                  <a:srgbClr val="000000"/>
                </a:solidFill>
              </a:rPr>
              <a:t>Suomessa on 14 yliopistoa, joista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•"/>
            </a:pPr>
            <a:r>
              <a:rPr lang="en-US">
                <a:solidFill>
                  <a:srgbClr val="000000"/>
                </a:solidFill>
              </a:rPr>
              <a:t>kaksi on ruotsinkielisiä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•"/>
            </a:pPr>
            <a:r>
              <a:rPr lang="en-US">
                <a:solidFill>
                  <a:srgbClr val="000000"/>
                </a:solidFill>
              </a:rPr>
              <a:t>viisi sijaitsee pääkaupunkiseudulla.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endParaRPr>
              <a:solidFill>
                <a:srgbClr val="000000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•"/>
            </a:pPr>
            <a:r>
              <a:rPr lang="en-US" sz="2400" i="0" u="none" strike="noStrike">
                <a:solidFill>
                  <a:srgbClr val="000000"/>
                </a:solidFill>
              </a:rPr>
              <a:t>Suurin osa yliopistoista on monitieteisiä, mutta osa yliopistoista on erikoistunut tietyn tieteenalan opetukseen.</a:t>
            </a:r>
            <a:endParaRPr sz="2400" i="0" u="none" strike="noStrike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gcc6146cce5_0_330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t="7798" b="7806"/>
          <a:stretch/>
        </p:blipFill>
        <p:spPr>
          <a:xfrm>
            <a:off x="20" y="1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gcc6146cce5_0_330"/>
          <p:cNvSpPr/>
          <p:nvPr/>
        </p:nvSpPr>
        <p:spPr>
          <a:xfrm>
            <a:off x="336884" y="321176"/>
            <a:ext cx="4332300" cy="5896800"/>
          </a:xfrm>
          <a:prstGeom prst="rect">
            <a:avLst/>
          </a:prstGeom>
          <a:solidFill>
            <a:schemeClr val="lt1">
              <a:alpha val="89019"/>
            </a:schemeClr>
          </a:solidFill>
          <a:ln w="127000" cap="sq" cmpd="thinThick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gcc6146cce5_0_330"/>
          <p:cNvSpPr txBox="1">
            <a:spLocks noGrp="1"/>
          </p:cNvSpPr>
          <p:nvPr>
            <p:ph type="title"/>
          </p:nvPr>
        </p:nvSpPr>
        <p:spPr>
          <a:xfrm>
            <a:off x="457100" y="640275"/>
            <a:ext cx="4114800" cy="13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/>
              <a:t>Englanninkieliset tutkinto-ohjelmat</a:t>
            </a:r>
            <a:endParaRPr sz="4000"/>
          </a:p>
        </p:txBody>
      </p:sp>
      <p:sp>
        <p:nvSpPr>
          <p:cNvPr id="376" name="Google Shape;376;gcc6146cce5_0_330"/>
          <p:cNvSpPr txBox="1">
            <a:spLocks noGrp="1"/>
          </p:cNvSpPr>
          <p:nvPr>
            <p:ph type="body" idx="1"/>
          </p:nvPr>
        </p:nvSpPr>
        <p:spPr>
          <a:xfrm>
            <a:off x="594110" y="2532185"/>
            <a:ext cx="3764700" cy="3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Kandidaattivaiheessa opetuskieli on pääosin suomi tai ruotsi, mutta maisterivaiheen opinnot suoritetaan useimmiten englanniksi.</a:t>
            </a:r>
            <a:endParaRPr sz="2000"/>
          </a:p>
          <a:p>
            <a:pPr marL="45720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Englanninkielisten kandidaattiohjelmien tarjonta on kuitenkin jatkuvasti kasvanut. </a:t>
            </a:r>
            <a:endParaRPr sz="2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gd210f95868_4_0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2678" r="2678"/>
          <a:stretch/>
        </p:blipFill>
        <p:spPr>
          <a:xfrm>
            <a:off x="20" y="10"/>
            <a:ext cx="463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gd210f95868_4_0"/>
          <p:cNvSpPr txBox="1">
            <a:spLocks noGrp="1"/>
          </p:cNvSpPr>
          <p:nvPr>
            <p:ph type="title" idx="4294967295"/>
          </p:nvPr>
        </p:nvSpPr>
        <p:spPr>
          <a:xfrm>
            <a:off x="4965430" y="629268"/>
            <a:ext cx="6586500" cy="12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0"/>
              <a:buFont typeface="Calibri"/>
              <a:buNone/>
            </a:pPr>
            <a:r>
              <a:rPr lang="en-US"/>
              <a:t>Yliopisto-opiskelun tunnusmerkkejä</a:t>
            </a:r>
            <a:endParaRPr/>
          </a:p>
        </p:txBody>
      </p:sp>
      <p:cxnSp>
        <p:nvCxnSpPr>
          <p:cNvPr id="328" name="Google Shape;328;gd210f95868_4_0"/>
          <p:cNvCxnSpPr/>
          <p:nvPr/>
        </p:nvCxnSpPr>
        <p:spPr>
          <a:xfrm>
            <a:off x="5080934" y="2115117"/>
            <a:ext cx="6309300" cy="0"/>
          </a:xfrm>
          <a:prstGeom prst="straightConnector1">
            <a:avLst/>
          </a:prstGeom>
          <a:noFill/>
          <a:ln w="19050" cap="flat" cmpd="sng">
            <a:solidFill>
              <a:srgbClr val="ED0A6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9" name="Google Shape;329;gd210f95868_4_0"/>
          <p:cNvSpPr txBox="1">
            <a:spLocks noGrp="1"/>
          </p:cNvSpPr>
          <p:nvPr>
            <p:ph type="body" idx="4294967295"/>
          </p:nvPr>
        </p:nvSpPr>
        <p:spPr>
          <a:xfrm>
            <a:off x="4965431" y="2438400"/>
            <a:ext cx="6586500" cy="37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Useissa koulutusohjelmissa paljon vapautta suunnitella omaa opiskelupolkua ja tutkinnon sisältöjä</a:t>
            </a:r>
            <a:endParaRPr sz="290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Vastuu opintojen etenemisestä itsellä</a:t>
            </a:r>
            <a:endParaRPr sz="290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Tutkinnon rakenne:</a:t>
            </a:r>
            <a:endParaRPr sz="2900"/>
          </a:p>
          <a:p>
            <a:pPr marL="800100" lvl="1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Kandidaatti (alempi korkeakoulututkinto, kesto yleensä kolme vuotta) ja maisteri (ylempi korkeakoulututkinto, kesto yleensä kaksi vuotta)</a:t>
            </a:r>
            <a:endParaRPr sz="250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Yliopistotutkinnon päämääränä voi olla tietyn alan spesialisti tai laaja-alainen generalisti</a:t>
            </a:r>
            <a:endParaRPr sz="21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5"/>
          <p:cNvSpPr txBox="1">
            <a:spLocks noGrp="1"/>
          </p:cNvSpPr>
          <p:nvPr>
            <p:ph type="title"/>
          </p:nvPr>
        </p:nvSpPr>
        <p:spPr>
          <a:xfrm>
            <a:off x="5069940" y="365124"/>
            <a:ext cx="61722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/>
              <a:t>Koulutusalat ammattikorkeakoulussa</a:t>
            </a:r>
            <a:endParaRPr/>
          </a:p>
        </p:txBody>
      </p:sp>
      <p:pic>
        <p:nvPicPr>
          <p:cNvPr id="432" name="Google Shape;432;p5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l="2151" r="2151"/>
          <a:stretch/>
        </p:blipFill>
        <p:spPr>
          <a:xfrm>
            <a:off x="20" y="10"/>
            <a:ext cx="4639713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5"/>
          <p:cNvSpPr txBox="1">
            <a:spLocks noGrp="1"/>
          </p:cNvSpPr>
          <p:nvPr>
            <p:ph type="body" idx="1"/>
          </p:nvPr>
        </p:nvSpPr>
        <p:spPr>
          <a:xfrm>
            <a:off x="5069940" y="2322576"/>
            <a:ext cx="6172200" cy="3858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400"/>
              <a:t>Humanistinen ala</a:t>
            </a:r>
            <a:endParaRPr/>
          </a:p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400"/>
              <a:t>Kasvatusala</a:t>
            </a:r>
            <a:endParaRPr/>
          </a:p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400"/>
              <a:t>Kaupan ja hallinnon ala</a:t>
            </a:r>
            <a:endParaRPr/>
          </a:p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400"/>
              <a:t>Maa- ja metsätalous</a:t>
            </a:r>
            <a:endParaRPr/>
          </a:p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400"/>
              <a:t>Palvelualat</a:t>
            </a:r>
            <a:endParaRPr/>
          </a:p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400"/>
              <a:t>Sosiaaliala</a:t>
            </a:r>
            <a:endParaRPr/>
          </a:p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400"/>
              <a:t>Taiteet ja kulttuuri</a:t>
            </a:r>
            <a:endParaRPr/>
          </a:p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400"/>
              <a:t>Tekniikan ja liikenteen ala</a:t>
            </a:r>
            <a:endParaRPr/>
          </a:p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400"/>
              <a:t>Terveys ja hyvinvointi</a:t>
            </a:r>
            <a:endParaRPr/>
          </a:p>
          <a:p>
            <a:pPr marL="4572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400"/>
              <a:t>Tietojenkäsittely ja tieto- ja viestintätekniikka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75109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gd1043ddcd5_1_121"/>
          <p:cNvPicPr preferRelativeResize="0"/>
          <p:nvPr/>
        </p:nvPicPr>
        <p:blipFill rotWithShape="1">
          <a:blip r:embed="rId3">
            <a:alphaModFix/>
          </a:blip>
          <a:srcRect l="9" r="9"/>
          <a:stretch/>
        </p:blipFill>
        <p:spPr>
          <a:xfrm>
            <a:off x="0" y="310509"/>
            <a:ext cx="4965426" cy="6236976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gd1043ddcd5_1_121"/>
          <p:cNvSpPr txBox="1">
            <a:spLocks noGrp="1"/>
          </p:cNvSpPr>
          <p:nvPr>
            <p:ph type="title" idx="4294967295"/>
          </p:nvPr>
        </p:nvSpPr>
        <p:spPr>
          <a:xfrm>
            <a:off x="5190100" y="629275"/>
            <a:ext cx="6361800" cy="12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Calibri"/>
              <a:buNone/>
            </a:pPr>
            <a:r>
              <a:rPr lang="en-US" dirty="0" err="1"/>
              <a:t>Suomalaiset</a:t>
            </a:r>
            <a:r>
              <a:rPr lang="en-US" dirty="0"/>
              <a:t> </a:t>
            </a:r>
            <a:r>
              <a:rPr lang="en-US" dirty="0" err="1"/>
              <a:t>ammattikorkeakoulut</a:t>
            </a:r>
            <a:endParaRPr dirty="0"/>
          </a:p>
        </p:txBody>
      </p:sp>
      <p:cxnSp>
        <p:nvCxnSpPr>
          <p:cNvPr id="456" name="Google Shape;456;gd1043ddcd5_1_121"/>
          <p:cNvCxnSpPr/>
          <p:nvPr/>
        </p:nvCxnSpPr>
        <p:spPr>
          <a:xfrm>
            <a:off x="5080934" y="2115117"/>
            <a:ext cx="6309300" cy="0"/>
          </a:xfrm>
          <a:prstGeom prst="straightConnector1">
            <a:avLst/>
          </a:prstGeom>
          <a:noFill/>
          <a:ln w="19050" cap="flat" cmpd="sng">
            <a:solidFill>
              <a:srgbClr val="ED0A6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57" name="Google Shape;457;gd1043ddcd5_1_121"/>
          <p:cNvSpPr txBox="1">
            <a:spLocks noGrp="1"/>
          </p:cNvSpPr>
          <p:nvPr>
            <p:ph type="body" idx="4294967295"/>
          </p:nvPr>
        </p:nvSpPr>
        <p:spPr>
          <a:xfrm>
            <a:off x="5190125" y="2438400"/>
            <a:ext cx="6361800" cy="37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</a:rPr>
              <a:t>Suomessa</a:t>
            </a:r>
            <a:r>
              <a:rPr lang="en-US" sz="2400" dirty="0">
                <a:solidFill>
                  <a:srgbClr val="000000"/>
                </a:solidFill>
              </a:rPr>
              <a:t> on 25 </a:t>
            </a:r>
            <a:r>
              <a:rPr lang="en-US" sz="2400" dirty="0" err="1">
                <a:solidFill>
                  <a:srgbClr val="000000"/>
                </a:solidFill>
              </a:rPr>
              <a:t>ammattikorkeakoulua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joista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dirty="0" err="1">
                <a:solidFill>
                  <a:srgbClr val="000000"/>
                </a:solidFill>
              </a:rPr>
              <a:t>kolme</a:t>
            </a:r>
            <a:r>
              <a:rPr lang="en-US" dirty="0">
                <a:solidFill>
                  <a:srgbClr val="000000"/>
                </a:solidFill>
              </a:rPr>
              <a:t> on </a:t>
            </a:r>
            <a:r>
              <a:rPr lang="en-US" dirty="0" err="1">
                <a:solidFill>
                  <a:srgbClr val="000000"/>
                </a:solidFill>
              </a:rPr>
              <a:t>ruotsinkielisiä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dirty="0" err="1">
                <a:solidFill>
                  <a:srgbClr val="000000"/>
                </a:solidFill>
              </a:rPr>
              <a:t>kolme</a:t>
            </a:r>
            <a:r>
              <a:rPr lang="en-US" dirty="0">
                <a:solidFill>
                  <a:srgbClr val="000000"/>
                </a:solidFill>
              </a:rPr>
              <a:t> on </a:t>
            </a:r>
            <a:r>
              <a:rPr lang="en-US" dirty="0" err="1">
                <a:solidFill>
                  <a:srgbClr val="000000"/>
                </a:solidFill>
              </a:rPr>
              <a:t>eri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puolilla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Suomea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toimivaa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verkostoammattikorkeakoulua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dirty="0" err="1">
                <a:solidFill>
                  <a:srgbClr val="000000"/>
                </a:solidFill>
              </a:rPr>
              <a:t>neljä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sijaitsee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pääkaupunkiseudulla</a:t>
            </a:r>
            <a:r>
              <a:rPr lang="en-US" dirty="0">
                <a:solidFill>
                  <a:srgbClr val="000000"/>
                </a:solidFill>
              </a:rPr>
              <a:t>.</a:t>
            </a:r>
            <a:endParaRPr dirty="0"/>
          </a:p>
          <a:p>
            <a:pPr marL="685800" lvl="1" indent="-76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endParaRPr dirty="0">
              <a:solidFill>
                <a:srgbClr val="000000"/>
              </a:solidFill>
            </a:endParaRPr>
          </a:p>
          <a:p>
            <a:pPr marL="685800" lvl="1" indent="-76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endParaRPr dirty="0">
              <a:solidFill>
                <a:srgbClr val="000000"/>
              </a:solidFill>
            </a:endParaRPr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endParaRPr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gcc6b3b741c_1_166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t="7798" b="7806"/>
          <a:stretch/>
        </p:blipFill>
        <p:spPr>
          <a:xfrm>
            <a:off x="20" y="1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gcc6b3b741c_1_166"/>
          <p:cNvSpPr/>
          <p:nvPr/>
        </p:nvSpPr>
        <p:spPr>
          <a:xfrm>
            <a:off x="336884" y="321176"/>
            <a:ext cx="4332300" cy="5896800"/>
          </a:xfrm>
          <a:prstGeom prst="rect">
            <a:avLst/>
          </a:prstGeom>
          <a:solidFill>
            <a:schemeClr val="lt1">
              <a:alpha val="89410"/>
            </a:schemeClr>
          </a:solidFill>
          <a:ln w="127000" cap="sq" cmpd="thinThick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gcc6b3b741c_1_166"/>
          <p:cNvSpPr txBox="1">
            <a:spLocks noGrp="1"/>
          </p:cNvSpPr>
          <p:nvPr>
            <p:ph type="title"/>
          </p:nvPr>
        </p:nvSpPr>
        <p:spPr>
          <a:xfrm>
            <a:off x="457100" y="640275"/>
            <a:ext cx="4114800" cy="13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>
                <a:solidFill>
                  <a:srgbClr val="000000"/>
                </a:solidFill>
              </a:rPr>
              <a:t>Englanninkieliset tutkinto-ohjelmat</a:t>
            </a:r>
            <a:endParaRPr sz="4000">
              <a:solidFill>
                <a:srgbClr val="000000"/>
              </a:solidFill>
            </a:endParaRPr>
          </a:p>
        </p:txBody>
      </p:sp>
      <p:sp>
        <p:nvSpPr>
          <p:cNvPr id="441" name="Google Shape;441;gcc6b3b741c_1_166"/>
          <p:cNvSpPr txBox="1">
            <a:spLocks noGrp="1"/>
          </p:cNvSpPr>
          <p:nvPr>
            <p:ph type="body" idx="1"/>
          </p:nvPr>
        </p:nvSpPr>
        <p:spPr>
          <a:xfrm>
            <a:off x="594110" y="2532185"/>
            <a:ext cx="3764700" cy="3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</a:rPr>
              <a:t>Ammattikorkeakouluissa on tarjolla runsaasti englanninkielisiä koulutusohjelmia lähes kaikilla koulutusaloilla</a:t>
            </a:r>
            <a:endParaRPr sz="20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2_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8_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9_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1146</Words>
  <Application>Microsoft Office PowerPoint</Application>
  <PresentationFormat>Laajakuva</PresentationFormat>
  <Paragraphs>294</Paragraphs>
  <Slides>31</Slides>
  <Notes>27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12</vt:i4>
      </vt:variant>
      <vt:variant>
        <vt:lpstr>Dian otsikot</vt:lpstr>
      </vt:variant>
      <vt:variant>
        <vt:i4>31</vt:i4>
      </vt:variant>
    </vt:vector>
  </HeadingPairs>
  <TitlesOfParts>
    <vt:vector size="47" baseType="lpstr">
      <vt:lpstr>Arial</vt:lpstr>
      <vt:lpstr>Open Sans</vt:lpstr>
      <vt:lpstr>Calibri</vt:lpstr>
      <vt:lpstr>Open Sans SemiBold</vt:lpstr>
      <vt:lpstr>2_Office-teema</vt:lpstr>
      <vt:lpstr>Office-teema</vt:lpstr>
      <vt:lpstr>Office-teema</vt:lpstr>
      <vt:lpstr>Office-teema</vt:lpstr>
      <vt:lpstr>1_Office-teema</vt:lpstr>
      <vt:lpstr>4_Office-teema</vt:lpstr>
      <vt:lpstr>5_Office-teema</vt:lpstr>
      <vt:lpstr>6_Office-teema</vt:lpstr>
      <vt:lpstr>7_Office-teema</vt:lpstr>
      <vt:lpstr>3_Office-teema</vt:lpstr>
      <vt:lpstr>8_Office-teema</vt:lpstr>
      <vt:lpstr>9_Office-teema</vt:lpstr>
      <vt:lpstr>Lukion ja ylioppilaskirjoitusten jälkeen</vt:lpstr>
      <vt:lpstr>Vaihtoehtoja</vt:lpstr>
      <vt:lpstr>Koulutusalat yliopistossa</vt:lpstr>
      <vt:lpstr>Suomalaiset yliopistot</vt:lpstr>
      <vt:lpstr>Englanninkieliset tutkinto-ohjelmat</vt:lpstr>
      <vt:lpstr>Yliopisto-opiskelun tunnusmerkkejä</vt:lpstr>
      <vt:lpstr>Koulutusalat ammattikorkeakoulussa</vt:lpstr>
      <vt:lpstr>Suomalaiset ammattikorkeakoulut</vt:lpstr>
      <vt:lpstr>Englanninkieliset tutkinto-ohjelmat</vt:lpstr>
      <vt:lpstr>Ammattikorkeakoulussa opiskelun tunnusmerkkejä</vt:lpstr>
      <vt:lpstr>Hakeminen yliopistoon ja ammattikorkeakouluun</vt:lpstr>
      <vt:lpstr>Korkea-asteen yhteishaku</vt:lpstr>
      <vt:lpstr>PowerPoint-esitys</vt:lpstr>
      <vt:lpstr>Ensikertalaiskiintiöt</vt:lpstr>
      <vt:lpstr>Valintaväylät yliopistoon</vt:lpstr>
      <vt:lpstr>PowerPoint-esitys</vt:lpstr>
      <vt:lpstr>Todistusvalinnan pisteytys vuoteen 2025 saakka</vt:lpstr>
      <vt:lpstr>Todistusvalinnan pisteytys vuodesta 2026 eteenpäin</vt:lpstr>
      <vt:lpstr>Yliopistojen valintakokeet vuodesta 2025 eteenpäin</vt:lpstr>
      <vt:lpstr>Valintaväylät ammattikorkeakouluun</vt:lpstr>
      <vt:lpstr>PowerPoint-esitys</vt:lpstr>
      <vt:lpstr>PowerPoint-esitys</vt:lpstr>
      <vt:lpstr>Tärkeitä päivämääriä</vt:lpstr>
      <vt:lpstr>Vinkkejä hakuun</vt:lpstr>
      <vt:lpstr>Koulutusalat ammatillisessa koulutuksessa</vt:lpstr>
      <vt:lpstr>Ammatillisen koulutuksen tunnusmerkkejä</vt:lpstr>
      <vt:lpstr>Hakuväylät ammatilliseen koulutukseen</vt:lpstr>
      <vt:lpstr>Avoimet korkeakouluopinnot (yliopisto, amk)</vt:lpstr>
      <vt:lpstr>Miksi maailmalle? </vt:lpstr>
      <vt:lpstr>Ulkomaille? </vt:lpstr>
      <vt:lpstr>Lisätietoa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Koulutusalat yliopistossa</dc:title>
  <dc:creator>kukka tast</dc:creator>
  <cp:lastModifiedBy>Elsa Kuittinen</cp:lastModifiedBy>
  <cp:revision>6</cp:revision>
  <dcterms:created xsi:type="dcterms:W3CDTF">2021-03-20T09:18:24Z</dcterms:created>
  <dcterms:modified xsi:type="dcterms:W3CDTF">2024-12-09T12:24:26Z</dcterms:modified>
</cp:coreProperties>
</file>