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theme/theme9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0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  <p:sldMasterId id="2147483663" r:id="rId2"/>
    <p:sldMasterId id="2147483675" r:id="rId3"/>
    <p:sldMasterId id="2147483677" r:id="rId4"/>
    <p:sldMasterId id="2147483692" r:id="rId5"/>
    <p:sldMasterId id="2147483703" r:id="rId6"/>
    <p:sldMasterId id="2147483705" r:id="rId7"/>
    <p:sldMasterId id="2147483715" r:id="rId8"/>
    <p:sldMasterId id="2147483727" r:id="rId9"/>
    <p:sldMasterId id="2147483729" r:id="rId10"/>
    <p:sldMasterId id="2147483742" r:id="rId11"/>
  </p:sldMasterIdLst>
  <p:notesMasterIdLst>
    <p:notesMasterId r:id="rId41"/>
  </p:notesMasterIdLst>
  <p:sldIdLst>
    <p:sldId id="266" r:id="rId12"/>
    <p:sldId id="297" r:id="rId13"/>
    <p:sldId id="268" r:id="rId14"/>
    <p:sldId id="271" r:id="rId15"/>
    <p:sldId id="269" r:id="rId16"/>
    <p:sldId id="294" r:id="rId17"/>
    <p:sldId id="290" r:id="rId18"/>
    <p:sldId id="284" r:id="rId19"/>
    <p:sldId id="291" r:id="rId20"/>
    <p:sldId id="263" r:id="rId21"/>
    <p:sldId id="273" r:id="rId22"/>
    <p:sldId id="303" r:id="rId23"/>
    <p:sldId id="299" r:id="rId24"/>
    <p:sldId id="281" r:id="rId25"/>
    <p:sldId id="277" r:id="rId26"/>
    <p:sldId id="302" r:id="rId27"/>
    <p:sldId id="300" r:id="rId28"/>
    <p:sldId id="301" r:id="rId29"/>
    <p:sldId id="287" r:id="rId30"/>
    <p:sldId id="292" r:id="rId31"/>
    <p:sldId id="293" r:id="rId32"/>
    <p:sldId id="307" r:id="rId33"/>
    <p:sldId id="267" r:id="rId34"/>
    <p:sldId id="295" r:id="rId35"/>
    <p:sldId id="296" r:id="rId36"/>
    <p:sldId id="286" r:id="rId37"/>
    <p:sldId id="305" r:id="rId38"/>
    <p:sldId id="264" r:id="rId39"/>
    <p:sldId id="308" r:id="rId40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Open Sans" panose="020B0606030504020204" pitchFamily="34" charset="0"/>
      <p:regular r:id="rId46"/>
      <p:bold r:id="rId47"/>
      <p:italic r:id="rId48"/>
      <p:boldItalic r:id="rId49"/>
    </p:embeddedFont>
    <p:embeddedFont>
      <p:font typeface="Open Sans SemiBold" panose="020B0706030804020204" pitchFamily="34" charset="0"/>
      <p:bold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2" roundtripDataSignature="AMtx7mhXNnUgjSV6XwfMSQg3h5yjkJoT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51F50D-E130-4024-89B1-C92267A0D500}">
  <a:tblStyle styleId="{5651F50D-E130-4024-89B1-C92267A0D5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font" Target="fonts/font4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font" Target="fonts/font3.fntdata"/><Relationship Id="rId52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font" Target="fonts/font5.fntdata"/><Relationship Id="rId20" Type="http://schemas.openxmlformats.org/officeDocument/2006/relationships/slide" Target="slides/slide9.xml"/><Relationship Id="rId41" Type="http://schemas.openxmlformats.org/officeDocument/2006/relationships/notesMaster" Target="notesMasters/notes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4" name="Google Shape;404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0" name="Google Shape;420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18773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9" name="Google Shape;4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77012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2" name="Google Shape;47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d210f95868_4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d210f95868_4_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gd210f95868_4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5" name="Google Shape;445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69979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991d1dc5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g2991d1dc5d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3" name="Google Shape;453;g2991d1dc5d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50316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991d1dc5d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2" name="Google Shape;462;g2991d1dc5df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3" name="Google Shape;463;g2991d1dc5df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3739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d1043ddcd5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d1043ddcd5_1_1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gd1043ddcd5_1_1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cc6b3b741c_1_2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9" name="Google Shape;509;gcc6b3b741c_1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4" name="Google Shape;36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5" name="Google Shape;4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d217d104a7_1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d217d104a7_1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d217d104a7_1_1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d217d104a7_1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d217d104a7_1_2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gd217d104a7_1_2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d21dffff65_3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d21dffff65_3_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d21dffff65_3_1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d21b3f6095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d21b3f6095_0_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gd21b3f6095_0_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d21b3f6095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d21b3f6095_0_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gd21b3f6095_0_1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d210f95868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d210f95868_4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d210f95868_4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cc6146cce5_0_3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1" name="Google Shape;371;gcc6146cce5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d210f95868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d210f95868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gd210f95868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9" name="Google Shape;4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9430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d1043ddcd5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d1043ddcd5_1_1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d1043ddcd5_1_1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cc6b3b741c_1_1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6" name="Google Shape;436;gcc6b3b741c_1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d1043ddcd5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d1043ddcd5_1_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gd1043ddcd5_1_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VERTICAL_TITLE_AND_VERTICAL_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g2991d1dc5df_0_101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5" cy="512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TWO_OBJECT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4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TWO_OBJECTS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d210f95868_0_10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gd210f95868_0_10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gd210f95868_0_10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gd210f95868_0_10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gd210f95868_0_10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gd210f95868_0_10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SECTION_HEADER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d210f95868_0_10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gd210f95868_0_10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gd210f95868_0_10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gd210f95868_0_10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gd210f95868_0_10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TWO_OBJECTS_WITH_TEX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d210f95868_0_10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gd210f95868_0_10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0" name="Google Shape;210;gd210f95868_0_10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1" name="Google Shape;211;gd210f95868_0_10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2" name="Google Shape;212;gd210f95868_0_10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gd210f95868_0_10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gd210f95868_0_10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gd210f95868_0_10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TITLE_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d210f95868_0_10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gd210f95868_0_10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gd210f95868_0_10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gd210f95868_0_10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BLANK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d210f95868_0_10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gd210f95868_0_10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gd210f95868_0_10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 type="objTx">
  <p:cSld name="OBJECT_WITH_CAPTION_TE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d210f95868_0_10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gd210f95868_0_10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28" name="Google Shape;228;gd210f95868_0_10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9" name="Google Shape;229;gd210f95868_0_10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gd210f95868_0_10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gd210f95868_0_10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kuva" type="picTx">
  <p:cSld name="PICTURE_WITH_CAPTION_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d210f95868_0_105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gd210f95868_0_105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gd210f95868_0_105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6" name="Google Shape;236;gd210f95868_0_10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gd210f95868_0_10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gd210f95868_0_10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TWO_OBJECT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VERTICAL_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210f95868_0_10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gd210f95868_0_1058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gd210f95868_0_10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gd210f95868_0_10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gd210f95868_0_10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VERTICAL_TITLE_AND_VERTICAL_TEXT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d210f95868_0_1064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gd210f95868_0_1064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gd210f95868_0_10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gd210f95868_0_10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gd210f95868_0_10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gd210f95868_0_1070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d210f95868_0_107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gd210f95868_0_107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6" name="Google Shape;256;gd210f95868_0_10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gd210f95868_0_10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gd210f95868_0_10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Kaksi sisältökohdett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6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6252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Osan ylätunnist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32662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Vertailu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7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7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1852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Vain otsikko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7176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Tyhjä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4035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 type="objTx">
  <p:cSld name="Kuvatekstillinen sisältö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5" name="Google Shape;55;p7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" name="Google Shape;56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84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kuva" type="picTx">
  <p:cSld name="Kuvatekstillinen kuva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7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1940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Otsikko ja pystysuora teksti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7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64917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Pystysuora otsikko ja teksti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2056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gd1043ddcd5_0_369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44933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Kaksi sisältökohdetta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4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67641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tsikko ja sisältö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0283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Osan ylätunnist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20079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Vertailu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7514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Vain otsikko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9849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Tyhjä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1929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SECTION_HEADER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 type="objTx">
  <p:cSld name="Kuvatekstillinen sisältö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8" name="Google Shape;138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9" name="Google Shape;139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7042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kuva" type="picTx">
  <p:cSld name="Kuvatekstillinen kuva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6" name="Google Shape;146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842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Otsikko ja pystysuora teksti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59680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Pystysuora otsikko ja teksti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46441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tsikko ja sisältö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06641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Kaksi sisältökohdett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6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71165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Osan ylätunnist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08106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Vertailu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6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6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79673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Vain otsikko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5355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Tyhjä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603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TWO_OBJECTS_WITH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6" name="Google Shape;126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8" name="Google Shape;128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 type="objTx">
  <p:cSld name="Kuvatekstillinen sisältö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5" name="Google Shape;55;p6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" name="Google Shape;56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37706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kuva" type="picTx">
  <p:cSld name="Kuvatekstillinen kuva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225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Otsikko ja pystysuora teksti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73172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Pystysuora otsikko ja teksti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83308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gd217d104a7_1_73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35139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Kaksi sisältökohdetta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4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87226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tsikko ja sisältö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85283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Kaksi sisältökohdett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31894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Osan ylätunnist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71667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Vertailu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5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5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5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0115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TITLE_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Vain otsikko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62131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Tyhjä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90609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 type="objTx">
  <p:cSld name="Kuvatekstillinen sisältö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5" name="Google Shape;55;p5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" name="Google Shape;5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53609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kuva" type="picTx">
  <p:cSld name="Kuvatekstillinen kuva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5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91968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Otsikko ja pystysuora teksti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11232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Pystysuora otsikko ja teksti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93692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gd21dffff65_1_73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14704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Photo 2">
  <p:cSld name="Title &amp; Photo 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d21dffff65_1_175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82" name="Google Shape;82;gd21dffff65_1_175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822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gd21dffff65_1_175"/>
          <p:cNvSpPr txBox="1">
            <a:spLocks noGrp="1"/>
          </p:cNvSpPr>
          <p:nvPr>
            <p:ph type="body" idx="1"/>
          </p:nvPr>
        </p:nvSpPr>
        <p:spPr>
          <a:xfrm>
            <a:off x="830263" y="1419428"/>
            <a:ext cx="46182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4" name="Google Shape;84;gd21dffff65_1_175"/>
          <p:cNvSpPr txBox="1">
            <a:spLocks noGrp="1"/>
          </p:cNvSpPr>
          <p:nvPr>
            <p:ph type="body" idx="3"/>
          </p:nvPr>
        </p:nvSpPr>
        <p:spPr>
          <a:xfrm>
            <a:off x="830263" y="2528887"/>
            <a:ext cx="46182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85" name="Google Shape;85;gd21dffff65_1_1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330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80745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tsikko ja sisältö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2924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Kaksi sisältökohdett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558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BLANK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Osan ylätunnist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9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0336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Vertailu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9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9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9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86787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Vain otsikko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97605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Tyhjä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66368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 type="objTx">
  <p:cSld name="Kuvatekstillinen sisältö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5" name="Google Shape;55;p9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" name="Google Shape;56;p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18553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kuva" type="picTx">
  <p:cSld name="Kuvatekstillinen kuva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97878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Otsikko ja pystysuora teksti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53704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Pystysuora otsikko ja teksti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5645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gd21b3f6095_0_73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617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 type="objTx">
  <p:cSld name="OBJECT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4" name="Google Shape;144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5" name="Google Shape;145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VERTICAL_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15722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8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58525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2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Google Shape;17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d210f95868_0_100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" name="Google Shape;184;gd210f95868_0_100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Google Shape;185;gd210f95868_0_100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gd210f95868_0_100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gd210f95868_0_100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2510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81726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42653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19519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50267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4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Google Shape;351;p5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 amt="50000"/>
          </a:blip>
          <a:srcRect t="7865" b="78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54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en-US" sz="6000" b="1" dirty="0" err="1">
                <a:solidFill>
                  <a:srgbClr val="FFFFFF"/>
                </a:solidFill>
              </a:rPr>
              <a:t>Lukion</a:t>
            </a:r>
            <a:r>
              <a:rPr lang="en-US" sz="6000" b="1" dirty="0">
                <a:solidFill>
                  <a:srgbClr val="FFFFFF"/>
                </a:solidFill>
              </a:rPr>
              <a:t> ja </a:t>
            </a:r>
            <a:r>
              <a:rPr lang="en-US" sz="6000" b="1" dirty="0" err="1">
                <a:solidFill>
                  <a:srgbClr val="FFFFFF"/>
                </a:solidFill>
              </a:rPr>
              <a:t>ylioppilaskirjoitusten</a:t>
            </a:r>
            <a:r>
              <a:rPr lang="en-US" sz="6000" b="1" dirty="0">
                <a:solidFill>
                  <a:srgbClr val="FFFFFF"/>
                </a:solidFill>
              </a:rPr>
              <a:t> </a:t>
            </a:r>
            <a:r>
              <a:rPr lang="en-US" sz="6000" b="1" dirty="0" err="1">
                <a:solidFill>
                  <a:srgbClr val="FFFFFF"/>
                </a:solidFill>
              </a:rPr>
              <a:t>jälkeen</a:t>
            </a:r>
            <a:endParaRPr sz="6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gd1043ddcd5_1_97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t="690" b="680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gd1043ddcd5_1_97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Calibri"/>
              <a:buNone/>
            </a:pPr>
            <a:r>
              <a:rPr lang="en-US"/>
              <a:t>Ammattikorkeakoulussa opiskelun tunnusmerkkejä</a:t>
            </a:r>
            <a:endParaRPr/>
          </a:p>
        </p:txBody>
      </p:sp>
      <p:cxnSp>
        <p:nvCxnSpPr>
          <p:cNvPr id="393" name="Google Shape;393;gd1043ddcd5_1_97"/>
          <p:cNvCxnSpPr/>
          <p:nvPr/>
        </p:nvCxnSpPr>
        <p:spPr>
          <a:xfrm>
            <a:off x="5080934" y="2115117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4" name="Google Shape;394;gd1043ddcd5_1_97"/>
          <p:cNvSpPr txBox="1">
            <a:spLocks noGrp="1"/>
          </p:cNvSpPr>
          <p:nvPr>
            <p:ph type="body" idx="4294967295"/>
          </p:nvPr>
        </p:nvSpPr>
        <p:spPr>
          <a:xfrm>
            <a:off x="4965431" y="2438400"/>
            <a:ext cx="6586500" cy="3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92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Ammattikorkeakoulututkinto on alempi korkeakoulututkinto, jonka suorittaminen kestää 3,5</a:t>
            </a:r>
            <a:r>
              <a:rPr lang="en-US" sz="2100">
                <a:solidFill>
                  <a:srgbClr val="363630"/>
                </a:solidFill>
                <a:highlight>
                  <a:srgbClr val="FFFFFF"/>
                </a:highlight>
              </a:rPr>
              <a:t>–</a:t>
            </a:r>
            <a:r>
              <a:rPr lang="en-US" sz="2100"/>
              <a:t>4,5 vuotta.</a:t>
            </a:r>
            <a:endParaRPr sz="2100"/>
          </a:p>
          <a:p>
            <a:pPr marL="342900" lvl="0" indent="-3492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Tutkinnon voi suorittaa päivätoteutuksena tai monimuotototeutuksena.</a:t>
            </a:r>
            <a:endParaRPr sz="2900"/>
          </a:p>
          <a:p>
            <a:pPr marL="342900" lvl="0" indent="-3492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Opiskelussa korostuu vahva työelämäyhteys ja projektimainen oppiminen.</a:t>
            </a:r>
            <a:endParaRPr sz="2900"/>
          </a:p>
          <a:p>
            <a:pPr marL="342900" lvl="0" indent="-3492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Työssäoppimisjaksot ovat keskeisessä roolissa oman ammattiosaamisen kehittämisessä.</a:t>
            </a:r>
            <a:endParaRPr sz="29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6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7" name="Google Shape;407;p5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 amt="50000"/>
          </a:blip>
          <a:srcRect t="4569" b="111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56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en-US" sz="6000" b="1" dirty="0" err="1">
                <a:solidFill>
                  <a:srgbClr val="FFFFFF"/>
                </a:solidFill>
              </a:rPr>
              <a:t>Hakeminen</a:t>
            </a:r>
            <a:r>
              <a:rPr lang="en-US" sz="6000" b="1" dirty="0">
                <a:solidFill>
                  <a:srgbClr val="FFFFFF"/>
                </a:solidFill>
              </a:rPr>
              <a:t> </a:t>
            </a:r>
            <a:r>
              <a:rPr lang="en-US" sz="6000" b="1" dirty="0" err="1">
                <a:solidFill>
                  <a:srgbClr val="FFFFFF"/>
                </a:solidFill>
              </a:rPr>
              <a:t>yliopistoon</a:t>
            </a:r>
            <a:r>
              <a:rPr lang="en-US" sz="6000" b="1" dirty="0">
                <a:solidFill>
                  <a:srgbClr val="FFFFFF"/>
                </a:solidFill>
              </a:rPr>
              <a:t> ja </a:t>
            </a:r>
            <a:r>
              <a:rPr lang="en-US" sz="6000" b="1" dirty="0" err="1">
                <a:solidFill>
                  <a:srgbClr val="FFFFFF"/>
                </a:solidFill>
              </a:rPr>
              <a:t>ammattikorkeakouluun</a:t>
            </a:r>
            <a:endParaRPr sz="6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5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7816" b="78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57"/>
          <p:cNvSpPr/>
          <p:nvPr/>
        </p:nvSpPr>
        <p:spPr>
          <a:xfrm>
            <a:off x="336875" y="321175"/>
            <a:ext cx="4348800" cy="5896800"/>
          </a:xfrm>
          <a:prstGeom prst="rect">
            <a:avLst/>
          </a:prstGeom>
          <a:solidFill>
            <a:schemeClr val="lt1">
              <a:alpha val="89019"/>
            </a:schemeClr>
          </a:solidFill>
          <a:ln w="127000" cap="sq" cmpd="thinThick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57"/>
          <p:cNvSpPr txBox="1">
            <a:spLocks noGrp="1"/>
          </p:cNvSpPr>
          <p:nvPr>
            <p:ph type="title"/>
          </p:nvPr>
        </p:nvSpPr>
        <p:spPr>
          <a:xfrm>
            <a:off x="445638" y="321176"/>
            <a:ext cx="4114800" cy="1139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dirty="0" err="1"/>
              <a:t>Korkea-asteen</a:t>
            </a:r>
            <a:r>
              <a:rPr lang="en-US" sz="4000" dirty="0"/>
              <a:t> </a:t>
            </a:r>
            <a:r>
              <a:rPr lang="en-US" sz="4000" dirty="0" err="1"/>
              <a:t>yhteishaku</a:t>
            </a:r>
            <a:endParaRPr sz="4000" dirty="0"/>
          </a:p>
        </p:txBody>
      </p:sp>
      <p:sp>
        <p:nvSpPr>
          <p:cNvPr id="425" name="Google Shape;425;p57"/>
          <p:cNvSpPr txBox="1">
            <a:spLocks noGrp="1"/>
          </p:cNvSpPr>
          <p:nvPr>
            <p:ph type="body" idx="1"/>
          </p:nvPr>
        </p:nvSpPr>
        <p:spPr>
          <a:xfrm>
            <a:off x="594110" y="1348033"/>
            <a:ext cx="3764826" cy="4546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 err="1"/>
              <a:t>Vuosittain</a:t>
            </a:r>
            <a:r>
              <a:rPr lang="en-US" sz="2000" dirty="0"/>
              <a:t> </a:t>
            </a:r>
            <a:r>
              <a:rPr lang="en-US" sz="2000" dirty="0" err="1"/>
              <a:t>kolme</a:t>
            </a:r>
            <a:r>
              <a:rPr lang="en-US" sz="2000" dirty="0"/>
              <a:t> </a:t>
            </a:r>
            <a:r>
              <a:rPr lang="en-US" sz="2000" dirty="0" err="1"/>
              <a:t>yhteishakua</a:t>
            </a:r>
            <a:r>
              <a:rPr lang="en-US" sz="2000" dirty="0"/>
              <a:t>: </a:t>
            </a:r>
            <a:r>
              <a:rPr lang="en-US" sz="2000" dirty="0" err="1"/>
              <a:t>keväällä</a:t>
            </a:r>
            <a:r>
              <a:rPr lang="en-US" sz="2000" dirty="0"/>
              <a:t> </a:t>
            </a:r>
            <a:r>
              <a:rPr lang="en-US" sz="2000" dirty="0" err="1"/>
              <a:t>kaksi</a:t>
            </a:r>
            <a:r>
              <a:rPr lang="en-US" sz="2000" dirty="0"/>
              <a:t> ja </a:t>
            </a:r>
            <a:r>
              <a:rPr lang="en-US" sz="2000" dirty="0" err="1"/>
              <a:t>syksyllä</a:t>
            </a:r>
            <a:r>
              <a:rPr lang="en-US" sz="2000" dirty="0"/>
              <a:t> </a:t>
            </a:r>
            <a:r>
              <a:rPr lang="en-US" sz="2000" dirty="0" err="1"/>
              <a:t>yksi</a:t>
            </a:r>
            <a:r>
              <a:rPr lang="en-US" sz="2000" dirty="0"/>
              <a:t>.</a:t>
            </a:r>
            <a:endParaRPr sz="3000" dirty="0"/>
          </a:p>
          <a:p>
            <a: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 err="1"/>
              <a:t>Kevään</a:t>
            </a:r>
            <a:r>
              <a:rPr lang="en-US" sz="2000" dirty="0"/>
              <a:t> </a:t>
            </a:r>
            <a:r>
              <a:rPr lang="en-US" sz="2000" dirty="0" err="1"/>
              <a:t>ensimmäisessä</a:t>
            </a:r>
            <a:r>
              <a:rPr lang="en-US" sz="2000" dirty="0"/>
              <a:t> </a:t>
            </a:r>
            <a:r>
              <a:rPr lang="en-US" sz="2000" dirty="0" err="1"/>
              <a:t>haussa</a:t>
            </a:r>
            <a:r>
              <a:rPr lang="en-US" sz="2000" dirty="0"/>
              <a:t> </a:t>
            </a:r>
            <a:r>
              <a:rPr lang="en-US" sz="2000" dirty="0" err="1"/>
              <a:t>haetaan</a:t>
            </a:r>
            <a:r>
              <a:rPr lang="en-US" sz="2000" dirty="0"/>
              <a:t> </a:t>
            </a:r>
            <a:r>
              <a:rPr lang="en-US" sz="2000" dirty="0" err="1"/>
              <a:t>vieraskielisiin</a:t>
            </a:r>
            <a:r>
              <a:rPr lang="en-US" sz="2000" dirty="0"/>
              <a:t> </a:t>
            </a:r>
            <a:r>
              <a:rPr lang="en-US" sz="2000" dirty="0" err="1"/>
              <a:t>koulutuksiin</a:t>
            </a:r>
            <a:r>
              <a:rPr lang="en-US" sz="2000" dirty="0"/>
              <a:t> ja </a:t>
            </a:r>
            <a:r>
              <a:rPr lang="en-US" sz="2000" dirty="0" err="1"/>
              <a:t>Taideyliopistoon</a:t>
            </a:r>
            <a:r>
              <a:rPr lang="en-US" sz="2000" dirty="0"/>
              <a:t> (3.1.2024 </a:t>
            </a:r>
            <a:r>
              <a:rPr lang="en-US" sz="2000" dirty="0" err="1"/>
              <a:t>klo</a:t>
            </a:r>
            <a:r>
              <a:rPr lang="en-US" sz="2000" dirty="0"/>
              <a:t> 8.00 – 17.1.2024 </a:t>
            </a:r>
            <a:r>
              <a:rPr lang="en-US" sz="2000" dirty="0" err="1"/>
              <a:t>klo</a:t>
            </a:r>
            <a:r>
              <a:rPr lang="en-US" sz="2000" dirty="0"/>
              <a:t> 15.00), </a:t>
            </a:r>
            <a:r>
              <a:rPr lang="en-US" sz="2000" b="1" dirty="0" err="1"/>
              <a:t>kevään</a:t>
            </a:r>
            <a:r>
              <a:rPr lang="en-US" sz="2000" b="1" dirty="0"/>
              <a:t> </a:t>
            </a:r>
            <a:r>
              <a:rPr lang="en-US" sz="2000" b="1" dirty="0" err="1"/>
              <a:t>toisessa</a:t>
            </a:r>
            <a:r>
              <a:rPr lang="en-US" sz="2000" b="1" dirty="0"/>
              <a:t> </a:t>
            </a:r>
            <a:r>
              <a:rPr lang="en-US" sz="2000" b="1" dirty="0" err="1"/>
              <a:t>haussa</a:t>
            </a:r>
            <a:r>
              <a:rPr lang="en-US" sz="2000" b="1" dirty="0"/>
              <a:t> </a:t>
            </a:r>
            <a:r>
              <a:rPr lang="en-US" sz="2000" b="1" dirty="0" err="1"/>
              <a:t>muihin</a:t>
            </a:r>
            <a:r>
              <a:rPr lang="en-US" sz="2000" b="1" dirty="0"/>
              <a:t> </a:t>
            </a:r>
            <a:r>
              <a:rPr lang="en-US" sz="2000" b="1" dirty="0" err="1"/>
              <a:t>korkea-asteen</a:t>
            </a:r>
            <a:r>
              <a:rPr lang="en-US" sz="2000" b="1" dirty="0"/>
              <a:t> </a:t>
            </a:r>
            <a:r>
              <a:rPr lang="en-US" sz="2000" b="1" dirty="0" err="1"/>
              <a:t>koulutuksiin</a:t>
            </a:r>
            <a:r>
              <a:rPr lang="en-US" sz="2000" b="1" dirty="0"/>
              <a:t> ( 13.3. </a:t>
            </a:r>
            <a:r>
              <a:rPr lang="en-US" sz="2000" b="1" dirty="0" err="1"/>
              <a:t>klo</a:t>
            </a:r>
            <a:r>
              <a:rPr lang="en-US" sz="2000" b="1" dirty="0"/>
              <a:t> 8.00-27.3.2024).</a:t>
            </a:r>
            <a:endParaRPr sz="3000" b="1" dirty="0"/>
          </a:p>
          <a:p>
            <a: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Haku </a:t>
            </a:r>
            <a:r>
              <a:rPr lang="en-US" sz="2000" dirty="0" err="1"/>
              <a:t>tapahtuu</a:t>
            </a:r>
            <a:r>
              <a:rPr lang="en-US" sz="2000" dirty="0"/>
              <a:t> </a:t>
            </a:r>
            <a:r>
              <a:rPr lang="en-US" sz="2000" dirty="0" err="1"/>
              <a:t>Opintopolussa</a:t>
            </a:r>
            <a:r>
              <a:rPr lang="en-US" sz="2000" dirty="0"/>
              <a:t>.</a:t>
            </a:r>
            <a:endParaRPr sz="2000" dirty="0"/>
          </a:p>
        </p:txBody>
      </p:sp>
      <p:sp>
        <p:nvSpPr>
          <p:cNvPr id="426" name="Google Shape;426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Studeo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6118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60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6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3" name="Google Shape;433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51963" y="922789"/>
            <a:ext cx="9479560" cy="5090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4538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5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11836" b="118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59"/>
          <p:cNvSpPr/>
          <p:nvPr/>
        </p:nvSpPr>
        <p:spPr>
          <a:xfrm>
            <a:off x="310347" y="165301"/>
            <a:ext cx="4332300" cy="5896800"/>
          </a:xfrm>
          <a:prstGeom prst="rect">
            <a:avLst/>
          </a:prstGeom>
          <a:solidFill>
            <a:schemeClr val="lt1">
              <a:alpha val="89019"/>
            </a:schemeClr>
          </a:solidFill>
          <a:ln w="127000" cap="sq" cmpd="thinThick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59"/>
          <p:cNvSpPr txBox="1">
            <a:spLocks noGrp="1"/>
          </p:cNvSpPr>
          <p:nvPr>
            <p:ph type="title"/>
          </p:nvPr>
        </p:nvSpPr>
        <p:spPr>
          <a:xfrm>
            <a:off x="506562" y="1395700"/>
            <a:ext cx="3939900" cy="8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Ensikertalaiskiintiöt</a:t>
            </a:r>
            <a:endParaRPr sz="3600"/>
          </a:p>
        </p:txBody>
      </p:sp>
      <p:sp>
        <p:nvSpPr>
          <p:cNvPr id="477" name="Google Shape;477;p59"/>
          <p:cNvSpPr txBox="1">
            <a:spLocks noGrp="1"/>
          </p:cNvSpPr>
          <p:nvPr>
            <p:ph type="body" idx="1"/>
          </p:nvPr>
        </p:nvSpPr>
        <p:spPr>
          <a:xfrm>
            <a:off x="594150" y="2462649"/>
            <a:ext cx="3764700" cy="29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000"/>
              <a:t>Korkeakoulut varaavat osan aloituspaikoista ns. ensikertalaisille.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000"/>
              <a:t>Ensikertalainen = henkilö, jolla ei ole suomalaisessa korkeakoulussa suoritettua korkeakoulututkintoa tai vuoden 2014 jälkeen vastaanotettua korkeakoulupaikkaa.</a:t>
            </a:r>
            <a:endParaRPr sz="2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gd210f95868_4_5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t="583" b="592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gd210f95868_4_58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Valintaväylät yliopistoon</a:t>
            </a:r>
            <a:endParaRPr/>
          </a:p>
        </p:txBody>
      </p:sp>
      <p:cxnSp>
        <p:nvCxnSpPr>
          <p:cNvPr id="441" name="Google Shape;441;gd210f95868_4_58"/>
          <p:cNvCxnSpPr/>
          <p:nvPr/>
        </p:nvCxnSpPr>
        <p:spPr>
          <a:xfrm>
            <a:off x="5080934" y="2115117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2" name="Google Shape;442;gd210f95868_4_58"/>
          <p:cNvSpPr txBox="1">
            <a:spLocks noGrp="1"/>
          </p:cNvSpPr>
          <p:nvPr>
            <p:ph type="body" idx="4294967295"/>
          </p:nvPr>
        </p:nvSpPr>
        <p:spPr>
          <a:xfrm>
            <a:off x="4965431" y="2438400"/>
            <a:ext cx="6586500" cy="3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Lähes kaikilla aloilla yli puolet opiskelijoista valitaan todistusvalinnalla.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Todistusvalinnan pohjana koulutusalakohtaiset pisteytysmallit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Todistusvalinnan lisäksi järjestetään valintakokeita niille, jo</a:t>
            </a:r>
            <a:r>
              <a:rPr lang="en-US" sz="2400">
                <a:solidFill>
                  <a:srgbClr val="000000"/>
                </a:solidFill>
              </a:rPr>
              <a:t>tka eivät tule valituksi todistuksella</a:t>
            </a:r>
            <a:r>
              <a:rPr lang="en-US" sz="24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Todistusvalinnan ja valintakokeiden rinnalla käytetään myös muita valintatapoja, esim. avoimen väylä.</a:t>
            </a:r>
            <a:endParaRPr sz="24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60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58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9" name="Google Shape;449;p5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82848" y="1472609"/>
            <a:ext cx="10217791" cy="4540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8211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g2991d1dc5df_0_0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t="700" b="700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g2991d1dc5df_0_0"/>
          <p:cNvSpPr txBox="1">
            <a:spLocks noGrp="1"/>
          </p:cNvSpPr>
          <p:nvPr>
            <p:ph type="title" idx="4294967295"/>
          </p:nvPr>
        </p:nvSpPr>
        <p:spPr>
          <a:xfrm>
            <a:off x="5080930" y="316601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Todistusvalinnan pisteytys vuoteen 2025 saakka</a:t>
            </a:r>
            <a:endParaRPr/>
          </a:p>
        </p:txBody>
      </p:sp>
      <p:cxnSp>
        <p:nvCxnSpPr>
          <p:cNvPr id="457" name="Google Shape;457;g2991d1dc5df_0_0"/>
          <p:cNvCxnSpPr/>
          <p:nvPr/>
        </p:nvCxnSpPr>
        <p:spPr>
          <a:xfrm>
            <a:off x="5080934" y="1719084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8" name="Google Shape;458;g2991d1dc5df_0_0"/>
          <p:cNvSpPr txBox="1">
            <a:spLocks noGrp="1"/>
          </p:cNvSpPr>
          <p:nvPr>
            <p:ph type="body" idx="4294967295"/>
          </p:nvPr>
        </p:nvSpPr>
        <p:spPr>
          <a:xfrm>
            <a:off x="4965433" y="1952467"/>
            <a:ext cx="7092300" cy="38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413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</a:rPr>
              <a:t>Pisteytettävien aineiden määrä vaihtelee</a:t>
            </a:r>
            <a:endParaRPr sz="2600">
              <a:solidFill>
                <a:srgbClr val="000000"/>
              </a:solidFill>
            </a:endParaRPr>
          </a:p>
          <a:p>
            <a:pPr marL="2413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en-US" sz="2600">
                <a:solidFill>
                  <a:srgbClr val="000000"/>
                </a:solidFill>
              </a:rPr>
              <a:t>Pisteytyksen lähtökohtana oppiaineen laajuus ja merkittävyys ko. alan kannalta</a:t>
            </a:r>
            <a:endParaRPr sz="2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graphicFrame>
        <p:nvGraphicFramePr>
          <p:cNvPr id="459" name="Google Shape;459;g2991d1dc5df_0_0"/>
          <p:cNvGraphicFramePr/>
          <p:nvPr/>
        </p:nvGraphicFramePr>
        <p:xfrm>
          <a:off x="4989867" y="3429000"/>
          <a:ext cx="6768500" cy="2751160"/>
        </p:xfrm>
        <a:graphic>
          <a:graphicData uri="http://schemas.openxmlformats.org/drawingml/2006/table">
            <a:tbl>
              <a:tblPr>
                <a:noFill/>
                <a:tableStyleId>{5651F50D-E130-4024-89B1-C92267A0D500}</a:tableStyleId>
              </a:tblPr>
              <a:tblGrid>
                <a:gridCol w="1692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2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2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3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Äidinkieli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Matematiikka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Kielet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Reaaliaineet</a:t>
                      </a:r>
                      <a:endParaRPr sz="19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1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Pisteytetään kaikilla aloilla samalla tavalla</a:t>
                      </a:r>
                      <a:endParaRPr sz="17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Painotettu LUMA-aloilla (erityisesti pitkä), mutta antaa paljon pisteitä kaikilla aloilla</a:t>
                      </a:r>
                      <a:endParaRPr sz="17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Pisteytetään kaikilla aloilla samalla tavalla</a:t>
                      </a:r>
                      <a:endParaRPr sz="17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Oppiaineen laajuus vaikuttaa pistemäärään</a:t>
                      </a:r>
                      <a:endParaRPr sz="17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1865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g2991d1dc5df_0_9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t="700" b="700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g2991d1dc5df_0_9"/>
          <p:cNvSpPr txBox="1">
            <a:spLocks noGrp="1"/>
          </p:cNvSpPr>
          <p:nvPr>
            <p:ph type="title" idx="4294967295"/>
          </p:nvPr>
        </p:nvSpPr>
        <p:spPr>
          <a:xfrm>
            <a:off x="5080930" y="316601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Todistusvalinnan pisteytys vuodesta 2026 eteenpäin</a:t>
            </a:r>
            <a:endParaRPr/>
          </a:p>
        </p:txBody>
      </p:sp>
      <p:cxnSp>
        <p:nvCxnSpPr>
          <p:cNvPr id="467" name="Google Shape;467;g2991d1dc5df_0_9"/>
          <p:cNvCxnSpPr/>
          <p:nvPr/>
        </p:nvCxnSpPr>
        <p:spPr>
          <a:xfrm>
            <a:off x="5080934" y="1719084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8" name="Google Shape;468;g2991d1dc5df_0_9"/>
          <p:cNvSpPr txBox="1">
            <a:spLocks noGrp="1"/>
          </p:cNvSpPr>
          <p:nvPr>
            <p:ph type="body" idx="4294967295"/>
          </p:nvPr>
        </p:nvSpPr>
        <p:spPr>
          <a:xfrm>
            <a:off x="4965433" y="1952467"/>
            <a:ext cx="7092300" cy="38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413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</a:rPr>
              <a:t>Pisteytettäviä aineita pääsääntöisesti viisi</a:t>
            </a:r>
            <a:endParaRPr sz="2600">
              <a:solidFill>
                <a:srgbClr val="000000"/>
              </a:solidFill>
            </a:endParaRPr>
          </a:p>
          <a:p>
            <a:pPr marL="2413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</a:rPr>
              <a:t>Lääketieteet, biolääketiede ja ravitsemustiede pisteyttävät kuusi ainetta</a:t>
            </a:r>
            <a:endParaRPr sz="2600">
              <a:solidFill>
                <a:srgbClr val="000000"/>
              </a:solidFill>
            </a:endParaRPr>
          </a:p>
          <a:p>
            <a:pPr marL="2413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en-US" sz="2600">
                <a:solidFill>
                  <a:srgbClr val="000000"/>
                </a:solidFill>
              </a:rPr>
              <a:t>Osalla aloista painotettu alan kannalta keskeisiä aineita</a:t>
            </a:r>
            <a:endParaRPr sz="2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graphicFrame>
        <p:nvGraphicFramePr>
          <p:cNvPr id="469" name="Google Shape;469;g2991d1dc5df_0_9"/>
          <p:cNvGraphicFramePr/>
          <p:nvPr/>
        </p:nvGraphicFramePr>
        <p:xfrm>
          <a:off x="4989867" y="3883600"/>
          <a:ext cx="6768500" cy="2072560"/>
        </p:xfrm>
        <a:graphic>
          <a:graphicData uri="http://schemas.openxmlformats.org/drawingml/2006/table">
            <a:tbl>
              <a:tblPr>
                <a:noFill/>
                <a:tableStyleId>{5651F50D-E130-4024-89B1-C92267A0D500}</a:tableStyleId>
              </a:tblPr>
              <a:tblGrid>
                <a:gridCol w="1692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2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2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Äidinkieli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Matematiikka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Kielet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Reaaliaineet</a:t>
                      </a:r>
                      <a:endParaRPr sz="19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1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Pisteytetään kaikilla aloilla samalla tavalla</a:t>
                      </a:r>
                      <a:endParaRPr sz="17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LUMA-aloilla matematiikkaa painottava pisteytys</a:t>
                      </a:r>
                      <a:endParaRPr sz="17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Pisteytetään kaikilla aloilla samalla tavalla</a:t>
                      </a:r>
                      <a:endParaRPr sz="17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Keskenään saman-</a:t>
                      </a:r>
                      <a:endParaRPr sz="17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arvoisia tai jaettu kahteen ryhmään</a:t>
                      </a:r>
                      <a:endParaRPr sz="17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0134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gd1043ddcd5_1_152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t="680" b="670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gd1043ddcd5_1_152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Calibri"/>
              <a:buNone/>
            </a:pPr>
            <a:r>
              <a:rPr lang="en-US"/>
              <a:t>Valintaväylät ammattikorkeakouluun</a:t>
            </a:r>
            <a:endParaRPr/>
          </a:p>
        </p:txBody>
      </p:sp>
      <p:cxnSp>
        <p:nvCxnSpPr>
          <p:cNvPr id="505" name="Google Shape;505;gd1043ddcd5_1_152"/>
          <p:cNvCxnSpPr/>
          <p:nvPr/>
        </p:nvCxnSpPr>
        <p:spPr>
          <a:xfrm>
            <a:off x="5080934" y="2115117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6" name="Google Shape;506;gd1043ddcd5_1_152"/>
          <p:cNvSpPr txBox="1">
            <a:spLocks noGrp="1"/>
          </p:cNvSpPr>
          <p:nvPr>
            <p:ph type="body" idx="4294967295"/>
          </p:nvPr>
        </p:nvSpPr>
        <p:spPr>
          <a:xfrm>
            <a:off x="4965431" y="2438400"/>
            <a:ext cx="6586500" cy="3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Lähes kaikilla aloilla yli puolet opiskelijoista valitaan todistusvalinnalla.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>
                <a:solidFill>
                  <a:srgbClr val="000000"/>
                </a:solidFill>
              </a:rPr>
              <a:t>Todistusvalinnan pohjana ammattikorkeakoulujen valtakunnallinen pisteytysmalli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Ammattikorkeakouluilla on käytössä digitaalisesti toteutettava valtakunnallinen valintakoe.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Todistusvalinnan ja valintakokeiden rinnalla käytetään myös muita valintatapoja, esim. avoimen väylää.</a:t>
            </a:r>
            <a:endParaRPr sz="24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E7910B-F91C-86E4-A77C-8AB92812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90" y="0"/>
            <a:ext cx="10515600" cy="1325563"/>
          </a:xfrm>
        </p:spPr>
        <p:txBody>
          <a:bodyPr/>
          <a:lstStyle/>
          <a:p>
            <a:r>
              <a:rPr lang="fi-FI" b="1" dirty="0"/>
              <a:t>Vaihtoehtoja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9197C45-7B8D-D1A4-DCB5-8D2F0CC64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63192"/>
            <a:ext cx="10515600" cy="4913771"/>
          </a:xfrm>
        </p:spPr>
        <p:txBody>
          <a:bodyPr>
            <a:normAutofit lnSpcReduction="10000"/>
          </a:bodyPr>
          <a:lstStyle/>
          <a:p>
            <a:r>
              <a:rPr lang="fi-FI" dirty="0"/>
              <a:t>Opiskelemaan</a:t>
            </a:r>
          </a:p>
          <a:p>
            <a:pPr lvl="1"/>
            <a:r>
              <a:rPr lang="fi-FI" dirty="0"/>
              <a:t>Yliopistoon</a:t>
            </a:r>
          </a:p>
          <a:p>
            <a:pPr lvl="1"/>
            <a:r>
              <a:rPr lang="fi-FI" dirty="0"/>
              <a:t>Ammattikorkeaan</a:t>
            </a:r>
          </a:p>
          <a:p>
            <a:pPr lvl="1"/>
            <a:r>
              <a:rPr lang="fi-FI" dirty="0"/>
              <a:t>Ammattiopistoon </a:t>
            </a:r>
          </a:p>
          <a:p>
            <a:pPr lvl="1"/>
            <a:r>
              <a:rPr lang="fi-FI" dirty="0"/>
              <a:t>Avoimeen yliopistoon tai ammattikorkeaan</a:t>
            </a:r>
          </a:p>
          <a:p>
            <a:pPr lvl="1"/>
            <a:r>
              <a:rPr lang="fi-FI" dirty="0"/>
              <a:t>Ulkomaiseen oppilaitokseen</a:t>
            </a:r>
          </a:p>
          <a:p>
            <a:r>
              <a:rPr lang="fi-FI" dirty="0"/>
              <a:t>Välivuosi</a:t>
            </a:r>
          </a:p>
          <a:p>
            <a:pPr lvl="1"/>
            <a:r>
              <a:rPr lang="fi-FI" dirty="0"/>
              <a:t>Armeija tai siviilipalvelus</a:t>
            </a:r>
          </a:p>
          <a:p>
            <a:pPr lvl="1"/>
            <a:r>
              <a:rPr lang="fi-FI" dirty="0"/>
              <a:t>Töihin</a:t>
            </a:r>
          </a:p>
          <a:p>
            <a:pPr lvl="1"/>
            <a:r>
              <a:rPr lang="fi-FI" dirty="0"/>
              <a:t>Ulkomaille</a:t>
            </a:r>
          </a:p>
          <a:p>
            <a:pPr lvl="1"/>
            <a:r>
              <a:rPr lang="fi-FI" dirty="0"/>
              <a:t>Kansanopistoon</a:t>
            </a:r>
          </a:p>
          <a:p>
            <a:pPr lvl="1"/>
            <a:r>
              <a:rPr lang="fi-FI" dirty="0"/>
              <a:t>Vapaaehtoiseksi</a:t>
            </a:r>
          </a:p>
          <a:p>
            <a:pPr marL="571500" lvl="1" indent="0">
              <a:buNone/>
            </a:pP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5E8842D-B590-2EE6-B9AA-F2A220623F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30" y="1435230"/>
            <a:ext cx="12122870" cy="542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43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cc6b3b741c_1_2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60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gcc6b3b741c_1_243"/>
          <p:cNvSpPr/>
          <p:nvPr/>
        </p:nvSpPr>
        <p:spPr>
          <a:xfrm>
            <a:off x="477012" y="480060"/>
            <a:ext cx="11238000" cy="589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gcc6b3b741c_1_243"/>
          <p:cNvSpPr txBox="1"/>
          <p:nvPr/>
        </p:nvSpPr>
        <p:spPr>
          <a:xfrm>
            <a:off x="2801675" y="846400"/>
            <a:ext cx="5584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Ammattikorkeakoulujen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todistusvalinnan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pisteytysmalli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14" name="Google Shape;514;gcc6b3b741c_1_243"/>
          <p:cNvGraphicFramePr/>
          <p:nvPr/>
        </p:nvGraphicFramePr>
        <p:xfrm>
          <a:off x="952488" y="1484588"/>
          <a:ext cx="10287025" cy="41146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69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9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9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9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95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9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9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Aine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Äidinkieli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46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41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34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Matematiikka</a:t>
                      </a:r>
                      <a:b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Pitkä 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Lyhyt 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46</a:t>
                      </a: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43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Vieras/toinen kotimainen kieli*</a:t>
                      </a:r>
                      <a:b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Pitkä</a:t>
                      </a: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Keskipitkä</a:t>
                      </a: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Lyhyt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46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41</a:t>
                      </a: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34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34</a:t>
                      </a: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Ainereaali tai vieras kieli **</a:t>
                      </a:r>
                      <a:b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Ainereaali</a:t>
                      </a: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Vieras kieli (pitkä/lyhyt)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15" name="Google Shape;515;gcc6b3b741c_1_243"/>
          <p:cNvSpPr txBox="1"/>
          <p:nvPr/>
        </p:nvSpPr>
        <p:spPr>
          <a:xfrm>
            <a:off x="1877225" y="5895800"/>
            <a:ext cx="613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* paras huomioidaan, ** kaksi parasta huomioidaa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60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57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57"/>
          <p:cNvSpPr txBox="1"/>
          <p:nvPr/>
        </p:nvSpPr>
        <p:spPr>
          <a:xfrm>
            <a:off x="3617053" y="5780015"/>
            <a:ext cx="495789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Ammattikorkeakoulujen valtakunnallinen valintakoe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23" name="Google Shape;52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2275" y="696575"/>
            <a:ext cx="10512151" cy="498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17AB3C7F-C58B-C34D-1069-117E5A38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Tärkeitä päivämääriä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EA5061B-1C4D-519B-0BE8-4DC06AA8F5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114300" indent="0">
              <a:buNone/>
            </a:pPr>
            <a:r>
              <a:rPr lang="fi-FI" dirty="0"/>
              <a:t>Ensimmäinen haku:</a:t>
            </a:r>
          </a:p>
          <a:p>
            <a:r>
              <a:rPr lang="fi-FI" dirty="0"/>
              <a:t>Valintojen tulokset julkaistaan viimeistään 31.5.2024.</a:t>
            </a:r>
          </a:p>
          <a:p>
            <a:r>
              <a:rPr lang="fi-FI" dirty="0"/>
              <a:t>Opiskelupaikka tulee vastaanottaa ennen 11.7.2024 klo 15.00. tai 7 vuorokautta hyväksymisestä (kun hyväksytään varasijalta 4.7.2024 jälkeen) klo 15.00 mennessä. </a:t>
            </a:r>
          </a:p>
          <a:p>
            <a:r>
              <a:rPr lang="fi-FI" dirty="0"/>
              <a:t>Varasijoilta hyväksyminen päättyy 30.7.2024 klo 15.00</a:t>
            </a:r>
          </a:p>
          <a:p>
            <a:endParaRPr lang="fi-FI" dirty="0"/>
          </a:p>
          <a:p>
            <a:pPr marL="114300" indent="0">
              <a:buNone/>
            </a:pPr>
            <a:r>
              <a:rPr lang="fi-FI" dirty="0"/>
              <a:t>Toinen yhteishaku:</a:t>
            </a:r>
          </a:p>
          <a:p>
            <a:r>
              <a:rPr lang="fi-FI" dirty="0"/>
              <a:t>Todistusvalintojen tulokset julkaistaan viimeistään 27.5.2024.</a:t>
            </a:r>
          </a:p>
          <a:p>
            <a:r>
              <a:rPr lang="fi-FI" dirty="0"/>
              <a:t>Muiden kuin todistusvalintojen tulokset julkaistaan viimeistään 4.7.2024</a:t>
            </a:r>
          </a:p>
          <a:p>
            <a:r>
              <a:rPr lang="fi-FI" dirty="0"/>
              <a:t>Opiskelupaikka tulee ottaa vastaan ennen 11.7.2024 klo 15.00. tai 7 vuorokautta hyväksymisestä (kun hyväksytään varasijalta 4.7.2024 jälkeen) klo 15.00 mennessä.</a:t>
            </a:r>
          </a:p>
          <a:p>
            <a:r>
              <a:rPr lang="fi-FI" dirty="0"/>
              <a:t>Varasijoilta hyväksyminen päättyy 6.8.2024 klo 15.00.</a:t>
            </a:r>
          </a:p>
        </p:txBody>
      </p:sp>
    </p:spTree>
    <p:extLst>
      <p:ext uri="{BB962C8B-B14F-4D97-AF65-F5344CB8AC3E}">
        <p14:creationId xmlns:p14="http://schemas.microsoft.com/office/powerpoint/2010/main" val="1894824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"/>
          <p:cNvSpPr txBox="1"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1111"/>
              <a:buFont typeface="Calibri"/>
              <a:buNone/>
            </a:pPr>
            <a:r>
              <a:rPr lang="en-US"/>
              <a:t>Koulutusalat ammatillisessa koulutuksessa</a:t>
            </a:r>
            <a:endParaRPr/>
          </a:p>
        </p:txBody>
      </p:sp>
      <p:pic>
        <p:nvPicPr>
          <p:cNvPr id="418" name="Google Shape;418;p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872" b="873"/>
          <a:stretch/>
        </p:blipFill>
        <p:spPr>
          <a:xfrm>
            <a:off x="20" y="10"/>
            <a:ext cx="4639713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5"/>
          <p:cNvSpPr txBox="1">
            <a:spLocks noGrp="1"/>
          </p:cNvSpPr>
          <p:nvPr>
            <p:ph type="body" idx="1"/>
          </p:nvPr>
        </p:nvSpPr>
        <p:spPr>
          <a:xfrm>
            <a:off x="5069940" y="2322576"/>
            <a:ext cx="6172200" cy="3858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Humanistiset ja taidealat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Kauppa, hallinto ja oikeustieteet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Luonnontieteet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Tietojenkäsittely ja tietoliikenne (ICT)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Tekniikan alat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Maa- ja metsätalousalat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Terveys- ja hyvinvointialat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Palvelualat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gd217d104a7_1_18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304" r="1314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gd217d104a7_1_186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Calibri"/>
              <a:buNone/>
            </a:pPr>
            <a:r>
              <a:rPr lang="en-US"/>
              <a:t>Ammatillisen koulutuksen tunnusmerkkejä</a:t>
            </a:r>
            <a:endParaRPr/>
          </a:p>
        </p:txBody>
      </p:sp>
      <p:cxnSp>
        <p:nvCxnSpPr>
          <p:cNvPr id="387" name="Google Shape;387;gd217d104a7_1_186"/>
          <p:cNvCxnSpPr/>
          <p:nvPr/>
        </p:nvCxnSpPr>
        <p:spPr>
          <a:xfrm>
            <a:off x="5080934" y="2115117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8" name="Google Shape;388;gd217d104a7_1_186"/>
          <p:cNvSpPr txBox="1">
            <a:spLocks noGrp="1"/>
          </p:cNvSpPr>
          <p:nvPr>
            <p:ph type="body" idx="4294967295"/>
          </p:nvPr>
        </p:nvSpPr>
        <p:spPr>
          <a:xfrm>
            <a:off x="4965431" y="2438400"/>
            <a:ext cx="6586500" cy="3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 dirty="0" err="1"/>
              <a:t>Ammatillisia</a:t>
            </a:r>
            <a:r>
              <a:rPr lang="en-US" sz="2000" dirty="0"/>
              <a:t> </a:t>
            </a:r>
            <a:r>
              <a:rPr lang="en-US" sz="2000" dirty="0" err="1"/>
              <a:t>tutkintoja</a:t>
            </a:r>
            <a:r>
              <a:rPr lang="en-US" sz="2000" dirty="0"/>
              <a:t> </a:t>
            </a:r>
            <a:r>
              <a:rPr lang="en-US" sz="2000" dirty="0" err="1"/>
              <a:t>ovat</a:t>
            </a:r>
            <a:r>
              <a:rPr lang="en-US" sz="2000" dirty="0"/>
              <a:t> </a:t>
            </a:r>
            <a:r>
              <a:rPr lang="en-US" sz="2000" dirty="0" err="1"/>
              <a:t>ammatilliset</a:t>
            </a:r>
            <a:r>
              <a:rPr lang="en-US" sz="2000" dirty="0"/>
              <a:t> </a:t>
            </a:r>
            <a:r>
              <a:rPr lang="en-US" sz="2000" dirty="0" err="1"/>
              <a:t>perustutkinnot</a:t>
            </a:r>
            <a:r>
              <a:rPr lang="en-US" sz="2000" dirty="0"/>
              <a:t>, </a:t>
            </a:r>
            <a:r>
              <a:rPr lang="en-US" sz="2000" dirty="0" err="1"/>
              <a:t>ammattitutkinnot</a:t>
            </a:r>
            <a:r>
              <a:rPr lang="en-US" sz="2000" dirty="0"/>
              <a:t> ja </a:t>
            </a:r>
            <a:r>
              <a:rPr lang="en-US" sz="2000" dirty="0" err="1"/>
              <a:t>erikoisammattitutkinnot</a:t>
            </a:r>
            <a:r>
              <a:rPr lang="en-US" sz="2000" dirty="0"/>
              <a:t>.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 dirty="0" err="1"/>
              <a:t>Opiskelu</a:t>
            </a:r>
            <a:r>
              <a:rPr lang="en-US" sz="2000" dirty="0"/>
              <a:t> on </a:t>
            </a:r>
            <a:r>
              <a:rPr lang="en-US" sz="2000" dirty="0" err="1"/>
              <a:t>joustavaa</a:t>
            </a:r>
            <a:r>
              <a:rPr lang="en-US" sz="2000" dirty="0"/>
              <a:t>: </a:t>
            </a:r>
            <a:r>
              <a:rPr lang="en-US" sz="2000" dirty="0" err="1"/>
              <a:t>etenet</a:t>
            </a:r>
            <a:r>
              <a:rPr lang="en-US" sz="2000" dirty="0"/>
              <a:t> </a:t>
            </a:r>
            <a:r>
              <a:rPr lang="en-US" sz="2000" dirty="0" err="1"/>
              <a:t>opinnoissa</a:t>
            </a:r>
            <a:r>
              <a:rPr lang="en-US" sz="2000" dirty="0"/>
              <a:t>  </a:t>
            </a:r>
            <a:r>
              <a:rPr lang="en-US" sz="2000" dirty="0" err="1"/>
              <a:t>laadittavan</a:t>
            </a:r>
            <a:r>
              <a:rPr lang="en-US" sz="2000" dirty="0"/>
              <a:t> </a:t>
            </a:r>
            <a:r>
              <a:rPr lang="en-US" sz="2000" dirty="0" err="1"/>
              <a:t>henkilökohtaisen</a:t>
            </a:r>
            <a:r>
              <a:rPr lang="en-US" sz="2000" dirty="0"/>
              <a:t> </a:t>
            </a:r>
            <a:r>
              <a:rPr lang="en-US" sz="2000" dirty="0" err="1"/>
              <a:t>osaamisen</a:t>
            </a:r>
            <a:r>
              <a:rPr lang="en-US" sz="2000" dirty="0"/>
              <a:t> </a:t>
            </a:r>
            <a:r>
              <a:rPr lang="en-US" sz="2000" dirty="0" err="1"/>
              <a:t>kehittämissuunnitelman</a:t>
            </a:r>
            <a:r>
              <a:rPr lang="en-US" sz="2000" dirty="0"/>
              <a:t> (HOKS) </a:t>
            </a:r>
            <a:r>
              <a:rPr lang="en-US" sz="2000" dirty="0" err="1"/>
              <a:t>mukaan</a:t>
            </a:r>
            <a:r>
              <a:rPr lang="en-US" sz="2000" dirty="0"/>
              <a:t>.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 dirty="0" err="1"/>
              <a:t>Opiskelu</a:t>
            </a:r>
            <a:r>
              <a:rPr lang="en-US" sz="2000" dirty="0"/>
              <a:t> </a:t>
            </a:r>
            <a:r>
              <a:rPr lang="en-US" sz="2000" dirty="0" err="1"/>
              <a:t>tapahtuu</a:t>
            </a:r>
            <a:r>
              <a:rPr lang="en-US" sz="2000" dirty="0"/>
              <a:t> </a:t>
            </a:r>
            <a:r>
              <a:rPr lang="en-US" sz="2000" dirty="0" err="1"/>
              <a:t>sekä</a:t>
            </a:r>
            <a:r>
              <a:rPr lang="en-US" sz="2000" dirty="0"/>
              <a:t> </a:t>
            </a:r>
            <a:r>
              <a:rPr lang="en-US" sz="2000" dirty="0" err="1"/>
              <a:t>oppilaitoksessa</a:t>
            </a:r>
            <a:r>
              <a:rPr lang="en-US" sz="2000" dirty="0"/>
              <a:t> </a:t>
            </a:r>
            <a:r>
              <a:rPr lang="en-US" sz="2000" dirty="0" err="1"/>
              <a:t>että</a:t>
            </a:r>
            <a:r>
              <a:rPr lang="en-US" sz="2000" dirty="0"/>
              <a:t> </a:t>
            </a:r>
            <a:r>
              <a:rPr lang="en-US" sz="2000" dirty="0" err="1"/>
              <a:t>työpaikoilla</a:t>
            </a:r>
            <a:r>
              <a:rPr lang="en-US" sz="2000" dirty="0"/>
              <a:t>.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 dirty="0"/>
              <a:t>Oma </a:t>
            </a:r>
            <a:r>
              <a:rPr lang="en-US" sz="2000" dirty="0" err="1"/>
              <a:t>ammattiosaaminen</a:t>
            </a:r>
            <a:r>
              <a:rPr lang="en-US" sz="2000" dirty="0"/>
              <a:t> </a:t>
            </a:r>
            <a:r>
              <a:rPr lang="en-US" sz="2000" dirty="0" err="1"/>
              <a:t>osoitetaan</a:t>
            </a:r>
            <a:r>
              <a:rPr lang="en-US" sz="2000" dirty="0"/>
              <a:t> </a:t>
            </a:r>
            <a:r>
              <a:rPr lang="en-US" sz="2000" dirty="0" err="1"/>
              <a:t>näytöillä</a:t>
            </a:r>
            <a:r>
              <a:rPr lang="en-US" sz="2000" dirty="0"/>
              <a:t>, </a:t>
            </a:r>
            <a:r>
              <a:rPr lang="en-US" sz="2000" dirty="0" err="1"/>
              <a:t>jotka</a:t>
            </a:r>
            <a:r>
              <a:rPr lang="en-US" sz="2000" dirty="0"/>
              <a:t> </a:t>
            </a:r>
            <a:r>
              <a:rPr lang="en-US" sz="2000" dirty="0" err="1"/>
              <a:t>suoritetaan</a:t>
            </a:r>
            <a:r>
              <a:rPr lang="en-US" sz="2000" dirty="0"/>
              <a:t> </a:t>
            </a:r>
            <a:r>
              <a:rPr lang="en-US" sz="2000" dirty="0" err="1"/>
              <a:t>pääosin</a:t>
            </a:r>
            <a:r>
              <a:rPr lang="en-US" sz="2000" dirty="0"/>
              <a:t> </a:t>
            </a:r>
            <a:r>
              <a:rPr lang="en-US" sz="2000" dirty="0" err="1"/>
              <a:t>työpaikoilla</a:t>
            </a:r>
            <a:r>
              <a:rPr lang="en-US" sz="2000" dirty="0"/>
              <a:t>.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 dirty="0" err="1"/>
              <a:t>Ammatillisen</a:t>
            </a:r>
            <a:r>
              <a:rPr lang="en-US" sz="2000" dirty="0"/>
              <a:t> </a:t>
            </a:r>
            <a:r>
              <a:rPr lang="en-US" sz="2000" dirty="0" err="1"/>
              <a:t>perustutkinnon</a:t>
            </a:r>
            <a:r>
              <a:rPr lang="en-US" sz="2000" dirty="0"/>
              <a:t> </a:t>
            </a:r>
            <a:r>
              <a:rPr lang="en-US" sz="2000" dirty="0" err="1"/>
              <a:t>voi</a:t>
            </a:r>
            <a:r>
              <a:rPr lang="en-US" sz="2000" dirty="0"/>
              <a:t> </a:t>
            </a:r>
            <a:r>
              <a:rPr lang="en-US" sz="2000" dirty="0" err="1"/>
              <a:t>suorittaa</a:t>
            </a:r>
            <a:r>
              <a:rPr lang="en-US" sz="2000" dirty="0"/>
              <a:t> </a:t>
            </a:r>
            <a:r>
              <a:rPr lang="en-US" sz="2000" dirty="0" err="1"/>
              <a:t>myös</a:t>
            </a:r>
            <a:r>
              <a:rPr lang="en-US" sz="2000" dirty="0"/>
              <a:t> </a:t>
            </a:r>
            <a:r>
              <a:rPr lang="en-US" sz="2000" dirty="0" err="1"/>
              <a:t>oppisopimuksella</a:t>
            </a:r>
            <a:r>
              <a:rPr lang="en-US" sz="2000" dirty="0"/>
              <a:t>.</a:t>
            </a: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gd217d104a7_1_202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25809" r="25804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gd217d104a7_1_202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Calibri"/>
              <a:buNone/>
            </a:pPr>
            <a:r>
              <a:rPr lang="en-US"/>
              <a:t>Hakuväylät ammatilliseen koulutukseen</a:t>
            </a:r>
            <a:endParaRPr/>
          </a:p>
        </p:txBody>
      </p:sp>
      <p:sp>
        <p:nvSpPr>
          <p:cNvPr id="442" name="Google Shape;442;gd217d104a7_1_202"/>
          <p:cNvSpPr txBox="1">
            <a:spLocks noGrp="1"/>
          </p:cNvSpPr>
          <p:nvPr>
            <p:ph type="body" idx="4294967295"/>
          </p:nvPr>
        </p:nvSpPr>
        <p:spPr>
          <a:xfrm>
            <a:off x="4965431" y="2438400"/>
            <a:ext cx="6586500" cy="3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/>
              <a:t>Yhteishaku toisen asteen koulutukseen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/>
              <a:t>järjestetään keväisin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lukion oppimäärän suorittanut ei voi hakea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/>
              <a:t>Jatkuva haku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/>
              <a:t>ympäri vuoden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/>
              <a:t>tarkemmat tiedot löytyvät oppilaitosten omilta sivuilta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/>
          </a:p>
        </p:txBody>
      </p:sp>
      <p:cxnSp>
        <p:nvCxnSpPr>
          <p:cNvPr id="443" name="Google Shape;443;gd217d104a7_1_202"/>
          <p:cNvCxnSpPr/>
          <p:nvPr/>
        </p:nvCxnSpPr>
        <p:spPr>
          <a:xfrm>
            <a:off x="5080934" y="2115117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d21dffff65_3_108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2" name="Google Shape;422;gd21dffff65_3_108" descr="Kuva, joka sisältää kohteen teksti&#10;&#10;Kuvaus luotu automaattisesti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 l="10441" r="31130"/>
          <a:stretch/>
        </p:blipFill>
        <p:spPr>
          <a:xfrm>
            <a:off x="609585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gd21dffff65_3_108"/>
          <p:cNvSpPr txBox="1">
            <a:spLocks noGrp="1"/>
          </p:cNvSpPr>
          <p:nvPr>
            <p:ph type="title" idx="4294967295"/>
          </p:nvPr>
        </p:nvSpPr>
        <p:spPr>
          <a:xfrm>
            <a:off x="648929" y="557190"/>
            <a:ext cx="5181600" cy="16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i-FI" sz="4000"/>
              <a:t>Avoimet korkeakouluopinnot</a:t>
            </a:r>
            <a:endParaRPr sz="4000"/>
          </a:p>
        </p:txBody>
      </p:sp>
      <p:sp>
        <p:nvSpPr>
          <p:cNvPr id="424" name="Google Shape;424;gd21dffff65_3_108"/>
          <p:cNvSpPr txBox="1">
            <a:spLocks noGrp="1"/>
          </p:cNvSpPr>
          <p:nvPr>
            <p:ph type="body" idx="1"/>
          </p:nvPr>
        </p:nvSpPr>
        <p:spPr>
          <a:xfrm>
            <a:off x="648925" y="2088575"/>
            <a:ext cx="5181600" cy="40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07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endParaRPr sz="1900" b="1" dirty="0"/>
          </a:p>
          <a:p>
            <a:pPr marL="457200" lvl="0" indent="-3492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fi-FI" sz="1900" b="0" dirty="0">
                <a:latin typeface="Calibri"/>
                <a:ea typeface="Calibri"/>
                <a:cs typeface="Calibri"/>
                <a:sym typeface="Calibri"/>
              </a:rPr>
              <a:t>Pidät yllä </a:t>
            </a:r>
            <a:r>
              <a:rPr lang="fi-FI" sz="1900" b="0" dirty="0" err="1">
                <a:latin typeface="Calibri"/>
                <a:ea typeface="Calibri"/>
                <a:cs typeface="Calibri"/>
                <a:sym typeface="Calibri"/>
              </a:rPr>
              <a:t>opiskelurutiineita</a:t>
            </a:r>
            <a:r>
              <a:rPr lang="fi-FI" sz="1900" b="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sz="1900" b="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fi-FI" sz="1900" b="0" dirty="0">
                <a:latin typeface="Calibri"/>
                <a:ea typeface="Calibri"/>
                <a:cs typeface="Calibri"/>
                <a:sym typeface="Calibri"/>
              </a:rPr>
              <a:t>Pääset testaamaan koulutusalan sopivuutta itsellesi. </a:t>
            </a:r>
            <a:endParaRPr sz="1900" b="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fi-FI" sz="1900" b="0" dirty="0">
                <a:latin typeface="Calibri"/>
                <a:ea typeface="Calibri"/>
                <a:cs typeface="Calibri"/>
                <a:sym typeface="Calibri"/>
              </a:rPr>
              <a:t>Lisäät koulutusalan tietotaitoasi ja samalla mahdollisuuksiasi tulla valituksi jatkossa.</a:t>
            </a:r>
            <a:endParaRPr sz="1900" b="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fi-FI" sz="1900" b="0" dirty="0">
                <a:latin typeface="Calibri"/>
                <a:ea typeface="Calibri"/>
                <a:cs typeface="Calibri"/>
                <a:sym typeface="Calibri"/>
              </a:rPr>
              <a:t>Tietyissä tapauksissa voit hakea avoimen väylää korkeakouluun.</a:t>
            </a:r>
            <a:endParaRPr sz="1900" b="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fi-FI" sz="1900" b="0" dirty="0">
                <a:latin typeface="Calibri"/>
                <a:ea typeface="Calibri"/>
                <a:cs typeface="Calibri"/>
                <a:sym typeface="Calibri"/>
              </a:rPr>
              <a:t>Jos päädyt tutkinto-opiskelijaksi korkeakouluun, saat useimmiten hyväksi luettua avoimessa suorittamasi opinnot.</a:t>
            </a:r>
            <a:endParaRPr sz="1900" b="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07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endParaRPr sz="19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gd21b3f6095_0_103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4809" r="14802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gd21b3f6095_0_103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Miksi maailmalle? </a:t>
            </a:r>
            <a:endParaRPr/>
          </a:p>
        </p:txBody>
      </p:sp>
      <p:cxnSp>
        <p:nvCxnSpPr>
          <p:cNvPr id="376" name="Google Shape;376;gd21b3f6095_0_103"/>
          <p:cNvCxnSpPr/>
          <p:nvPr/>
        </p:nvCxnSpPr>
        <p:spPr>
          <a:xfrm>
            <a:off x="5080934" y="2115117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7" name="Google Shape;377;gd21b3f6095_0_103"/>
          <p:cNvSpPr txBox="1">
            <a:spLocks noGrp="1"/>
          </p:cNvSpPr>
          <p:nvPr>
            <p:ph type="body" idx="4294967295"/>
          </p:nvPr>
        </p:nvSpPr>
        <p:spPr>
          <a:xfrm>
            <a:off x="4965431" y="2438400"/>
            <a:ext cx="6586500" cy="3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400"/>
              <a:t>Syitä lähteä ulkomaille on monia, esimerkiksi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halu kansainvälistyä 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halu oppia vieraita kieliä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kiinnostus tiettyä kohdemaata kohtaan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helpompi sisäänpääsy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haluttua koulutusta ei ole Suomessa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halu opiskella tietyssä yliopistossa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halu työllistyä kansainvälisiin työtehtäviin valmistumisen jälkeen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halu haastaa itsensä ja tehdä jotain erilaista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2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gd21b3f6095_0_11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t="680" b="680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gd21b3f6095_0_111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Missä vaiheessa? </a:t>
            </a:r>
            <a:endParaRPr/>
          </a:p>
        </p:txBody>
      </p:sp>
      <p:cxnSp>
        <p:nvCxnSpPr>
          <p:cNvPr id="385" name="Google Shape;385;gd21b3f6095_0_111"/>
          <p:cNvCxnSpPr/>
          <p:nvPr/>
        </p:nvCxnSpPr>
        <p:spPr>
          <a:xfrm>
            <a:off x="5080934" y="2115117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6" name="Google Shape;386;gd21b3f6095_0_111"/>
          <p:cNvSpPr txBox="1">
            <a:spLocks noGrp="1"/>
          </p:cNvSpPr>
          <p:nvPr>
            <p:ph type="body" idx="4294967295"/>
          </p:nvPr>
        </p:nvSpPr>
        <p:spPr>
          <a:xfrm>
            <a:off x="4965431" y="2438400"/>
            <a:ext cx="6586500" cy="3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400"/>
              <a:t>Mahdollisia vaihtoehtoja: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alempi ja ylempi tutkinto ulkomailla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alempi tutkinto ulkomailla, ylempi tutkinto Suomessa </a:t>
            </a:r>
            <a:endParaRPr/>
          </a:p>
          <a:p>
            <a:pPr marL="800100" lvl="1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alempi tutkinto Suomessa, ylempi tutkinto ulkomailla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maisteriksi Suomessa, tohtoriksi ulkomailla</a:t>
            </a:r>
            <a:endParaRPr/>
          </a:p>
          <a:p>
            <a:pPr marL="800100" lvl="1" indent="-215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400"/>
              <a:t>Yleisin vaihtoehto: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tutkinto Suomessa, vaihtovuosi ulkomailla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35B2C684-CD48-042C-84C3-B141A5F93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Lisätietoa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1AFA94F-0BB6-B251-8863-0E2DA7CE11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Opintopolku</a:t>
            </a:r>
          </a:p>
          <a:p>
            <a:r>
              <a:rPr lang="fi-FI" dirty="0"/>
              <a:t>Yliopistovalinnat.fi</a:t>
            </a:r>
          </a:p>
          <a:p>
            <a:r>
              <a:rPr lang="fi-FI" dirty="0"/>
              <a:t>Ammattikorkeaan.fi</a:t>
            </a:r>
          </a:p>
          <a:p>
            <a:r>
              <a:rPr lang="fi-FI" dirty="0"/>
              <a:t>Sakky.fi</a:t>
            </a:r>
          </a:p>
          <a:p>
            <a:r>
              <a:rPr lang="fi-FI" dirty="0"/>
              <a:t>Kansanopistot.fi</a:t>
            </a:r>
          </a:p>
          <a:p>
            <a:r>
              <a:rPr lang="fi-FI" dirty="0"/>
              <a:t>Oppisopimus.fi</a:t>
            </a:r>
          </a:p>
          <a:p>
            <a:r>
              <a:rPr lang="fi-FI" dirty="0"/>
              <a:t>Maailmalle.net</a:t>
            </a:r>
          </a:p>
          <a:p>
            <a:r>
              <a:rPr lang="fi-FI" dirty="0" err="1"/>
              <a:t>Eures</a:t>
            </a:r>
            <a:endParaRPr lang="fi-FI" dirty="0"/>
          </a:p>
          <a:p>
            <a:pPr marL="114300" indent="0">
              <a:buNone/>
            </a:pPr>
            <a:endParaRPr lang="fi-FI" dirty="0"/>
          </a:p>
          <a:p>
            <a:pPr marL="11430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80558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"/>
          <p:cNvSpPr txBox="1"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Koulutusalat yliopistossa</a:t>
            </a:r>
            <a:endParaRPr/>
          </a:p>
        </p:txBody>
      </p:sp>
      <p:pic>
        <p:nvPicPr>
          <p:cNvPr id="367" name="Google Shape;367;p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4885" r="4885"/>
          <a:stretch/>
        </p:blipFill>
        <p:spPr>
          <a:xfrm>
            <a:off x="20" y="10"/>
            <a:ext cx="4639713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"/>
          <p:cNvSpPr txBox="1">
            <a:spLocks noGrp="1"/>
          </p:cNvSpPr>
          <p:nvPr>
            <p:ph type="body" idx="1"/>
          </p:nvPr>
        </p:nvSpPr>
        <p:spPr>
          <a:xfrm>
            <a:off x="5069940" y="2322576"/>
            <a:ext cx="6172200" cy="3858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000"/>
              <a:t>Humanistiset alat ja teologia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000"/>
              <a:t>Kasvatusala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000"/>
              <a:t>Kauppa, hallinto ja oikeustiede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000"/>
              <a:t>Luonnontieteet, matematiikka ja tilastotiede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000"/>
              <a:t>Farmasia, hammaslääketiede ja lääketiede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000"/>
              <a:t>Maa- ja metsätaloustiede ja eläinlääketiede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000"/>
              <a:t>Palvelualat: liikuntatiede ja sotilasala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000"/>
              <a:t>Sosiaalitieteet, journalistiikka ja viestintä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000"/>
              <a:t>Taiteet ja kulttuuri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000"/>
              <a:t>Tekniikka, teollisuus ja rakentaminen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000"/>
              <a:t>Tietojenkäsittely, tietotekniikka ja informaatiotutkimus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000"/>
              <a:t>Terveys ja hyvinvointi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000"/>
              <a:t>Yhteiskuntatieteet</a:t>
            </a:r>
            <a:endParaRPr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gd210f95868_4_34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6739" r="6747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gd210f95868_4_34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Suomalaiset yliopistot</a:t>
            </a:r>
            <a:endParaRPr/>
          </a:p>
        </p:txBody>
      </p:sp>
      <p:cxnSp>
        <p:nvCxnSpPr>
          <p:cNvPr id="391" name="Google Shape;391;gd210f95868_4_34"/>
          <p:cNvCxnSpPr/>
          <p:nvPr/>
        </p:nvCxnSpPr>
        <p:spPr>
          <a:xfrm>
            <a:off x="5080934" y="2115117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2" name="Google Shape;392;gd210f95868_4_34"/>
          <p:cNvSpPr txBox="1">
            <a:spLocks noGrp="1"/>
          </p:cNvSpPr>
          <p:nvPr>
            <p:ph type="body" idx="4294967295"/>
          </p:nvPr>
        </p:nvSpPr>
        <p:spPr>
          <a:xfrm>
            <a:off x="4965431" y="2438400"/>
            <a:ext cx="6586500" cy="3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rgbClr val="000000"/>
                </a:solidFill>
              </a:rPr>
              <a:t>Suomessa on 14 yliopistoa, joista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-US">
                <a:solidFill>
                  <a:srgbClr val="000000"/>
                </a:solidFill>
              </a:rPr>
              <a:t>kaksi on ruotsinkielisiä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-US">
                <a:solidFill>
                  <a:srgbClr val="000000"/>
                </a:solidFill>
              </a:rPr>
              <a:t>viisi sijaitsee pääkaupunkiseudulla.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>
              <a:solidFill>
                <a:srgbClr val="00000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-US" sz="2400" i="0" u="none" strike="noStrike">
                <a:solidFill>
                  <a:srgbClr val="000000"/>
                </a:solidFill>
              </a:rPr>
              <a:t>Suurin osa yliopistoista on monitieteisiä, mutta osa yliopistoista on erikoistunut tietyn tieteenalan opetukseen.</a:t>
            </a:r>
            <a:endParaRPr sz="2400" i="0" u="none" strike="noStrike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gcc6146cce5_0_33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20" y="1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gcc6146cce5_0_330"/>
          <p:cNvSpPr/>
          <p:nvPr/>
        </p:nvSpPr>
        <p:spPr>
          <a:xfrm>
            <a:off x="336884" y="321176"/>
            <a:ext cx="4332300" cy="5896800"/>
          </a:xfrm>
          <a:prstGeom prst="rect">
            <a:avLst/>
          </a:prstGeom>
          <a:solidFill>
            <a:schemeClr val="lt1">
              <a:alpha val="89019"/>
            </a:schemeClr>
          </a:solidFill>
          <a:ln w="127000" cap="sq" cmpd="thinThick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gcc6146cce5_0_330"/>
          <p:cNvSpPr txBox="1">
            <a:spLocks noGrp="1"/>
          </p:cNvSpPr>
          <p:nvPr>
            <p:ph type="title"/>
          </p:nvPr>
        </p:nvSpPr>
        <p:spPr>
          <a:xfrm>
            <a:off x="457100" y="640275"/>
            <a:ext cx="4114800" cy="13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Englanninkieliset tutkinto-ohjelmat</a:t>
            </a:r>
            <a:endParaRPr sz="4000"/>
          </a:p>
        </p:txBody>
      </p:sp>
      <p:sp>
        <p:nvSpPr>
          <p:cNvPr id="376" name="Google Shape;376;gcc6146cce5_0_330"/>
          <p:cNvSpPr txBox="1">
            <a:spLocks noGrp="1"/>
          </p:cNvSpPr>
          <p:nvPr>
            <p:ph type="body" idx="1"/>
          </p:nvPr>
        </p:nvSpPr>
        <p:spPr>
          <a:xfrm>
            <a:off x="594110" y="2532185"/>
            <a:ext cx="3764700" cy="3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Kandidaattivaiheessa opetuskieli on pääosin suomi tai ruotsi, mutta maisterivaiheen opinnot suoritetaan useimmiten englanniksi.</a:t>
            </a:r>
            <a:endParaRPr sz="2000"/>
          </a:p>
          <a:p>
            <a: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Englanninkielisten kandidaattiohjelmien tarjonta on kuitenkin jatkuvasti kasvanut. </a:t>
            </a:r>
            <a:endParaRPr sz="2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gd210f95868_4_0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2678" r="2678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gd210f95868_4_0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0"/>
              <a:buFont typeface="Calibri"/>
              <a:buNone/>
            </a:pPr>
            <a:r>
              <a:rPr lang="en-US"/>
              <a:t>Yliopisto-opiskelun tunnusmerkkejä</a:t>
            </a:r>
            <a:endParaRPr/>
          </a:p>
        </p:txBody>
      </p:sp>
      <p:cxnSp>
        <p:nvCxnSpPr>
          <p:cNvPr id="328" name="Google Shape;328;gd210f95868_4_0"/>
          <p:cNvCxnSpPr/>
          <p:nvPr/>
        </p:nvCxnSpPr>
        <p:spPr>
          <a:xfrm>
            <a:off x="5080934" y="2115117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9" name="Google Shape;329;gd210f95868_4_0"/>
          <p:cNvSpPr txBox="1">
            <a:spLocks noGrp="1"/>
          </p:cNvSpPr>
          <p:nvPr>
            <p:ph type="body" idx="4294967295"/>
          </p:nvPr>
        </p:nvSpPr>
        <p:spPr>
          <a:xfrm>
            <a:off x="4965431" y="2438400"/>
            <a:ext cx="6586500" cy="3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Useissa koulutusohjelmissa paljon vapautta suunnitella omaa opiskelupolkua ja tutkinnon sisältöjä</a:t>
            </a:r>
            <a:endParaRPr sz="290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Vastuu opintojen etenemisestä itsellä</a:t>
            </a:r>
            <a:endParaRPr sz="290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Tutkinnon rakenne:</a:t>
            </a:r>
            <a:endParaRPr sz="2900"/>
          </a:p>
          <a:p>
            <a:pPr marL="80010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Kandidaatti (alempi korkeakoulututkinto, kesto yleensä kolme vuotta) ja maisteri (ylempi korkeakoulututkinto, kesto yleensä kaksi vuotta)</a:t>
            </a:r>
            <a:endParaRPr sz="250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Yliopistotutkinnon päämääränä voi olla tietyn alan spesialisti tai laaja-alainen generalisti</a:t>
            </a:r>
            <a:endParaRPr sz="2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"/>
          <p:cNvSpPr txBox="1"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Koulutusalat ammattikorkeakoulussa</a:t>
            </a:r>
            <a:endParaRPr/>
          </a:p>
        </p:txBody>
      </p:sp>
      <p:pic>
        <p:nvPicPr>
          <p:cNvPr id="432" name="Google Shape;432;p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2151" r="2151"/>
          <a:stretch/>
        </p:blipFill>
        <p:spPr>
          <a:xfrm>
            <a:off x="20" y="10"/>
            <a:ext cx="4639713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5"/>
          <p:cNvSpPr txBox="1">
            <a:spLocks noGrp="1"/>
          </p:cNvSpPr>
          <p:nvPr>
            <p:ph type="body" idx="1"/>
          </p:nvPr>
        </p:nvSpPr>
        <p:spPr>
          <a:xfrm>
            <a:off x="5069940" y="2322576"/>
            <a:ext cx="6172200" cy="3858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Humanistinen ala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Kasvatusala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Kaupan ja hallinnon ala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Maa- ja metsätalous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Palvelualat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Sosiaaliala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Taiteet ja kulttuuri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Tekniikan ja liikenteen ala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Terveys ja hyvinvointi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Tietojenkäsittely ja tieto- ja viestintätekniikka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5109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gd1043ddcd5_1_121"/>
          <p:cNvPicPr preferRelativeResize="0"/>
          <p:nvPr/>
        </p:nvPicPr>
        <p:blipFill rotWithShape="1">
          <a:blip r:embed="rId3">
            <a:alphaModFix/>
          </a:blip>
          <a:srcRect l="9" r="9"/>
          <a:stretch/>
        </p:blipFill>
        <p:spPr>
          <a:xfrm>
            <a:off x="0" y="310509"/>
            <a:ext cx="4965426" cy="6236976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gd1043ddcd5_1_121"/>
          <p:cNvSpPr txBox="1">
            <a:spLocks noGrp="1"/>
          </p:cNvSpPr>
          <p:nvPr>
            <p:ph type="title" idx="4294967295"/>
          </p:nvPr>
        </p:nvSpPr>
        <p:spPr>
          <a:xfrm>
            <a:off x="5190100" y="629275"/>
            <a:ext cx="63618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Calibri"/>
              <a:buNone/>
            </a:pPr>
            <a:r>
              <a:rPr lang="en-US" dirty="0" err="1"/>
              <a:t>Suomalaiset</a:t>
            </a:r>
            <a:r>
              <a:rPr lang="en-US" dirty="0"/>
              <a:t> </a:t>
            </a:r>
            <a:r>
              <a:rPr lang="en-US" dirty="0" err="1"/>
              <a:t>ammattikorkeakoulut</a:t>
            </a:r>
            <a:endParaRPr dirty="0"/>
          </a:p>
        </p:txBody>
      </p:sp>
      <p:cxnSp>
        <p:nvCxnSpPr>
          <p:cNvPr id="456" name="Google Shape;456;gd1043ddcd5_1_121"/>
          <p:cNvCxnSpPr/>
          <p:nvPr/>
        </p:nvCxnSpPr>
        <p:spPr>
          <a:xfrm>
            <a:off x="5080934" y="2115117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7" name="Google Shape;457;gd1043ddcd5_1_121"/>
          <p:cNvSpPr txBox="1">
            <a:spLocks noGrp="1"/>
          </p:cNvSpPr>
          <p:nvPr>
            <p:ph type="body" idx="4294967295"/>
          </p:nvPr>
        </p:nvSpPr>
        <p:spPr>
          <a:xfrm>
            <a:off x="5190125" y="2438400"/>
            <a:ext cx="6361800" cy="3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</a:rPr>
              <a:t>Suomessa</a:t>
            </a:r>
            <a:r>
              <a:rPr lang="en-US" sz="2400" dirty="0">
                <a:solidFill>
                  <a:srgbClr val="000000"/>
                </a:solidFill>
              </a:rPr>
              <a:t> on 25 </a:t>
            </a:r>
            <a:r>
              <a:rPr lang="en-US" sz="2400" dirty="0" err="1">
                <a:solidFill>
                  <a:srgbClr val="000000"/>
                </a:solidFill>
              </a:rPr>
              <a:t>ammattikorkeakoulua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joista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 err="1">
                <a:solidFill>
                  <a:srgbClr val="000000"/>
                </a:solidFill>
              </a:rPr>
              <a:t>kolme</a:t>
            </a:r>
            <a:r>
              <a:rPr lang="en-US" dirty="0">
                <a:solidFill>
                  <a:srgbClr val="000000"/>
                </a:solidFill>
              </a:rPr>
              <a:t> on </a:t>
            </a:r>
            <a:r>
              <a:rPr lang="en-US" dirty="0" err="1">
                <a:solidFill>
                  <a:srgbClr val="000000"/>
                </a:solidFill>
              </a:rPr>
              <a:t>ruotsinkielisiä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 err="1">
                <a:solidFill>
                  <a:srgbClr val="000000"/>
                </a:solidFill>
              </a:rPr>
              <a:t>kolme</a:t>
            </a:r>
            <a:r>
              <a:rPr lang="en-US" dirty="0">
                <a:solidFill>
                  <a:srgbClr val="000000"/>
                </a:solidFill>
              </a:rPr>
              <a:t> on </a:t>
            </a:r>
            <a:r>
              <a:rPr lang="en-US" dirty="0" err="1">
                <a:solidFill>
                  <a:srgbClr val="000000"/>
                </a:solidFill>
              </a:rPr>
              <a:t>eri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puolilla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Suomea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toimivaa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verkostoammattikorkeakoulua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 err="1">
                <a:solidFill>
                  <a:srgbClr val="000000"/>
                </a:solidFill>
              </a:rPr>
              <a:t>neljä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sijaitsee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pääkaupunkiseudulla</a:t>
            </a:r>
            <a:r>
              <a:rPr lang="en-US" dirty="0">
                <a:solidFill>
                  <a:srgbClr val="000000"/>
                </a:solidFill>
              </a:rPr>
              <a:t>.</a:t>
            </a:r>
            <a:endParaRPr dirty="0"/>
          </a:p>
          <a:p>
            <a:pPr marL="685800" lvl="1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dirty="0">
              <a:solidFill>
                <a:srgbClr val="000000"/>
              </a:solidFill>
            </a:endParaRPr>
          </a:p>
          <a:p>
            <a:pPr marL="685800" lvl="1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dirty="0">
              <a:solidFill>
                <a:srgbClr val="000000"/>
              </a:solidFill>
            </a:endParaRPr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gcc6b3b741c_1_16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20" y="1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gcc6b3b741c_1_166"/>
          <p:cNvSpPr/>
          <p:nvPr/>
        </p:nvSpPr>
        <p:spPr>
          <a:xfrm>
            <a:off x="336884" y="321176"/>
            <a:ext cx="4332300" cy="5896800"/>
          </a:xfrm>
          <a:prstGeom prst="rect">
            <a:avLst/>
          </a:prstGeom>
          <a:solidFill>
            <a:schemeClr val="lt1">
              <a:alpha val="89410"/>
            </a:schemeClr>
          </a:solidFill>
          <a:ln w="127000" cap="sq" cmpd="thinThick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gcc6b3b741c_1_166"/>
          <p:cNvSpPr txBox="1">
            <a:spLocks noGrp="1"/>
          </p:cNvSpPr>
          <p:nvPr>
            <p:ph type="title"/>
          </p:nvPr>
        </p:nvSpPr>
        <p:spPr>
          <a:xfrm>
            <a:off x="457100" y="640275"/>
            <a:ext cx="4114800" cy="13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000000"/>
                </a:solidFill>
              </a:rPr>
              <a:t>Englanninkieliset tutkinto-ohjelmat</a:t>
            </a:r>
            <a:endParaRPr sz="4000">
              <a:solidFill>
                <a:srgbClr val="000000"/>
              </a:solidFill>
            </a:endParaRPr>
          </a:p>
        </p:txBody>
      </p:sp>
      <p:sp>
        <p:nvSpPr>
          <p:cNvPr id="441" name="Google Shape;441;gcc6b3b741c_1_166"/>
          <p:cNvSpPr txBox="1">
            <a:spLocks noGrp="1"/>
          </p:cNvSpPr>
          <p:nvPr>
            <p:ph type="body" idx="1"/>
          </p:nvPr>
        </p:nvSpPr>
        <p:spPr>
          <a:xfrm>
            <a:off x="594110" y="2532185"/>
            <a:ext cx="3764700" cy="3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</a:rPr>
              <a:t>Ammattikorkeakouluissa on tarjolla runsaasti englanninkielisiä koulutusohjelmia lähes kaikilla koulutusaloilla</a:t>
            </a:r>
            <a:endParaRPr sz="2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1001</Words>
  <Application>Microsoft Office PowerPoint</Application>
  <PresentationFormat>Laajakuva</PresentationFormat>
  <Paragraphs>274</Paragraphs>
  <Slides>29</Slides>
  <Notes>26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11</vt:i4>
      </vt:variant>
      <vt:variant>
        <vt:lpstr>Dian otsikot</vt:lpstr>
      </vt:variant>
      <vt:variant>
        <vt:i4>29</vt:i4>
      </vt:variant>
    </vt:vector>
  </HeadingPairs>
  <TitlesOfParts>
    <vt:vector size="44" baseType="lpstr">
      <vt:lpstr>Open Sans SemiBold</vt:lpstr>
      <vt:lpstr>Arial</vt:lpstr>
      <vt:lpstr>Calibri</vt:lpstr>
      <vt:lpstr>Open Sans</vt:lpstr>
      <vt:lpstr>2_Office-teema</vt:lpstr>
      <vt:lpstr>Office-teema</vt:lpstr>
      <vt:lpstr>Office-teema</vt:lpstr>
      <vt:lpstr>Office-teema</vt:lpstr>
      <vt:lpstr>1_Office-teema</vt:lpstr>
      <vt:lpstr>4_Office-teema</vt:lpstr>
      <vt:lpstr>5_Office-teema</vt:lpstr>
      <vt:lpstr>6_Office-teema</vt:lpstr>
      <vt:lpstr>7_Office-teema</vt:lpstr>
      <vt:lpstr>3_Office-teema</vt:lpstr>
      <vt:lpstr>8_Office-teema</vt:lpstr>
      <vt:lpstr>Lukion ja ylioppilaskirjoitusten jälkeen</vt:lpstr>
      <vt:lpstr>Vaihtoehtoja</vt:lpstr>
      <vt:lpstr>Koulutusalat yliopistossa</vt:lpstr>
      <vt:lpstr>Suomalaiset yliopistot</vt:lpstr>
      <vt:lpstr>Englanninkieliset tutkinto-ohjelmat</vt:lpstr>
      <vt:lpstr>Yliopisto-opiskelun tunnusmerkkejä</vt:lpstr>
      <vt:lpstr>Koulutusalat ammattikorkeakoulussa</vt:lpstr>
      <vt:lpstr>Suomalaiset ammattikorkeakoulut</vt:lpstr>
      <vt:lpstr>Englanninkieliset tutkinto-ohjelmat</vt:lpstr>
      <vt:lpstr>Ammattikorkeakoulussa opiskelun tunnusmerkkejä</vt:lpstr>
      <vt:lpstr>Hakeminen yliopistoon ja ammattikorkeakouluun</vt:lpstr>
      <vt:lpstr>Korkea-asteen yhteishaku</vt:lpstr>
      <vt:lpstr>PowerPoint-esitys</vt:lpstr>
      <vt:lpstr>Ensikertalaiskiintiöt</vt:lpstr>
      <vt:lpstr>Valintaväylät yliopistoon</vt:lpstr>
      <vt:lpstr>PowerPoint-esitys</vt:lpstr>
      <vt:lpstr>Todistusvalinnan pisteytys vuoteen 2025 saakka</vt:lpstr>
      <vt:lpstr>Todistusvalinnan pisteytys vuodesta 2026 eteenpäin</vt:lpstr>
      <vt:lpstr>Valintaväylät ammattikorkeakouluun</vt:lpstr>
      <vt:lpstr>PowerPoint-esitys</vt:lpstr>
      <vt:lpstr>PowerPoint-esitys</vt:lpstr>
      <vt:lpstr>Tärkeitä päivämääriä</vt:lpstr>
      <vt:lpstr>Koulutusalat ammatillisessa koulutuksessa</vt:lpstr>
      <vt:lpstr>Ammatillisen koulutuksen tunnusmerkkejä</vt:lpstr>
      <vt:lpstr>Hakuväylät ammatilliseen koulutukseen</vt:lpstr>
      <vt:lpstr>Avoimet korkeakouluopinnot</vt:lpstr>
      <vt:lpstr>Miksi maailmalle? </vt:lpstr>
      <vt:lpstr>Missä vaiheessa? </vt:lpstr>
      <vt:lpstr>Lisätietoa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Koulutusalat yliopistossa</dc:title>
  <dc:creator>kukka tast</dc:creator>
  <cp:lastModifiedBy>Elsa Kuittinen</cp:lastModifiedBy>
  <cp:revision>4</cp:revision>
  <dcterms:created xsi:type="dcterms:W3CDTF">2021-03-20T09:18:24Z</dcterms:created>
  <dcterms:modified xsi:type="dcterms:W3CDTF">2023-11-29T10:46:03Z</dcterms:modified>
</cp:coreProperties>
</file>