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57" r:id="rId5"/>
    <p:sldId id="260" r:id="rId6"/>
    <p:sldId id="261" r:id="rId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A99036-9777-47B6-973C-E023AD1E1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CA7B448-9F67-4534-8371-C9F7FFBDF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034D97F-5899-4E9F-8BAD-5A9FB72ED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4B4D-6DBE-4C93-A975-FF4473B2D9AD}" type="datetimeFigureOut">
              <a:rPr lang="fi-FI" smtClean="0"/>
              <a:t>22.2.2022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CCAC624-44D3-4CA3-B4EB-A6D2AC626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3BF8126-9DC4-4518-B6F6-2064F77E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A77-DD5E-4FA1-94AA-7B50C862A3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6507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42296D-A2B3-42A4-BB57-5B5FD653C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87D11C1-052A-417A-BBC4-B3D8E3A20B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6C25D6E-62D7-43A5-BC4B-075F63826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4B4D-6DBE-4C93-A975-FF4473B2D9AD}" type="datetimeFigureOut">
              <a:rPr lang="fi-FI" smtClean="0"/>
              <a:t>22.2.2022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84CA4FB-BEFB-4A30-A12B-08DD28E73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3FC0DCE-18BF-4801-A870-EB5D5ECF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A77-DD5E-4FA1-94AA-7B50C862A3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9862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71051863-6DF5-436E-93F0-96A1DDED8E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30133FB-B3E1-4EEB-98E3-B7C8D2A08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783D6C-DF6B-4ABE-8017-4241FA3D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4B4D-6DBE-4C93-A975-FF4473B2D9AD}" type="datetimeFigureOut">
              <a:rPr lang="fi-FI" smtClean="0"/>
              <a:t>22.2.2022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714882-920E-47C1-92CF-2DA8A44B3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AA7867F-4C2A-4DB7-93C2-CA644EF6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A77-DD5E-4FA1-94AA-7B50C862A3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356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B527CE-6D65-42CB-9311-D6A403209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1EAFF86-550B-4ADD-B746-E8EDFFEF2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D93AD53-E271-481D-9F23-24B611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4B4D-6DBE-4C93-A975-FF4473B2D9AD}" type="datetimeFigureOut">
              <a:rPr lang="fi-FI" smtClean="0"/>
              <a:t>22.2.2022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3D31C9-F4BE-4A9D-A051-688CED065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F57FB2-7719-4E98-A9E2-8218B864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A77-DD5E-4FA1-94AA-7B50C862A3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5662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F10621-313C-4CCB-8DB1-562EE9B92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AD8A4B5-EC01-4822-92E9-BE71788AF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9B5BFA8-9303-4FA6-AFF3-5F1755AAD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4B4D-6DBE-4C93-A975-FF4473B2D9AD}" type="datetimeFigureOut">
              <a:rPr lang="fi-FI" smtClean="0"/>
              <a:t>22.2.2022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99D0771-D3A8-479E-97F2-79714DF7C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75E0AC5-F2EF-4587-9D0D-69D23C16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A77-DD5E-4FA1-94AA-7B50C862A3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4824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A80263-6CD4-47F2-BF44-33EE28C6F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72A990D-6A86-4AC1-88E8-2E9F410FD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99484DB-9D80-49F5-ABF3-1506BDC32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8ED25FE-8EA9-4C00-8773-CFD66A6E2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4B4D-6DBE-4C93-A975-FF4473B2D9AD}" type="datetimeFigureOut">
              <a:rPr lang="fi-FI" smtClean="0"/>
              <a:t>22.2.2022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DCF3435-E269-4D62-AF09-D9BB033C4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AE6D8F5-177F-4D12-8F83-315816795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A77-DD5E-4FA1-94AA-7B50C862A3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8519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18EE7A-7FB8-400D-9C50-5C5047158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A80002A-CA16-4D6D-B45C-AAD1A1FF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0B020A7-8A4E-416B-B862-F0FCA0054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B9F32A4-79E8-4942-96C3-EAA9B87DD8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31EF01F-2439-449F-A8A8-A4088FA96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2BE103A-DEB7-4B5C-B264-D5F9BFF80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4B4D-6DBE-4C93-A975-FF4473B2D9AD}" type="datetimeFigureOut">
              <a:rPr lang="fi-FI" smtClean="0"/>
              <a:t>22.2.2022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AD229BD-A2AE-45AF-ABFA-B3E1C3E52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CD916D1-A391-45F5-8ABE-2943341F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A77-DD5E-4FA1-94AA-7B50C862A3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1691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D140C5-403D-4AC7-94A9-E848658A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DD558B3-34F0-4B5A-9659-C9C85FFA8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4B4D-6DBE-4C93-A975-FF4473B2D9AD}" type="datetimeFigureOut">
              <a:rPr lang="fi-FI" smtClean="0"/>
              <a:t>22.2.2022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95BAA4A-5B17-434E-A8BA-873A76A63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1E6C4FF-F512-40D8-8E51-91218DCC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A77-DD5E-4FA1-94AA-7B50C862A3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142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8D7F2A7-064A-4FE3-B62C-B3BA0BEBB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4B4D-6DBE-4C93-A975-FF4473B2D9AD}" type="datetimeFigureOut">
              <a:rPr lang="fi-FI" smtClean="0"/>
              <a:t>22.2.2022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023F91A-A898-4D9F-A6F0-9254C7C62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4FAE0AA-7195-4937-95EC-FC59F6C4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A77-DD5E-4FA1-94AA-7B50C862A3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7688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E28EE7-2D7E-4FDC-B993-488A7783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988E17-C1EE-4A3D-AF36-904FA47EC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1E877E8-E745-45B8-BCB3-E4D1FDF87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D1FE232-5202-4F4D-B1F5-2A6D4CA9E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4B4D-6DBE-4C93-A975-FF4473B2D9AD}" type="datetimeFigureOut">
              <a:rPr lang="fi-FI" smtClean="0"/>
              <a:t>22.2.2022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4CAACFF-F902-4DB5-88E5-F4A80F2D8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A266B3D-1E09-44C9-AD08-27FEB73F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A77-DD5E-4FA1-94AA-7B50C862A3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3523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57BCEF-B7F1-4905-9C34-B79A6EC6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A82AED2-5049-4942-8670-29A3F78E08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5A79CF2-61D6-44E5-9A16-0A9AD4F2A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9A28EBA-B027-4408-B563-BEF091B0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4B4D-6DBE-4C93-A975-FF4473B2D9AD}" type="datetimeFigureOut">
              <a:rPr lang="fi-FI" smtClean="0"/>
              <a:t>22.2.2022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0AF1FAA-0FE5-4F66-A94F-653A38D5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5E3AD09-8502-4E83-99C2-44B8CE7A0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29A77-DD5E-4FA1-94AA-7B50C862A3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273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368B3D3-2E2A-4BB7-B6FC-3D09380F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5FCF5EC-5D01-4620-BD62-B55D2448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DF89A9-7C83-4C9B-964D-41EDD80050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B4B4D-6DBE-4C93-A975-FF4473B2D9AD}" type="datetimeFigureOut">
              <a:rPr lang="fi-FI" smtClean="0"/>
              <a:t>22.2.2022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67EE68C-FB0B-427A-946A-4442D948E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D3D74D0-14A3-4DF3-85F7-393B64AEB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29A77-DD5E-4FA1-94AA-7B50C862A3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148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lattia, sisä&#10;&#10;Kuvaus luotu automaattisesti">
            <a:extLst>
              <a:ext uri="{FF2B5EF4-FFF2-40B4-BE49-F238E27FC236}">
                <a16:creationId xmlns:a16="http://schemas.microsoft.com/office/drawing/2014/main" id="{B04BC581-95A7-417F-9C34-82428D194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16C306D-55CB-4F8B-887B-0C30439D0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fi-FI" sz="6600" b="1" dirty="0"/>
              <a:t>Suonenjoen lukioon?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5676889-B18F-41F9-9AAD-462DCAA98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dirty="0" err="1"/>
              <a:t>Peruskoulusta</a:t>
            </a:r>
            <a:r>
              <a:rPr lang="en-US" sz="5000" b="1" dirty="0"/>
              <a:t> </a:t>
            </a:r>
            <a:r>
              <a:rPr lang="en-US" sz="5000" b="1" dirty="0" err="1"/>
              <a:t>lukioon</a:t>
            </a:r>
            <a:endParaRPr lang="en-US" sz="5000" b="1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B696C6-CD95-4E44-B892-2C8FE7D2C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865252"/>
          </a:xfrm>
        </p:spPr>
        <p:txBody>
          <a:bodyPr>
            <a:normAutofit/>
          </a:bodyPr>
          <a:lstStyle/>
          <a:p>
            <a:r>
              <a:rPr lang="fi-FI" sz="2200" dirty="0"/>
              <a:t>Oppilaasta opiskelijaksi</a:t>
            </a:r>
          </a:p>
          <a:p>
            <a:r>
              <a:rPr lang="fi-FI" sz="2200" dirty="0"/>
              <a:t>Laajempia kokonaisuuksia</a:t>
            </a:r>
          </a:p>
          <a:p>
            <a:r>
              <a:rPr lang="fi-FI" sz="2200" dirty="0"/>
              <a:t>Uusia oppiaineita, </a:t>
            </a:r>
          </a:p>
          <a:p>
            <a:r>
              <a:rPr lang="fi-FI" sz="2200" dirty="0"/>
              <a:t>Yksilöllisiä valintoja</a:t>
            </a:r>
          </a:p>
          <a:p>
            <a:r>
              <a:rPr lang="fi-FI" sz="2200" dirty="0"/>
              <a:t>Oppikirjoja, sähköisiä materiaaleja ja digitalisaatiota</a:t>
            </a:r>
          </a:p>
          <a:p>
            <a:r>
              <a:rPr lang="fi-FI" sz="2200" dirty="0"/>
              <a:t>Oppivelvollisuus ja maksuttomuus</a:t>
            </a:r>
          </a:p>
          <a:p>
            <a:r>
              <a:rPr lang="fi-FI" sz="2200" dirty="0"/>
              <a:t>Laaja jatko-opintokelpoisuus</a:t>
            </a:r>
          </a:p>
          <a:p>
            <a:endParaRPr lang="fi-FI" sz="2200" dirty="0"/>
          </a:p>
          <a:p>
            <a:endParaRPr lang="en-US" sz="2200" dirty="0"/>
          </a:p>
        </p:txBody>
      </p:sp>
      <p:pic>
        <p:nvPicPr>
          <p:cNvPr id="5" name="Sisällön paikkamerkki 4" descr="Kuva, joka sisältää kohteen henkilö, henkilöt, väkijoukko&#10;&#10;Kuvaus luotu automaattisesti">
            <a:extLst>
              <a:ext uri="{FF2B5EF4-FFF2-40B4-BE49-F238E27FC236}">
                <a16:creationId xmlns:a16="http://schemas.microsoft.com/office/drawing/2014/main" id="{6A666695-E1CC-45AC-8120-0EB8EE735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r="734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1988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rakennus, ulko, ryhmä, henkilöt&#10;&#10;Kuvaus luotu automaattisesti">
            <a:extLst>
              <a:ext uri="{FF2B5EF4-FFF2-40B4-BE49-F238E27FC236}">
                <a16:creationId xmlns:a16="http://schemas.microsoft.com/office/drawing/2014/main" id="{14351FEE-6BEE-4F53-9A0B-756C9E673E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706" b="730"/>
          <a:stretch/>
        </p:blipFill>
        <p:spPr>
          <a:xfrm>
            <a:off x="-288806" y="0"/>
            <a:ext cx="9669642" cy="685799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697EC-1EBD-4CFA-8907-5B9DDE686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986" y="247140"/>
            <a:ext cx="3257550" cy="12723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 err="1"/>
              <a:t>Lukion</a:t>
            </a:r>
            <a:r>
              <a:rPr lang="en-US" sz="4000" b="1" dirty="0"/>
              <a:t> </a:t>
            </a:r>
            <a:r>
              <a:rPr lang="en-US" sz="4000" b="1" dirty="0" err="1"/>
              <a:t>oppimäärä</a:t>
            </a:r>
            <a:endParaRPr lang="en-US" sz="4000" b="1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CDB1609-939C-4278-AFA3-EC8E4F333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fi-FI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A689A19-BB61-4244-A405-2BDBC1E80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017" y="1618799"/>
            <a:ext cx="6652983" cy="435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62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isällön paikkamerkki 12" descr="Kuva, joka sisältää kohteen sisä, henkilö, sisäkatto, auditorio&#10;&#10;Kuvaus luotu automaattisesti">
            <a:extLst>
              <a:ext uri="{FF2B5EF4-FFF2-40B4-BE49-F238E27FC236}">
                <a16:creationId xmlns:a16="http://schemas.microsoft.com/office/drawing/2014/main" id="{40341C2F-A9C0-4DA1-840F-95D6C60CBB4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536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FC6321F-B9FA-422D-A81C-05CE3CB6C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603" y="0"/>
            <a:ext cx="4023360" cy="12023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 err="1"/>
              <a:t>Opiskelu</a:t>
            </a:r>
            <a:r>
              <a:rPr lang="en-US" sz="4800" dirty="0"/>
              <a:t> </a:t>
            </a:r>
            <a:r>
              <a:rPr lang="en-US" sz="4800" dirty="0" err="1"/>
              <a:t>lukiossa</a:t>
            </a:r>
            <a:endParaRPr lang="en-US" sz="4800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24762D5B-A438-4468-A94D-E767F1DB3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585" y="1335527"/>
            <a:ext cx="5051395" cy="52161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000" dirty="0">
                <a:solidFill>
                  <a:schemeClr val="tx1"/>
                </a:solidFill>
              </a:rPr>
              <a:t>5 periodia ja lukujärjestystä</a:t>
            </a:r>
          </a:p>
          <a:p>
            <a:endParaRPr lang="fi-FI" sz="2000" dirty="0">
              <a:solidFill>
                <a:schemeClr val="tx1"/>
              </a:solidFill>
            </a:endParaRPr>
          </a:p>
          <a:p>
            <a:r>
              <a:rPr lang="fi-FI" sz="2000" dirty="0">
                <a:solidFill>
                  <a:schemeClr val="tx1"/>
                </a:solidFill>
              </a:rPr>
              <a:t>75 minuutin oppitunnit 3 kertaa viikossa</a:t>
            </a:r>
          </a:p>
          <a:p>
            <a:endParaRPr lang="fi-FI" sz="2000" dirty="0">
              <a:solidFill>
                <a:schemeClr val="tx1"/>
              </a:solidFill>
            </a:endParaRPr>
          </a:p>
          <a:p>
            <a:r>
              <a:rPr lang="fi-FI" sz="2000" dirty="0">
                <a:solidFill>
                  <a:schemeClr val="tx1"/>
                </a:solidFill>
              </a:rPr>
              <a:t>Monipuolisia arviointimenetelmiä, päättöviikko ja digitaalisia kokeita</a:t>
            </a:r>
          </a:p>
          <a:p>
            <a:endParaRPr lang="fi-FI" sz="2000" dirty="0">
              <a:solidFill>
                <a:schemeClr val="tx1"/>
              </a:solidFill>
            </a:endParaRPr>
          </a:p>
          <a:p>
            <a:r>
              <a:rPr lang="fi-FI" sz="2000" dirty="0">
                <a:solidFill>
                  <a:schemeClr val="tx1"/>
                </a:solidFill>
              </a:rPr>
              <a:t>Yhteistyötaitoja, </a:t>
            </a:r>
            <a:r>
              <a:rPr lang="fi-FI" sz="2000" dirty="0" err="1">
                <a:solidFill>
                  <a:schemeClr val="tx1"/>
                </a:solidFill>
              </a:rPr>
              <a:t>tvt</a:t>
            </a:r>
            <a:r>
              <a:rPr lang="fi-FI" sz="2000" dirty="0">
                <a:solidFill>
                  <a:schemeClr val="tx1"/>
                </a:solidFill>
              </a:rPr>
              <a:t>-taitoja, kriittisyyttä, monilukutaitoa ja oppiaineita yhdisteleviä sisältöjä ja laaja-alaisia tavoitteita</a:t>
            </a:r>
          </a:p>
          <a:p>
            <a:endParaRPr lang="fi-FI" sz="2000" dirty="0">
              <a:solidFill>
                <a:schemeClr val="tx1"/>
              </a:solidFill>
            </a:endParaRPr>
          </a:p>
          <a:p>
            <a:r>
              <a:rPr lang="fi-FI" sz="2000" u="sng" dirty="0">
                <a:solidFill>
                  <a:schemeClr val="tx1"/>
                </a:solidFill>
              </a:rPr>
              <a:t>Lähiopetusta</a:t>
            </a:r>
            <a:r>
              <a:rPr lang="fi-FI" sz="2000" dirty="0">
                <a:solidFill>
                  <a:schemeClr val="tx1"/>
                </a:solidFill>
              </a:rPr>
              <a:t>, etäopetusta, verkkotyöskentelyä, korkeakouluopintoja ja itsenäistä opiskelua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30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Sisällön paikkamerkki 17" descr="Kuva, joka sisältää kohteen henkilö, ulko, rakennus, ryhmä&#10;&#10;Kuvaus luotu automaattisesti">
            <a:extLst>
              <a:ext uri="{FF2B5EF4-FFF2-40B4-BE49-F238E27FC236}">
                <a16:creationId xmlns:a16="http://schemas.microsoft.com/office/drawing/2014/main" id="{6E1E73CF-F1C5-41EC-8656-76D90AC09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5" r="9092" b="2944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FADAB06A-ACCA-4A36-935B-867079F34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31" y="635509"/>
            <a:ext cx="3772281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 err="1"/>
              <a:t>Ylioppilastutkinto</a:t>
            </a:r>
            <a:br>
              <a:rPr lang="en-US" sz="2800" b="1" dirty="0"/>
            </a:br>
            <a:r>
              <a:rPr lang="en-US" sz="2800" dirty="0"/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E42D92C1-164F-4DC1-9353-5232DBE72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6505" y="1760221"/>
            <a:ext cx="4731797" cy="43756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1700" dirty="0"/>
              <a:t>Vähintään 5 koetta:</a:t>
            </a:r>
          </a:p>
          <a:p>
            <a:r>
              <a:rPr lang="fi-FI" sz="1700" dirty="0"/>
              <a:t>Äidinkieli (koostuu kahdesta koekerrasta)</a:t>
            </a:r>
          </a:p>
          <a:p>
            <a:r>
              <a:rPr lang="fi-FI" sz="1700" dirty="0"/>
              <a:t>Muut vaaditut kokeet näistä:</a:t>
            </a:r>
          </a:p>
          <a:p>
            <a:pPr marL="285750" indent="-285750">
              <a:buFontTx/>
              <a:buChar char="-"/>
            </a:pPr>
            <a:r>
              <a:rPr lang="fi-FI" sz="1700" dirty="0"/>
              <a:t>pitkän oppimäärän mukainen vieras kieli ja/tai matematiikka</a:t>
            </a:r>
          </a:p>
          <a:p>
            <a:pPr marL="285750" indent="-285750">
              <a:buFontTx/>
              <a:buChar char="-"/>
            </a:pPr>
            <a:r>
              <a:rPr lang="fi-FI" sz="1700" dirty="0"/>
              <a:t> ruotsi tai matematiikka (tai molemmat)</a:t>
            </a:r>
          </a:p>
          <a:p>
            <a:pPr marL="285750" indent="-285750">
              <a:buFontTx/>
              <a:buChar char="-"/>
            </a:pPr>
            <a:r>
              <a:rPr lang="fi-FI" sz="1700" dirty="0"/>
              <a:t> </a:t>
            </a:r>
            <a:r>
              <a:rPr lang="fi-FI" sz="1700" dirty="0" err="1"/>
              <a:t>reaali</a:t>
            </a:r>
            <a:r>
              <a:rPr lang="fi-FI" sz="1700" dirty="0"/>
              <a:t> (voi olla kaksi) </a:t>
            </a:r>
          </a:p>
          <a:p>
            <a:pPr marL="285750" indent="-285750">
              <a:buFontTx/>
              <a:buChar char="-"/>
            </a:pPr>
            <a:r>
              <a:rPr lang="fi-FI" sz="1700" dirty="0"/>
              <a:t> lyhyt vieras kieli</a:t>
            </a:r>
          </a:p>
          <a:p>
            <a:r>
              <a:rPr lang="fi-FI" sz="1700" dirty="0"/>
              <a:t>Ilmoittautuessa ei tarvitse päättää, mitkä ovat pakollisia. </a:t>
            </a:r>
          </a:p>
          <a:p>
            <a:r>
              <a:rPr lang="fi-FI" sz="1700" dirty="0"/>
              <a:t>Tutkinto on valmis, kun vaaditut aineet koossa. Tutkinto tulee suorittaa kolmella koekerralla (esim. syksy, kevät, syksy)</a:t>
            </a:r>
          </a:p>
          <a:p>
            <a:r>
              <a:rPr lang="fi-FI" sz="1700" dirty="0"/>
              <a:t>Hylättyä saa uusia kolme (+kolme) kertaa.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722369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051E90-B528-422A-8F13-67BA56DC7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213065"/>
            <a:ext cx="6172200" cy="870012"/>
          </a:xfrm>
        </p:spPr>
        <p:txBody>
          <a:bodyPr>
            <a:normAutofit/>
          </a:bodyPr>
          <a:lstStyle/>
          <a:p>
            <a:r>
              <a:rPr lang="fi-FI" dirty="0"/>
              <a:t>Suonenjoen lukio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ED60A97D-FD6A-41B4-9EEA-2C50EC1FF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95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33ADF9-C89A-4ACB-8604-71C363D34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39" y="1012054"/>
            <a:ext cx="6602407" cy="5169290"/>
          </a:xfrm>
        </p:spPr>
        <p:txBody>
          <a:bodyPr>
            <a:normAutofit/>
          </a:bodyPr>
          <a:lstStyle/>
          <a:p>
            <a:r>
              <a:rPr lang="fi-FI" sz="2400" dirty="0"/>
              <a:t>Hyvä yleissivistävä lukio, jossa on ajanmukaiset tilat ja laitteet</a:t>
            </a:r>
          </a:p>
          <a:p>
            <a:r>
              <a:rPr lang="fi-FI" sz="2400" dirty="0"/>
              <a:t>Pätevät, tietojaan ja taitojaan päivittävät opettajat</a:t>
            </a:r>
          </a:p>
          <a:p>
            <a:r>
              <a:rPr lang="fi-FI" sz="2400" dirty="0"/>
              <a:t>Yhteistyötä ja kansainvälisyyttä (Erasmus akkreditoitu)</a:t>
            </a:r>
          </a:p>
          <a:p>
            <a:r>
              <a:rPr lang="fi-FI" sz="2400" dirty="0"/>
              <a:t>Perinteitä ja uusia menetelmiä</a:t>
            </a:r>
          </a:p>
          <a:p>
            <a:r>
              <a:rPr lang="fi-FI" sz="2400" dirty="0"/>
              <a:t>Urheiluvalmennus, yrittäjyyskurssi, uusi liikuntakeskus</a:t>
            </a:r>
          </a:p>
          <a:p>
            <a:r>
              <a:rPr lang="fi-FI" sz="2400" dirty="0"/>
              <a:t>Elämäntaitoja ja opiskelutaitoja turvallisessa ympäristössä; pienet ryhmät ja tukiopetus </a:t>
            </a:r>
          </a:p>
          <a:p>
            <a:r>
              <a:rPr lang="fi-FI" sz="2400" dirty="0"/>
              <a:t>Arvojamme ovat yhteisöllisyys, huolenpito, sisua, maailmankansalaisuus ja kestävät elämäntavat.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7716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216</Words>
  <Application>Microsoft Office PowerPoint</Application>
  <PresentationFormat>Laajakuva</PresentationFormat>
  <Paragraphs>39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Office-teema</vt:lpstr>
      <vt:lpstr>Suonenjoen lukioon?</vt:lpstr>
      <vt:lpstr>Peruskoulusta lukioon</vt:lpstr>
      <vt:lpstr>Lukion oppimäärä</vt:lpstr>
      <vt:lpstr>Opiskelu lukiossa</vt:lpstr>
      <vt:lpstr>Ylioppilastutkinto  </vt:lpstr>
      <vt:lpstr>Suonenjoen lukio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Oman paikkakunnan lukioon?</dc:title>
  <dc:creator>Elsa Kuittinen</dc:creator>
  <cp:lastModifiedBy>Elsa Kuittinen</cp:lastModifiedBy>
  <cp:revision>19</cp:revision>
  <dcterms:created xsi:type="dcterms:W3CDTF">2022-02-15T17:53:58Z</dcterms:created>
  <dcterms:modified xsi:type="dcterms:W3CDTF">2022-02-22T14:25:42Z</dcterms:modified>
</cp:coreProperties>
</file>