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6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53F3D-CAAA-4CFA-BB7E-C8E19F2607B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2A17D6-5168-408E-8BBC-D4D263CA7302}">
      <dgm:prSet/>
      <dgm:spPr/>
      <dgm:t>
        <a:bodyPr/>
        <a:lstStyle/>
        <a:p>
          <a:r>
            <a:rPr lang="fi-FI"/>
            <a:t>2-4 vuotta</a:t>
          </a:r>
          <a:endParaRPr lang="en-US"/>
        </a:p>
      </dgm:t>
    </dgm:pt>
    <dgm:pt modelId="{5AA9F4FC-860B-47BF-8848-AC6DADD152A4}" type="parTrans" cxnId="{CA601653-FAE4-4855-80C3-2D645ED066D1}">
      <dgm:prSet/>
      <dgm:spPr/>
      <dgm:t>
        <a:bodyPr/>
        <a:lstStyle/>
        <a:p>
          <a:endParaRPr lang="en-US"/>
        </a:p>
      </dgm:t>
    </dgm:pt>
    <dgm:pt modelId="{3CFF6DB7-9E95-41F2-8996-462ACA1034C1}" type="sibTrans" cxnId="{CA601653-FAE4-4855-80C3-2D645ED066D1}">
      <dgm:prSet/>
      <dgm:spPr/>
      <dgm:t>
        <a:bodyPr/>
        <a:lstStyle/>
        <a:p>
          <a:endParaRPr lang="en-US"/>
        </a:p>
      </dgm:t>
    </dgm:pt>
    <dgm:pt modelId="{91D1F306-E92F-47EB-9E18-A93E04861457}">
      <dgm:prSet/>
      <dgm:spPr/>
      <dgm:t>
        <a:bodyPr/>
        <a:lstStyle/>
        <a:p>
          <a:r>
            <a:rPr lang="fi-FI"/>
            <a:t>150 opintopistettä</a:t>
          </a:r>
          <a:endParaRPr lang="en-US"/>
        </a:p>
      </dgm:t>
    </dgm:pt>
    <dgm:pt modelId="{178358CD-3DBE-4D1E-BF91-79AFB708B090}" type="parTrans" cxnId="{3A2762F0-75D2-49F7-8CCC-445B429D7821}">
      <dgm:prSet/>
      <dgm:spPr/>
      <dgm:t>
        <a:bodyPr/>
        <a:lstStyle/>
        <a:p>
          <a:endParaRPr lang="en-US"/>
        </a:p>
      </dgm:t>
    </dgm:pt>
    <dgm:pt modelId="{D0C359D4-9A98-4ADB-B5CC-EC7D972D4846}" type="sibTrans" cxnId="{3A2762F0-75D2-49F7-8CCC-445B429D7821}">
      <dgm:prSet/>
      <dgm:spPr/>
      <dgm:t>
        <a:bodyPr/>
        <a:lstStyle/>
        <a:p>
          <a:endParaRPr lang="en-US"/>
        </a:p>
      </dgm:t>
    </dgm:pt>
    <dgm:pt modelId="{DFFCCFED-90A0-4CAA-B374-CDD0F434F8B2}">
      <dgm:prSet/>
      <dgm:spPr/>
      <dgm:t>
        <a:bodyPr/>
        <a:lstStyle/>
        <a:p>
          <a:r>
            <a:rPr lang="fi-FI"/>
            <a:t>Opinnot koostuvat opintomoduuleista, jotka on jaettu opintojaksoiksi</a:t>
          </a:r>
          <a:endParaRPr lang="en-US"/>
        </a:p>
      </dgm:t>
    </dgm:pt>
    <dgm:pt modelId="{837BBE3B-AB43-4A2C-A581-BBA0D677059C}" type="parTrans" cxnId="{08BF8F74-7421-42CE-98E5-CB647DFD52D6}">
      <dgm:prSet/>
      <dgm:spPr/>
      <dgm:t>
        <a:bodyPr/>
        <a:lstStyle/>
        <a:p>
          <a:endParaRPr lang="en-US"/>
        </a:p>
      </dgm:t>
    </dgm:pt>
    <dgm:pt modelId="{BD1FB118-B34C-47FE-9BFF-51882D8F8C9C}" type="sibTrans" cxnId="{08BF8F74-7421-42CE-98E5-CB647DFD52D6}">
      <dgm:prSet/>
      <dgm:spPr/>
      <dgm:t>
        <a:bodyPr/>
        <a:lstStyle/>
        <a:p>
          <a:endParaRPr lang="en-US"/>
        </a:p>
      </dgm:t>
    </dgm:pt>
    <dgm:pt modelId="{A1D4CB25-A411-40AC-9B51-597776449036}">
      <dgm:prSet/>
      <dgm:spPr/>
      <dgm:t>
        <a:bodyPr/>
        <a:lstStyle/>
        <a:p>
          <a:r>
            <a:rPr lang="fi-FI" dirty="0"/>
            <a:t>Valtakunnallisia pakollisia ja valinnaisia moduuleja</a:t>
          </a:r>
          <a:endParaRPr lang="en-US" dirty="0"/>
        </a:p>
      </dgm:t>
    </dgm:pt>
    <dgm:pt modelId="{BA1C106F-19DE-4D65-9AA6-238508055718}" type="parTrans" cxnId="{48D87A70-E9D5-4C7F-AC41-855E7BC228E8}">
      <dgm:prSet/>
      <dgm:spPr/>
      <dgm:t>
        <a:bodyPr/>
        <a:lstStyle/>
        <a:p>
          <a:endParaRPr lang="en-US"/>
        </a:p>
      </dgm:t>
    </dgm:pt>
    <dgm:pt modelId="{E8A76146-CAD6-44C3-9276-FFA767D0D7F0}" type="sibTrans" cxnId="{48D87A70-E9D5-4C7F-AC41-855E7BC228E8}">
      <dgm:prSet/>
      <dgm:spPr/>
      <dgm:t>
        <a:bodyPr/>
        <a:lstStyle/>
        <a:p>
          <a:endParaRPr lang="en-US"/>
        </a:p>
      </dgm:t>
    </dgm:pt>
    <dgm:pt modelId="{68D99254-78E7-4D79-90BD-4B92D8E9F7C4}">
      <dgm:prSet/>
      <dgm:spPr/>
      <dgm:t>
        <a:bodyPr/>
        <a:lstStyle/>
        <a:p>
          <a:r>
            <a:rPr lang="fi-FI" dirty="0"/>
            <a:t>Paikallisia valinnaisia moduuleja</a:t>
          </a:r>
          <a:endParaRPr lang="en-US" dirty="0"/>
        </a:p>
      </dgm:t>
    </dgm:pt>
    <dgm:pt modelId="{7274F0F7-C9F7-4E86-BAB4-F3A96534E2E0}" type="parTrans" cxnId="{DB2ADB89-F97A-4040-A8E3-30C8CD54444F}">
      <dgm:prSet/>
      <dgm:spPr/>
      <dgm:t>
        <a:bodyPr/>
        <a:lstStyle/>
        <a:p>
          <a:endParaRPr lang="en-US"/>
        </a:p>
      </dgm:t>
    </dgm:pt>
    <dgm:pt modelId="{201D59FF-3DED-44CB-957C-EF93CD215537}" type="sibTrans" cxnId="{DB2ADB89-F97A-4040-A8E3-30C8CD54444F}">
      <dgm:prSet/>
      <dgm:spPr/>
      <dgm:t>
        <a:bodyPr/>
        <a:lstStyle/>
        <a:p>
          <a:endParaRPr lang="en-US"/>
        </a:p>
      </dgm:t>
    </dgm:pt>
    <dgm:pt modelId="{7BE1F77C-C7E6-44FA-8141-E81DC9B20B0C}" type="pres">
      <dgm:prSet presAssocID="{A2853F3D-CAAA-4CFA-BB7E-C8E19F2607BC}" presName="Name0" presStyleCnt="0">
        <dgm:presLayoutVars>
          <dgm:dir/>
          <dgm:resizeHandles val="exact"/>
        </dgm:presLayoutVars>
      </dgm:prSet>
      <dgm:spPr/>
    </dgm:pt>
    <dgm:pt modelId="{C62AA2AA-8C15-465F-8404-47CB6178CA72}" type="pres">
      <dgm:prSet presAssocID="{532A17D6-5168-408E-8BBC-D4D263CA7302}" presName="node" presStyleLbl="node1" presStyleIdx="0" presStyleCnt="5">
        <dgm:presLayoutVars>
          <dgm:bulletEnabled val="1"/>
        </dgm:presLayoutVars>
      </dgm:prSet>
      <dgm:spPr/>
    </dgm:pt>
    <dgm:pt modelId="{456496B0-9990-4ECF-A07F-CA5D3EEAE073}" type="pres">
      <dgm:prSet presAssocID="{3CFF6DB7-9E95-41F2-8996-462ACA1034C1}" presName="sibTrans" presStyleLbl="sibTrans1D1" presStyleIdx="0" presStyleCnt="4"/>
      <dgm:spPr/>
    </dgm:pt>
    <dgm:pt modelId="{F801CC60-50C5-4D64-BD50-3AB92864B98D}" type="pres">
      <dgm:prSet presAssocID="{3CFF6DB7-9E95-41F2-8996-462ACA1034C1}" presName="connectorText" presStyleLbl="sibTrans1D1" presStyleIdx="0" presStyleCnt="4"/>
      <dgm:spPr/>
    </dgm:pt>
    <dgm:pt modelId="{90429151-7440-4C52-AE6E-4E8A161F3F1E}" type="pres">
      <dgm:prSet presAssocID="{91D1F306-E92F-47EB-9E18-A93E04861457}" presName="node" presStyleLbl="node1" presStyleIdx="1" presStyleCnt="5">
        <dgm:presLayoutVars>
          <dgm:bulletEnabled val="1"/>
        </dgm:presLayoutVars>
      </dgm:prSet>
      <dgm:spPr/>
    </dgm:pt>
    <dgm:pt modelId="{5BCBD3C8-B346-48D2-8215-EAB1C2477B41}" type="pres">
      <dgm:prSet presAssocID="{D0C359D4-9A98-4ADB-B5CC-EC7D972D4846}" presName="sibTrans" presStyleLbl="sibTrans1D1" presStyleIdx="1" presStyleCnt="4"/>
      <dgm:spPr/>
    </dgm:pt>
    <dgm:pt modelId="{964BEF36-56FD-4C18-A59D-8F8AC1C78CA5}" type="pres">
      <dgm:prSet presAssocID="{D0C359D4-9A98-4ADB-B5CC-EC7D972D4846}" presName="connectorText" presStyleLbl="sibTrans1D1" presStyleIdx="1" presStyleCnt="4"/>
      <dgm:spPr/>
    </dgm:pt>
    <dgm:pt modelId="{2D20FACA-62CD-449D-982A-84273B379AEF}" type="pres">
      <dgm:prSet presAssocID="{DFFCCFED-90A0-4CAA-B374-CDD0F434F8B2}" presName="node" presStyleLbl="node1" presStyleIdx="2" presStyleCnt="5">
        <dgm:presLayoutVars>
          <dgm:bulletEnabled val="1"/>
        </dgm:presLayoutVars>
      </dgm:prSet>
      <dgm:spPr/>
    </dgm:pt>
    <dgm:pt modelId="{BBF5D7E6-520A-4EBA-8790-8E2F10EFA283}" type="pres">
      <dgm:prSet presAssocID="{BD1FB118-B34C-47FE-9BFF-51882D8F8C9C}" presName="sibTrans" presStyleLbl="sibTrans1D1" presStyleIdx="2" presStyleCnt="4"/>
      <dgm:spPr/>
    </dgm:pt>
    <dgm:pt modelId="{D2D13BFA-38B8-4955-8561-D2F0FE8C64F3}" type="pres">
      <dgm:prSet presAssocID="{BD1FB118-B34C-47FE-9BFF-51882D8F8C9C}" presName="connectorText" presStyleLbl="sibTrans1D1" presStyleIdx="2" presStyleCnt="4"/>
      <dgm:spPr/>
    </dgm:pt>
    <dgm:pt modelId="{E90E2F04-1973-480D-BCCD-1812DC50F940}" type="pres">
      <dgm:prSet presAssocID="{A1D4CB25-A411-40AC-9B51-597776449036}" presName="node" presStyleLbl="node1" presStyleIdx="3" presStyleCnt="5">
        <dgm:presLayoutVars>
          <dgm:bulletEnabled val="1"/>
        </dgm:presLayoutVars>
      </dgm:prSet>
      <dgm:spPr/>
    </dgm:pt>
    <dgm:pt modelId="{4728D2F2-3BF7-448F-B59C-5049AF829D28}" type="pres">
      <dgm:prSet presAssocID="{E8A76146-CAD6-44C3-9276-FFA767D0D7F0}" presName="sibTrans" presStyleLbl="sibTrans1D1" presStyleIdx="3" presStyleCnt="4"/>
      <dgm:spPr/>
    </dgm:pt>
    <dgm:pt modelId="{2976A8DA-B7ED-4CF6-9E51-9FA6996E0C7A}" type="pres">
      <dgm:prSet presAssocID="{E8A76146-CAD6-44C3-9276-FFA767D0D7F0}" presName="connectorText" presStyleLbl="sibTrans1D1" presStyleIdx="3" presStyleCnt="4"/>
      <dgm:spPr/>
    </dgm:pt>
    <dgm:pt modelId="{9ABE86C6-8847-4A0F-9449-566818A371F2}" type="pres">
      <dgm:prSet presAssocID="{68D99254-78E7-4D79-90BD-4B92D8E9F7C4}" presName="node" presStyleLbl="node1" presStyleIdx="4" presStyleCnt="5">
        <dgm:presLayoutVars>
          <dgm:bulletEnabled val="1"/>
        </dgm:presLayoutVars>
      </dgm:prSet>
      <dgm:spPr/>
    </dgm:pt>
  </dgm:ptLst>
  <dgm:cxnLst>
    <dgm:cxn modelId="{60D4BF10-C8A2-49EE-B1D3-DB4C8FC718D9}" type="presOf" srcId="{BD1FB118-B34C-47FE-9BFF-51882D8F8C9C}" destId="{BBF5D7E6-520A-4EBA-8790-8E2F10EFA283}" srcOrd="0" destOrd="0" presId="urn:microsoft.com/office/officeart/2016/7/layout/RepeatingBendingProcessNew"/>
    <dgm:cxn modelId="{A6AADD1B-CF92-486C-8DD8-57E254621559}" type="presOf" srcId="{A1D4CB25-A411-40AC-9B51-597776449036}" destId="{E90E2F04-1973-480D-BCCD-1812DC50F940}" srcOrd="0" destOrd="0" presId="urn:microsoft.com/office/officeart/2016/7/layout/RepeatingBendingProcessNew"/>
    <dgm:cxn modelId="{C1AB3B37-EBCF-42CF-964F-C3B51F9C559F}" type="presOf" srcId="{D0C359D4-9A98-4ADB-B5CC-EC7D972D4846}" destId="{5BCBD3C8-B346-48D2-8215-EAB1C2477B41}" srcOrd="0" destOrd="0" presId="urn:microsoft.com/office/officeart/2016/7/layout/RepeatingBendingProcessNew"/>
    <dgm:cxn modelId="{179A9D37-175C-4117-B254-AC143150D892}" type="presOf" srcId="{D0C359D4-9A98-4ADB-B5CC-EC7D972D4846}" destId="{964BEF36-56FD-4C18-A59D-8F8AC1C78CA5}" srcOrd="1" destOrd="0" presId="urn:microsoft.com/office/officeart/2016/7/layout/RepeatingBendingProcessNew"/>
    <dgm:cxn modelId="{22B65B66-0CDD-40F8-B8EC-2772E0814B57}" type="presOf" srcId="{3CFF6DB7-9E95-41F2-8996-462ACA1034C1}" destId="{F801CC60-50C5-4D64-BD50-3AB92864B98D}" srcOrd="1" destOrd="0" presId="urn:microsoft.com/office/officeart/2016/7/layout/RepeatingBendingProcessNew"/>
    <dgm:cxn modelId="{0BD0FB69-FC83-48BE-994B-6D885248D563}" type="presOf" srcId="{E8A76146-CAD6-44C3-9276-FFA767D0D7F0}" destId="{2976A8DA-B7ED-4CF6-9E51-9FA6996E0C7A}" srcOrd="1" destOrd="0" presId="urn:microsoft.com/office/officeart/2016/7/layout/RepeatingBendingProcessNew"/>
    <dgm:cxn modelId="{B03F844C-0119-424E-931A-06ED959A7E34}" type="presOf" srcId="{E8A76146-CAD6-44C3-9276-FFA767D0D7F0}" destId="{4728D2F2-3BF7-448F-B59C-5049AF829D28}" srcOrd="0" destOrd="0" presId="urn:microsoft.com/office/officeart/2016/7/layout/RepeatingBendingProcessNew"/>
    <dgm:cxn modelId="{48D87A70-E9D5-4C7F-AC41-855E7BC228E8}" srcId="{A2853F3D-CAAA-4CFA-BB7E-C8E19F2607BC}" destId="{A1D4CB25-A411-40AC-9B51-597776449036}" srcOrd="3" destOrd="0" parTransId="{BA1C106F-19DE-4D65-9AA6-238508055718}" sibTransId="{E8A76146-CAD6-44C3-9276-FFA767D0D7F0}"/>
    <dgm:cxn modelId="{CA601653-FAE4-4855-80C3-2D645ED066D1}" srcId="{A2853F3D-CAAA-4CFA-BB7E-C8E19F2607BC}" destId="{532A17D6-5168-408E-8BBC-D4D263CA7302}" srcOrd="0" destOrd="0" parTransId="{5AA9F4FC-860B-47BF-8848-AC6DADD152A4}" sibTransId="{3CFF6DB7-9E95-41F2-8996-462ACA1034C1}"/>
    <dgm:cxn modelId="{08BF8F74-7421-42CE-98E5-CB647DFD52D6}" srcId="{A2853F3D-CAAA-4CFA-BB7E-C8E19F2607BC}" destId="{DFFCCFED-90A0-4CAA-B374-CDD0F434F8B2}" srcOrd="2" destOrd="0" parTransId="{837BBE3B-AB43-4A2C-A581-BBA0D677059C}" sibTransId="{BD1FB118-B34C-47FE-9BFF-51882D8F8C9C}"/>
    <dgm:cxn modelId="{DB2ADB89-F97A-4040-A8E3-30C8CD54444F}" srcId="{A2853F3D-CAAA-4CFA-BB7E-C8E19F2607BC}" destId="{68D99254-78E7-4D79-90BD-4B92D8E9F7C4}" srcOrd="4" destOrd="0" parTransId="{7274F0F7-C9F7-4E86-BAB4-F3A96534E2E0}" sibTransId="{201D59FF-3DED-44CB-957C-EF93CD215537}"/>
    <dgm:cxn modelId="{783C7B8C-4956-401D-AC0E-938346F54870}" type="presOf" srcId="{BD1FB118-B34C-47FE-9BFF-51882D8F8C9C}" destId="{D2D13BFA-38B8-4955-8561-D2F0FE8C64F3}" srcOrd="1" destOrd="0" presId="urn:microsoft.com/office/officeart/2016/7/layout/RepeatingBendingProcessNew"/>
    <dgm:cxn modelId="{C1BAB98C-C2CB-4290-A9EC-9782508F6C17}" type="presOf" srcId="{91D1F306-E92F-47EB-9E18-A93E04861457}" destId="{90429151-7440-4C52-AE6E-4E8A161F3F1E}" srcOrd="0" destOrd="0" presId="urn:microsoft.com/office/officeart/2016/7/layout/RepeatingBendingProcessNew"/>
    <dgm:cxn modelId="{1E35A79A-A99D-4144-8B8F-DD59FDB5E1C2}" type="presOf" srcId="{532A17D6-5168-408E-8BBC-D4D263CA7302}" destId="{C62AA2AA-8C15-465F-8404-47CB6178CA72}" srcOrd="0" destOrd="0" presId="urn:microsoft.com/office/officeart/2016/7/layout/RepeatingBendingProcessNew"/>
    <dgm:cxn modelId="{657C92A8-A447-4CD3-8C64-085837D6D0D4}" type="presOf" srcId="{A2853F3D-CAAA-4CFA-BB7E-C8E19F2607BC}" destId="{7BE1F77C-C7E6-44FA-8141-E81DC9B20B0C}" srcOrd="0" destOrd="0" presId="urn:microsoft.com/office/officeart/2016/7/layout/RepeatingBendingProcessNew"/>
    <dgm:cxn modelId="{329AFCB4-01C9-4E5F-8089-4629D5E0489C}" type="presOf" srcId="{3CFF6DB7-9E95-41F2-8996-462ACA1034C1}" destId="{456496B0-9990-4ECF-A07F-CA5D3EEAE073}" srcOrd="0" destOrd="0" presId="urn:microsoft.com/office/officeart/2016/7/layout/RepeatingBendingProcessNew"/>
    <dgm:cxn modelId="{8751B6BC-721C-45B2-BC6B-833EB861A628}" type="presOf" srcId="{DFFCCFED-90A0-4CAA-B374-CDD0F434F8B2}" destId="{2D20FACA-62CD-449D-982A-84273B379AEF}" srcOrd="0" destOrd="0" presId="urn:microsoft.com/office/officeart/2016/7/layout/RepeatingBendingProcessNew"/>
    <dgm:cxn modelId="{BAC850DD-8A59-4765-8F46-7A0DF0A9B87E}" type="presOf" srcId="{68D99254-78E7-4D79-90BD-4B92D8E9F7C4}" destId="{9ABE86C6-8847-4A0F-9449-566818A371F2}" srcOrd="0" destOrd="0" presId="urn:microsoft.com/office/officeart/2016/7/layout/RepeatingBendingProcessNew"/>
    <dgm:cxn modelId="{3A2762F0-75D2-49F7-8CCC-445B429D7821}" srcId="{A2853F3D-CAAA-4CFA-BB7E-C8E19F2607BC}" destId="{91D1F306-E92F-47EB-9E18-A93E04861457}" srcOrd="1" destOrd="0" parTransId="{178358CD-3DBE-4D1E-BF91-79AFB708B090}" sibTransId="{D0C359D4-9A98-4ADB-B5CC-EC7D972D4846}"/>
    <dgm:cxn modelId="{9CFB4E09-5F0D-4BF0-948C-1663E41FE0CB}" type="presParOf" srcId="{7BE1F77C-C7E6-44FA-8141-E81DC9B20B0C}" destId="{C62AA2AA-8C15-465F-8404-47CB6178CA72}" srcOrd="0" destOrd="0" presId="urn:microsoft.com/office/officeart/2016/7/layout/RepeatingBendingProcessNew"/>
    <dgm:cxn modelId="{B3F38FFF-8BE2-4222-A11C-0FB51CAC2DCF}" type="presParOf" srcId="{7BE1F77C-C7E6-44FA-8141-E81DC9B20B0C}" destId="{456496B0-9990-4ECF-A07F-CA5D3EEAE073}" srcOrd="1" destOrd="0" presId="urn:microsoft.com/office/officeart/2016/7/layout/RepeatingBendingProcessNew"/>
    <dgm:cxn modelId="{455D14DE-7F48-47BE-998F-C41EBF4FBBD6}" type="presParOf" srcId="{456496B0-9990-4ECF-A07F-CA5D3EEAE073}" destId="{F801CC60-50C5-4D64-BD50-3AB92864B98D}" srcOrd="0" destOrd="0" presId="urn:microsoft.com/office/officeart/2016/7/layout/RepeatingBendingProcessNew"/>
    <dgm:cxn modelId="{E2763478-ABB9-475B-B348-4F91BA20E376}" type="presParOf" srcId="{7BE1F77C-C7E6-44FA-8141-E81DC9B20B0C}" destId="{90429151-7440-4C52-AE6E-4E8A161F3F1E}" srcOrd="2" destOrd="0" presId="urn:microsoft.com/office/officeart/2016/7/layout/RepeatingBendingProcessNew"/>
    <dgm:cxn modelId="{803AF5DC-5594-4FFF-8D78-470A844A39DC}" type="presParOf" srcId="{7BE1F77C-C7E6-44FA-8141-E81DC9B20B0C}" destId="{5BCBD3C8-B346-48D2-8215-EAB1C2477B41}" srcOrd="3" destOrd="0" presId="urn:microsoft.com/office/officeart/2016/7/layout/RepeatingBendingProcessNew"/>
    <dgm:cxn modelId="{1746A3D5-79BB-4551-BBBA-C316411EAF07}" type="presParOf" srcId="{5BCBD3C8-B346-48D2-8215-EAB1C2477B41}" destId="{964BEF36-56FD-4C18-A59D-8F8AC1C78CA5}" srcOrd="0" destOrd="0" presId="urn:microsoft.com/office/officeart/2016/7/layout/RepeatingBendingProcessNew"/>
    <dgm:cxn modelId="{A3049536-40E4-4465-B465-4928969D1D51}" type="presParOf" srcId="{7BE1F77C-C7E6-44FA-8141-E81DC9B20B0C}" destId="{2D20FACA-62CD-449D-982A-84273B379AEF}" srcOrd="4" destOrd="0" presId="urn:microsoft.com/office/officeart/2016/7/layout/RepeatingBendingProcessNew"/>
    <dgm:cxn modelId="{18A91165-3BA2-4494-929A-A8ACEFD45819}" type="presParOf" srcId="{7BE1F77C-C7E6-44FA-8141-E81DC9B20B0C}" destId="{BBF5D7E6-520A-4EBA-8790-8E2F10EFA283}" srcOrd="5" destOrd="0" presId="urn:microsoft.com/office/officeart/2016/7/layout/RepeatingBendingProcessNew"/>
    <dgm:cxn modelId="{3E7032E8-8EBB-4A9E-BF39-BAAD97FFC7B0}" type="presParOf" srcId="{BBF5D7E6-520A-4EBA-8790-8E2F10EFA283}" destId="{D2D13BFA-38B8-4955-8561-D2F0FE8C64F3}" srcOrd="0" destOrd="0" presId="urn:microsoft.com/office/officeart/2016/7/layout/RepeatingBendingProcessNew"/>
    <dgm:cxn modelId="{FFEC2FDA-86C2-4FCD-88D9-2F47F429A096}" type="presParOf" srcId="{7BE1F77C-C7E6-44FA-8141-E81DC9B20B0C}" destId="{E90E2F04-1973-480D-BCCD-1812DC50F940}" srcOrd="6" destOrd="0" presId="urn:microsoft.com/office/officeart/2016/7/layout/RepeatingBendingProcessNew"/>
    <dgm:cxn modelId="{90204630-6317-4E95-83B3-10588C0052EF}" type="presParOf" srcId="{7BE1F77C-C7E6-44FA-8141-E81DC9B20B0C}" destId="{4728D2F2-3BF7-448F-B59C-5049AF829D28}" srcOrd="7" destOrd="0" presId="urn:microsoft.com/office/officeart/2016/7/layout/RepeatingBendingProcessNew"/>
    <dgm:cxn modelId="{993D95D9-C845-4ED7-B7FD-93EEB7B2EB1C}" type="presParOf" srcId="{4728D2F2-3BF7-448F-B59C-5049AF829D28}" destId="{2976A8DA-B7ED-4CF6-9E51-9FA6996E0C7A}" srcOrd="0" destOrd="0" presId="urn:microsoft.com/office/officeart/2016/7/layout/RepeatingBendingProcessNew"/>
    <dgm:cxn modelId="{382F5589-EA8A-4B2E-A27E-B8E3C4DA94E0}" type="presParOf" srcId="{7BE1F77C-C7E6-44FA-8141-E81DC9B20B0C}" destId="{9ABE86C6-8847-4A0F-9449-566818A371F2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9B932C-D37E-4320-8890-7DC57478168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AAFAF8-E900-4CAE-A2E8-2721E5C82B46}">
      <dgm:prSet/>
      <dgm:spPr/>
      <dgm:t>
        <a:bodyPr/>
        <a:lstStyle/>
        <a:p>
          <a:r>
            <a:rPr lang="fi-FI" b="1" dirty="0"/>
            <a:t>5 periodia lukuvuodessa</a:t>
          </a:r>
          <a:endParaRPr lang="en-US" b="1" dirty="0"/>
        </a:p>
      </dgm:t>
    </dgm:pt>
    <dgm:pt modelId="{0BE10644-11CC-4030-9B6A-30172A172193}" type="parTrans" cxnId="{9EAB7AAF-EF04-4E5E-B436-5F0F41F5CD8F}">
      <dgm:prSet/>
      <dgm:spPr/>
      <dgm:t>
        <a:bodyPr/>
        <a:lstStyle/>
        <a:p>
          <a:endParaRPr lang="en-US"/>
        </a:p>
      </dgm:t>
    </dgm:pt>
    <dgm:pt modelId="{0D193188-D322-452D-A8DC-00F7D1F661CC}" type="sibTrans" cxnId="{9EAB7AAF-EF04-4E5E-B436-5F0F41F5CD8F}">
      <dgm:prSet/>
      <dgm:spPr/>
      <dgm:t>
        <a:bodyPr/>
        <a:lstStyle/>
        <a:p>
          <a:endParaRPr lang="en-US"/>
        </a:p>
      </dgm:t>
    </dgm:pt>
    <dgm:pt modelId="{CEF28A4F-B950-4DB6-9EE1-5440B81954FF}">
      <dgm:prSet/>
      <dgm:spPr/>
      <dgm:t>
        <a:bodyPr/>
        <a:lstStyle/>
        <a:p>
          <a:r>
            <a:rPr lang="fi-FI" b="1" dirty="0"/>
            <a:t>Jokaisessa periodissa eri lukujärjestys, joka riippuu opiskelijan valinnoista</a:t>
          </a:r>
          <a:endParaRPr lang="en-US" b="1" dirty="0"/>
        </a:p>
      </dgm:t>
    </dgm:pt>
    <dgm:pt modelId="{9D17A963-5A16-46FB-97BD-B180C2AFF3FB}" type="parTrans" cxnId="{8E2172E5-6B44-428A-95A6-8F027CAC5394}">
      <dgm:prSet/>
      <dgm:spPr/>
      <dgm:t>
        <a:bodyPr/>
        <a:lstStyle/>
        <a:p>
          <a:endParaRPr lang="en-US"/>
        </a:p>
      </dgm:t>
    </dgm:pt>
    <dgm:pt modelId="{DA2A2348-FDDF-411C-91E5-46A8EC308A3C}" type="sibTrans" cxnId="{8E2172E5-6B44-428A-95A6-8F027CAC5394}">
      <dgm:prSet/>
      <dgm:spPr/>
      <dgm:t>
        <a:bodyPr/>
        <a:lstStyle/>
        <a:p>
          <a:endParaRPr lang="en-US"/>
        </a:p>
      </dgm:t>
    </dgm:pt>
    <dgm:pt modelId="{FB1DD28B-F03B-4CBD-B4CF-F8193E8F0F66}">
      <dgm:prSet/>
      <dgm:spPr/>
      <dgm:t>
        <a:bodyPr/>
        <a:lstStyle/>
        <a:p>
          <a:r>
            <a:rPr lang="fi-FI" b="1" dirty="0"/>
            <a:t>Yksi oppitunti on 75 minuuttia </a:t>
          </a:r>
          <a:endParaRPr lang="en-US" b="1" dirty="0"/>
        </a:p>
      </dgm:t>
    </dgm:pt>
    <dgm:pt modelId="{73E6769A-EF17-4220-8E0B-45845DDC67E0}" type="parTrans" cxnId="{69ED2707-36EE-4C60-BFC5-DC66A3D81105}">
      <dgm:prSet/>
      <dgm:spPr/>
      <dgm:t>
        <a:bodyPr/>
        <a:lstStyle/>
        <a:p>
          <a:endParaRPr lang="en-US"/>
        </a:p>
      </dgm:t>
    </dgm:pt>
    <dgm:pt modelId="{6A7839AF-0251-4843-85F4-23F2B138F804}" type="sibTrans" cxnId="{69ED2707-36EE-4C60-BFC5-DC66A3D81105}">
      <dgm:prSet/>
      <dgm:spPr/>
      <dgm:t>
        <a:bodyPr/>
        <a:lstStyle/>
        <a:p>
          <a:endParaRPr lang="en-US"/>
        </a:p>
      </dgm:t>
    </dgm:pt>
    <dgm:pt modelId="{5AF40153-56CD-46F4-AFA3-7A02A5C94F7F}">
      <dgm:prSet/>
      <dgm:spPr/>
      <dgm:t>
        <a:bodyPr/>
        <a:lstStyle/>
        <a:p>
          <a:r>
            <a:rPr lang="fi-FI" b="1" dirty="0"/>
            <a:t>Koulupäivän aikana maksimissaan 5 oppituntia</a:t>
          </a:r>
          <a:endParaRPr lang="en-US" b="1" dirty="0"/>
        </a:p>
      </dgm:t>
    </dgm:pt>
    <dgm:pt modelId="{E1DBC25A-041F-407C-9028-B01379CBEFE6}" type="parTrans" cxnId="{7DBFDD16-93FC-4178-991C-28CFD8B53C7B}">
      <dgm:prSet/>
      <dgm:spPr/>
      <dgm:t>
        <a:bodyPr/>
        <a:lstStyle/>
        <a:p>
          <a:endParaRPr lang="en-US"/>
        </a:p>
      </dgm:t>
    </dgm:pt>
    <dgm:pt modelId="{46E7B399-0474-4223-950F-216EC8A30927}" type="sibTrans" cxnId="{7DBFDD16-93FC-4178-991C-28CFD8B53C7B}">
      <dgm:prSet/>
      <dgm:spPr/>
      <dgm:t>
        <a:bodyPr/>
        <a:lstStyle/>
        <a:p>
          <a:endParaRPr lang="en-US"/>
        </a:p>
      </dgm:t>
    </dgm:pt>
    <dgm:pt modelId="{C52DDD4C-F3E2-42A4-A141-7EB88ABAA070}">
      <dgm:prSet/>
      <dgm:spPr/>
      <dgm:t>
        <a:bodyPr/>
        <a:lstStyle/>
        <a:p>
          <a:r>
            <a:rPr lang="fi-FI" b="1" dirty="0"/>
            <a:t>Koulupäivän pituus 0-5 oppituntia, välillä klo 8.15-15.30</a:t>
          </a:r>
          <a:endParaRPr lang="en-US" b="1" dirty="0"/>
        </a:p>
      </dgm:t>
    </dgm:pt>
    <dgm:pt modelId="{1E6EF681-7C85-4554-97B3-C7C109A93B98}" type="parTrans" cxnId="{A5739EFB-1BE2-4201-8738-EBF0D3EA37AC}">
      <dgm:prSet/>
      <dgm:spPr/>
      <dgm:t>
        <a:bodyPr/>
        <a:lstStyle/>
        <a:p>
          <a:endParaRPr lang="en-US"/>
        </a:p>
      </dgm:t>
    </dgm:pt>
    <dgm:pt modelId="{FFA7EA9D-0BE9-4BF8-A3B4-203C95CCED67}" type="sibTrans" cxnId="{A5739EFB-1BE2-4201-8738-EBF0D3EA37AC}">
      <dgm:prSet/>
      <dgm:spPr/>
      <dgm:t>
        <a:bodyPr/>
        <a:lstStyle/>
        <a:p>
          <a:endParaRPr lang="en-US"/>
        </a:p>
      </dgm:t>
    </dgm:pt>
    <dgm:pt modelId="{AFAF7EE6-A6A5-4BE5-A150-0EFDD41A7E40}">
      <dgm:prSet/>
      <dgm:spPr/>
      <dgm:t>
        <a:bodyPr/>
        <a:lstStyle/>
        <a:p>
          <a:r>
            <a:rPr lang="en-US" b="1" dirty="0" err="1"/>
            <a:t>Jokaisen</a:t>
          </a:r>
          <a:r>
            <a:rPr lang="en-US" b="1" dirty="0"/>
            <a:t> </a:t>
          </a:r>
          <a:r>
            <a:rPr lang="en-US" b="1" dirty="0" err="1"/>
            <a:t>periodin</a:t>
          </a:r>
          <a:r>
            <a:rPr lang="en-US" b="1" dirty="0"/>
            <a:t> </a:t>
          </a:r>
          <a:r>
            <a:rPr lang="en-US" b="1" dirty="0" err="1"/>
            <a:t>lopussa</a:t>
          </a:r>
          <a:r>
            <a:rPr lang="en-US" b="1" dirty="0"/>
            <a:t> on </a:t>
          </a:r>
          <a:r>
            <a:rPr lang="en-US" b="1" dirty="0" err="1"/>
            <a:t>päättöviikko</a:t>
          </a:r>
          <a:r>
            <a:rPr lang="en-US" b="1" dirty="0"/>
            <a:t>, </a:t>
          </a:r>
          <a:r>
            <a:rPr lang="en-US" b="1" dirty="0" err="1"/>
            <a:t>jossa</a:t>
          </a:r>
          <a:r>
            <a:rPr lang="en-US" b="1" dirty="0"/>
            <a:t> on </a:t>
          </a:r>
          <a:r>
            <a:rPr lang="en-US" b="1" dirty="0" err="1"/>
            <a:t>eri</a:t>
          </a:r>
          <a:r>
            <a:rPr lang="en-US" b="1" dirty="0"/>
            <a:t> </a:t>
          </a:r>
          <a:r>
            <a:rPr lang="en-US" b="1" dirty="0" err="1"/>
            <a:t>oppiaineilla</a:t>
          </a:r>
          <a:r>
            <a:rPr lang="en-US" b="1" dirty="0"/>
            <a:t> on </a:t>
          </a:r>
          <a:r>
            <a:rPr lang="en-US" b="1" dirty="0" err="1"/>
            <a:t>omat</a:t>
          </a:r>
          <a:r>
            <a:rPr lang="en-US" b="1" dirty="0"/>
            <a:t> </a:t>
          </a:r>
          <a:r>
            <a:rPr lang="en-US" b="1" dirty="0" err="1"/>
            <a:t>päivänsä</a:t>
          </a:r>
          <a:endParaRPr lang="en-US" b="1" dirty="0"/>
        </a:p>
      </dgm:t>
    </dgm:pt>
    <dgm:pt modelId="{1127E38A-0440-4799-928F-34EE837CF1EF}" type="parTrans" cxnId="{FFF843A4-23F6-44CA-9BF9-27F1E02ABD08}">
      <dgm:prSet/>
      <dgm:spPr/>
      <dgm:t>
        <a:bodyPr/>
        <a:lstStyle/>
        <a:p>
          <a:endParaRPr lang="fi-FI"/>
        </a:p>
      </dgm:t>
    </dgm:pt>
    <dgm:pt modelId="{3CEEB67E-7FDE-4944-9342-DA672B13F9EB}" type="sibTrans" cxnId="{FFF843A4-23F6-44CA-9BF9-27F1E02ABD08}">
      <dgm:prSet/>
      <dgm:spPr/>
      <dgm:t>
        <a:bodyPr/>
        <a:lstStyle/>
        <a:p>
          <a:endParaRPr lang="fi-FI"/>
        </a:p>
      </dgm:t>
    </dgm:pt>
    <dgm:pt modelId="{109C2C57-72CB-4FC9-BC85-E1A1DCE275A0}" type="pres">
      <dgm:prSet presAssocID="{309B932C-D37E-4320-8890-7DC574781683}" presName="linear" presStyleCnt="0">
        <dgm:presLayoutVars>
          <dgm:animLvl val="lvl"/>
          <dgm:resizeHandles val="exact"/>
        </dgm:presLayoutVars>
      </dgm:prSet>
      <dgm:spPr/>
    </dgm:pt>
    <dgm:pt modelId="{2DD9B1AD-01D3-4001-8E3D-5D9A5F88F8D9}" type="pres">
      <dgm:prSet presAssocID="{CFAAFAF8-E900-4CAE-A2E8-2721E5C82B4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6B4E21C-D123-49A7-B085-45BFE78850CF}" type="pres">
      <dgm:prSet presAssocID="{0D193188-D322-452D-A8DC-00F7D1F661CC}" presName="spacer" presStyleCnt="0"/>
      <dgm:spPr/>
    </dgm:pt>
    <dgm:pt modelId="{13EFC5C9-C3A7-4F9A-8C6D-E5867726FB46}" type="pres">
      <dgm:prSet presAssocID="{CEF28A4F-B950-4DB6-9EE1-5440B81954F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E6DF90D-903B-409C-B851-8BA731B06041}" type="pres">
      <dgm:prSet presAssocID="{DA2A2348-FDDF-411C-91E5-46A8EC308A3C}" presName="spacer" presStyleCnt="0"/>
      <dgm:spPr/>
    </dgm:pt>
    <dgm:pt modelId="{CEF9B860-9D4D-4C51-8858-483C043AFEB3}" type="pres">
      <dgm:prSet presAssocID="{FB1DD28B-F03B-4CBD-B4CF-F8193E8F0F6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5EF88B46-969A-4E35-953E-18D924E5766E}" type="pres">
      <dgm:prSet presAssocID="{6A7839AF-0251-4843-85F4-23F2B138F804}" presName="spacer" presStyleCnt="0"/>
      <dgm:spPr/>
    </dgm:pt>
    <dgm:pt modelId="{CEB3AE59-B071-4949-8E9C-C99F943A914E}" type="pres">
      <dgm:prSet presAssocID="{5AF40153-56CD-46F4-AFA3-7A02A5C94F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40247E7-EA1F-45BA-A9A1-06F1CD9B4391}" type="pres">
      <dgm:prSet presAssocID="{46E7B399-0474-4223-950F-216EC8A30927}" presName="spacer" presStyleCnt="0"/>
      <dgm:spPr/>
    </dgm:pt>
    <dgm:pt modelId="{A9C002F7-A7E9-40D6-A765-A66DFB7A805E}" type="pres">
      <dgm:prSet presAssocID="{C52DDD4C-F3E2-42A4-A141-7EB88ABAA07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1C765D5-FA65-4FA1-A490-E6E9A19B33C5}" type="pres">
      <dgm:prSet presAssocID="{FFA7EA9D-0BE9-4BF8-A3B4-203C95CCED67}" presName="spacer" presStyleCnt="0"/>
      <dgm:spPr/>
    </dgm:pt>
    <dgm:pt modelId="{0E608456-DF76-4BF4-BFBB-C09F84F3C88B}" type="pres">
      <dgm:prSet presAssocID="{AFAF7EE6-A6A5-4BE5-A150-0EFDD41A7E4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9ED2707-36EE-4C60-BFC5-DC66A3D81105}" srcId="{309B932C-D37E-4320-8890-7DC574781683}" destId="{FB1DD28B-F03B-4CBD-B4CF-F8193E8F0F66}" srcOrd="2" destOrd="0" parTransId="{73E6769A-EF17-4220-8E0B-45845DDC67E0}" sibTransId="{6A7839AF-0251-4843-85F4-23F2B138F804}"/>
    <dgm:cxn modelId="{7DBFDD16-93FC-4178-991C-28CFD8B53C7B}" srcId="{309B932C-D37E-4320-8890-7DC574781683}" destId="{5AF40153-56CD-46F4-AFA3-7A02A5C94F7F}" srcOrd="3" destOrd="0" parTransId="{E1DBC25A-041F-407C-9028-B01379CBEFE6}" sibTransId="{46E7B399-0474-4223-950F-216EC8A30927}"/>
    <dgm:cxn modelId="{D9BDAF1C-B510-48CF-98B6-C07945B25653}" type="presOf" srcId="{CEF28A4F-B950-4DB6-9EE1-5440B81954FF}" destId="{13EFC5C9-C3A7-4F9A-8C6D-E5867726FB46}" srcOrd="0" destOrd="0" presId="urn:microsoft.com/office/officeart/2005/8/layout/vList2"/>
    <dgm:cxn modelId="{D125C129-65B5-42B7-870E-EFD36095FC3B}" type="presOf" srcId="{309B932C-D37E-4320-8890-7DC574781683}" destId="{109C2C57-72CB-4FC9-BC85-E1A1DCE275A0}" srcOrd="0" destOrd="0" presId="urn:microsoft.com/office/officeart/2005/8/layout/vList2"/>
    <dgm:cxn modelId="{87384948-5590-4CF2-B907-0931A38FF736}" type="presOf" srcId="{AFAF7EE6-A6A5-4BE5-A150-0EFDD41A7E40}" destId="{0E608456-DF76-4BF4-BFBB-C09F84F3C88B}" srcOrd="0" destOrd="0" presId="urn:microsoft.com/office/officeart/2005/8/layout/vList2"/>
    <dgm:cxn modelId="{A05FFC72-DC64-4A63-9B9F-216F2867CC80}" type="presOf" srcId="{5AF40153-56CD-46F4-AFA3-7A02A5C94F7F}" destId="{CEB3AE59-B071-4949-8E9C-C99F943A914E}" srcOrd="0" destOrd="0" presId="urn:microsoft.com/office/officeart/2005/8/layout/vList2"/>
    <dgm:cxn modelId="{B0A05A73-12A9-4920-8095-F4813708A35F}" type="presOf" srcId="{CFAAFAF8-E900-4CAE-A2E8-2721E5C82B46}" destId="{2DD9B1AD-01D3-4001-8E3D-5D9A5F88F8D9}" srcOrd="0" destOrd="0" presId="urn:microsoft.com/office/officeart/2005/8/layout/vList2"/>
    <dgm:cxn modelId="{CBE6669B-6998-423A-9685-42FC3177E91B}" type="presOf" srcId="{C52DDD4C-F3E2-42A4-A141-7EB88ABAA070}" destId="{A9C002F7-A7E9-40D6-A765-A66DFB7A805E}" srcOrd="0" destOrd="0" presId="urn:microsoft.com/office/officeart/2005/8/layout/vList2"/>
    <dgm:cxn modelId="{FFF843A4-23F6-44CA-9BF9-27F1E02ABD08}" srcId="{309B932C-D37E-4320-8890-7DC574781683}" destId="{AFAF7EE6-A6A5-4BE5-A150-0EFDD41A7E40}" srcOrd="5" destOrd="0" parTransId="{1127E38A-0440-4799-928F-34EE837CF1EF}" sibTransId="{3CEEB67E-7FDE-4944-9342-DA672B13F9EB}"/>
    <dgm:cxn modelId="{9EAB7AAF-EF04-4E5E-B436-5F0F41F5CD8F}" srcId="{309B932C-D37E-4320-8890-7DC574781683}" destId="{CFAAFAF8-E900-4CAE-A2E8-2721E5C82B46}" srcOrd="0" destOrd="0" parTransId="{0BE10644-11CC-4030-9B6A-30172A172193}" sibTransId="{0D193188-D322-452D-A8DC-00F7D1F661CC}"/>
    <dgm:cxn modelId="{6B1F5EB3-F3F4-4E40-B3A1-B284C8B49C84}" type="presOf" srcId="{FB1DD28B-F03B-4CBD-B4CF-F8193E8F0F66}" destId="{CEF9B860-9D4D-4C51-8858-483C043AFEB3}" srcOrd="0" destOrd="0" presId="urn:microsoft.com/office/officeart/2005/8/layout/vList2"/>
    <dgm:cxn modelId="{8E2172E5-6B44-428A-95A6-8F027CAC5394}" srcId="{309B932C-D37E-4320-8890-7DC574781683}" destId="{CEF28A4F-B950-4DB6-9EE1-5440B81954FF}" srcOrd="1" destOrd="0" parTransId="{9D17A963-5A16-46FB-97BD-B180C2AFF3FB}" sibTransId="{DA2A2348-FDDF-411C-91E5-46A8EC308A3C}"/>
    <dgm:cxn modelId="{A5739EFB-1BE2-4201-8738-EBF0D3EA37AC}" srcId="{309B932C-D37E-4320-8890-7DC574781683}" destId="{C52DDD4C-F3E2-42A4-A141-7EB88ABAA070}" srcOrd="4" destOrd="0" parTransId="{1E6EF681-7C85-4554-97B3-C7C109A93B98}" sibTransId="{FFA7EA9D-0BE9-4BF8-A3B4-203C95CCED67}"/>
    <dgm:cxn modelId="{4678CA4A-F6D3-43E1-A065-24DB289E3171}" type="presParOf" srcId="{109C2C57-72CB-4FC9-BC85-E1A1DCE275A0}" destId="{2DD9B1AD-01D3-4001-8E3D-5D9A5F88F8D9}" srcOrd="0" destOrd="0" presId="urn:microsoft.com/office/officeart/2005/8/layout/vList2"/>
    <dgm:cxn modelId="{E76F5347-61F8-4F50-A7C8-09CD50FDDEFE}" type="presParOf" srcId="{109C2C57-72CB-4FC9-BC85-E1A1DCE275A0}" destId="{26B4E21C-D123-49A7-B085-45BFE78850CF}" srcOrd="1" destOrd="0" presId="urn:microsoft.com/office/officeart/2005/8/layout/vList2"/>
    <dgm:cxn modelId="{F48C511F-9F91-4E65-AF9A-2971017CD73A}" type="presParOf" srcId="{109C2C57-72CB-4FC9-BC85-E1A1DCE275A0}" destId="{13EFC5C9-C3A7-4F9A-8C6D-E5867726FB46}" srcOrd="2" destOrd="0" presId="urn:microsoft.com/office/officeart/2005/8/layout/vList2"/>
    <dgm:cxn modelId="{010A5AD3-2FD7-4496-BEBB-80CF6CE8937B}" type="presParOf" srcId="{109C2C57-72CB-4FC9-BC85-E1A1DCE275A0}" destId="{AE6DF90D-903B-409C-B851-8BA731B06041}" srcOrd="3" destOrd="0" presId="urn:microsoft.com/office/officeart/2005/8/layout/vList2"/>
    <dgm:cxn modelId="{5230EF62-AC57-4337-9FBA-5D7E4FA01789}" type="presParOf" srcId="{109C2C57-72CB-4FC9-BC85-E1A1DCE275A0}" destId="{CEF9B860-9D4D-4C51-8858-483C043AFEB3}" srcOrd="4" destOrd="0" presId="urn:microsoft.com/office/officeart/2005/8/layout/vList2"/>
    <dgm:cxn modelId="{9023B8B1-934F-4395-8E68-DB7EF47AF6E6}" type="presParOf" srcId="{109C2C57-72CB-4FC9-BC85-E1A1DCE275A0}" destId="{5EF88B46-969A-4E35-953E-18D924E5766E}" srcOrd="5" destOrd="0" presId="urn:microsoft.com/office/officeart/2005/8/layout/vList2"/>
    <dgm:cxn modelId="{F94A4FB4-4F64-427B-A4DA-3ED66D2DD8C3}" type="presParOf" srcId="{109C2C57-72CB-4FC9-BC85-E1A1DCE275A0}" destId="{CEB3AE59-B071-4949-8E9C-C99F943A914E}" srcOrd="6" destOrd="0" presId="urn:microsoft.com/office/officeart/2005/8/layout/vList2"/>
    <dgm:cxn modelId="{5BB179D0-15A5-4A17-89BA-6DCD729237A0}" type="presParOf" srcId="{109C2C57-72CB-4FC9-BC85-E1A1DCE275A0}" destId="{540247E7-EA1F-45BA-A9A1-06F1CD9B4391}" srcOrd="7" destOrd="0" presId="urn:microsoft.com/office/officeart/2005/8/layout/vList2"/>
    <dgm:cxn modelId="{3796A97F-F3FB-46E1-A12B-8D0FB6C62303}" type="presParOf" srcId="{109C2C57-72CB-4FC9-BC85-E1A1DCE275A0}" destId="{A9C002F7-A7E9-40D6-A765-A66DFB7A805E}" srcOrd="8" destOrd="0" presId="urn:microsoft.com/office/officeart/2005/8/layout/vList2"/>
    <dgm:cxn modelId="{F74C521F-CED4-4A84-9B36-F7705DC66D56}" type="presParOf" srcId="{109C2C57-72CB-4FC9-BC85-E1A1DCE275A0}" destId="{41C765D5-FA65-4FA1-A490-E6E9A19B33C5}" srcOrd="9" destOrd="0" presId="urn:microsoft.com/office/officeart/2005/8/layout/vList2"/>
    <dgm:cxn modelId="{544718C0-A408-44A6-A743-2CA8F5DA7254}" type="presParOf" srcId="{109C2C57-72CB-4FC9-BC85-E1A1DCE275A0}" destId="{0E608456-DF76-4BF4-BFBB-C09F84F3C88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496B0-9990-4ECF-A07F-CA5D3EEAE073}">
      <dsp:nvSpPr>
        <dsp:cNvPr id="0" name=""/>
        <dsp:cNvSpPr/>
      </dsp:nvSpPr>
      <dsp:spPr>
        <a:xfrm>
          <a:off x="2681595" y="639392"/>
          <a:ext cx="4940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4080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15518" y="682489"/>
        <a:ext cx="26234" cy="5246"/>
      </dsp:txXfrm>
    </dsp:sp>
    <dsp:sp modelId="{C62AA2AA-8C15-465F-8404-47CB6178CA72}">
      <dsp:nvSpPr>
        <dsp:cNvPr id="0" name=""/>
        <dsp:cNvSpPr/>
      </dsp:nvSpPr>
      <dsp:spPr>
        <a:xfrm>
          <a:off x="402176" y="747"/>
          <a:ext cx="2281218" cy="13687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82" tIns="117334" rIns="111782" bIns="11733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2-4 vuotta</a:t>
          </a:r>
          <a:endParaRPr lang="en-US" sz="2000" kern="1200"/>
        </a:p>
      </dsp:txBody>
      <dsp:txXfrm>
        <a:off x="402176" y="747"/>
        <a:ext cx="2281218" cy="1368731"/>
      </dsp:txXfrm>
    </dsp:sp>
    <dsp:sp modelId="{5BCBD3C8-B346-48D2-8215-EAB1C2477B41}">
      <dsp:nvSpPr>
        <dsp:cNvPr id="0" name=""/>
        <dsp:cNvSpPr/>
      </dsp:nvSpPr>
      <dsp:spPr>
        <a:xfrm>
          <a:off x="1542785" y="1367678"/>
          <a:ext cx="2805899" cy="494080"/>
        </a:xfrm>
        <a:custGeom>
          <a:avLst/>
          <a:gdLst/>
          <a:ahLst/>
          <a:cxnLst/>
          <a:rect l="0" t="0" r="0" b="0"/>
          <a:pathLst>
            <a:path>
              <a:moveTo>
                <a:pt x="2805899" y="0"/>
              </a:moveTo>
              <a:lnTo>
                <a:pt x="2805899" y="264140"/>
              </a:lnTo>
              <a:lnTo>
                <a:pt x="0" y="264140"/>
              </a:lnTo>
              <a:lnTo>
                <a:pt x="0" y="49408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372" y="1612095"/>
        <a:ext cx="142726" cy="5246"/>
      </dsp:txXfrm>
    </dsp:sp>
    <dsp:sp modelId="{90429151-7440-4C52-AE6E-4E8A161F3F1E}">
      <dsp:nvSpPr>
        <dsp:cNvPr id="0" name=""/>
        <dsp:cNvSpPr/>
      </dsp:nvSpPr>
      <dsp:spPr>
        <a:xfrm>
          <a:off x="3208075" y="747"/>
          <a:ext cx="2281218" cy="13687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82" tIns="117334" rIns="111782" bIns="11733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150 opintopistettä</a:t>
          </a:r>
          <a:endParaRPr lang="en-US" sz="2000" kern="1200"/>
        </a:p>
      </dsp:txBody>
      <dsp:txXfrm>
        <a:off x="3208075" y="747"/>
        <a:ext cx="2281218" cy="1368731"/>
      </dsp:txXfrm>
    </dsp:sp>
    <dsp:sp modelId="{BBF5D7E6-520A-4EBA-8790-8E2F10EFA283}">
      <dsp:nvSpPr>
        <dsp:cNvPr id="0" name=""/>
        <dsp:cNvSpPr/>
      </dsp:nvSpPr>
      <dsp:spPr>
        <a:xfrm>
          <a:off x="2681595" y="2532804"/>
          <a:ext cx="4940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4080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15518" y="2575901"/>
        <a:ext cx="26234" cy="5246"/>
      </dsp:txXfrm>
    </dsp:sp>
    <dsp:sp modelId="{2D20FACA-62CD-449D-982A-84273B379AEF}">
      <dsp:nvSpPr>
        <dsp:cNvPr id="0" name=""/>
        <dsp:cNvSpPr/>
      </dsp:nvSpPr>
      <dsp:spPr>
        <a:xfrm>
          <a:off x="402176" y="1894158"/>
          <a:ext cx="2281218" cy="13687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82" tIns="117334" rIns="111782" bIns="11733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Opinnot koostuvat opintomoduuleista, jotka on jaettu opintojaksoiksi</a:t>
          </a:r>
          <a:endParaRPr lang="en-US" sz="2000" kern="1200"/>
        </a:p>
      </dsp:txBody>
      <dsp:txXfrm>
        <a:off x="402176" y="1894158"/>
        <a:ext cx="2281218" cy="1368731"/>
      </dsp:txXfrm>
    </dsp:sp>
    <dsp:sp modelId="{4728D2F2-3BF7-448F-B59C-5049AF829D28}">
      <dsp:nvSpPr>
        <dsp:cNvPr id="0" name=""/>
        <dsp:cNvSpPr/>
      </dsp:nvSpPr>
      <dsp:spPr>
        <a:xfrm>
          <a:off x="1542785" y="3261090"/>
          <a:ext cx="2805899" cy="494080"/>
        </a:xfrm>
        <a:custGeom>
          <a:avLst/>
          <a:gdLst/>
          <a:ahLst/>
          <a:cxnLst/>
          <a:rect l="0" t="0" r="0" b="0"/>
          <a:pathLst>
            <a:path>
              <a:moveTo>
                <a:pt x="2805899" y="0"/>
              </a:moveTo>
              <a:lnTo>
                <a:pt x="2805899" y="264140"/>
              </a:lnTo>
              <a:lnTo>
                <a:pt x="0" y="264140"/>
              </a:lnTo>
              <a:lnTo>
                <a:pt x="0" y="49408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372" y="3505506"/>
        <a:ext cx="142726" cy="5246"/>
      </dsp:txXfrm>
    </dsp:sp>
    <dsp:sp modelId="{E90E2F04-1973-480D-BCCD-1812DC50F940}">
      <dsp:nvSpPr>
        <dsp:cNvPr id="0" name=""/>
        <dsp:cNvSpPr/>
      </dsp:nvSpPr>
      <dsp:spPr>
        <a:xfrm>
          <a:off x="3208075" y="1894158"/>
          <a:ext cx="2281218" cy="13687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82" tIns="117334" rIns="111782" bIns="11733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Valtakunnallisia pakollisia ja valinnaisia moduuleja</a:t>
          </a:r>
          <a:endParaRPr lang="en-US" sz="2000" kern="1200" dirty="0"/>
        </a:p>
      </dsp:txBody>
      <dsp:txXfrm>
        <a:off x="3208075" y="1894158"/>
        <a:ext cx="2281218" cy="1368731"/>
      </dsp:txXfrm>
    </dsp:sp>
    <dsp:sp modelId="{9ABE86C6-8847-4A0F-9449-566818A371F2}">
      <dsp:nvSpPr>
        <dsp:cNvPr id="0" name=""/>
        <dsp:cNvSpPr/>
      </dsp:nvSpPr>
      <dsp:spPr>
        <a:xfrm>
          <a:off x="402176" y="3787570"/>
          <a:ext cx="2281218" cy="13687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82" tIns="117334" rIns="111782" bIns="11733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Paikallisia valinnaisia moduuleja</a:t>
          </a:r>
          <a:endParaRPr lang="en-US" sz="2000" kern="1200" dirty="0"/>
        </a:p>
      </dsp:txBody>
      <dsp:txXfrm>
        <a:off x="402176" y="3787570"/>
        <a:ext cx="2281218" cy="1368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9B1AD-01D3-4001-8E3D-5D9A5F88F8D9}">
      <dsp:nvSpPr>
        <dsp:cNvPr id="0" name=""/>
        <dsp:cNvSpPr/>
      </dsp:nvSpPr>
      <dsp:spPr>
        <a:xfrm>
          <a:off x="0" y="51015"/>
          <a:ext cx="5891471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/>
            <a:t>5 periodia lukuvuodessa</a:t>
          </a:r>
          <a:endParaRPr lang="en-US" sz="2000" b="1" kern="1200" dirty="0"/>
        </a:p>
      </dsp:txBody>
      <dsp:txXfrm>
        <a:off x="38784" y="89799"/>
        <a:ext cx="5813903" cy="716935"/>
      </dsp:txXfrm>
    </dsp:sp>
    <dsp:sp modelId="{13EFC5C9-C3A7-4F9A-8C6D-E5867726FB46}">
      <dsp:nvSpPr>
        <dsp:cNvPr id="0" name=""/>
        <dsp:cNvSpPr/>
      </dsp:nvSpPr>
      <dsp:spPr>
        <a:xfrm>
          <a:off x="0" y="903118"/>
          <a:ext cx="5891471" cy="794503"/>
        </a:xfrm>
        <a:prstGeom prst="roundRect">
          <a:avLst/>
        </a:prstGeom>
        <a:solidFill>
          <a:schemeClr val="accent2">
            <a:hueOff val="-297954"/>
            <a:satOff val="-1878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/>
            <a:t>Jokaisessa periodissa eri lukujärjestys, joka riippuu opiskelijan valinnoista</a:t>
          </a:r>
          <a:endParaRPr lang="en-US" sz="2000" b="1" kern="1200" dirty="0"/>
        </a:p>
      </dsp:txBody>
      <dsp:txXfrm>
        <a:off x="38784" y="941902"/>
        <a:ext cx="5813903" cy="716935"/>
      </dsp:txXfrm>
    </dsp:sp>
    <dsp:sp modelId="{CEF9B860-9D4D-4C51-8858-483C043AFEB3}">
      <dsp:nvSpPr>
        <dsp:cNvPr id="0" name=""/>
        <dsp:cNvSpPr/>
      </dsp:nvSpPr>
      <dsp:spPr>
        <a:xfrm>
          <a:off x="0" y="1755221"/>
          <a:ext cx="5891471" cy="794503"/>
        </a:xfrm>
        <a:prstGeom prst="roundRect">
          <a:avLst/>
        </a:prstGeom>
        <a:solidFill>
          <a:schemeClr val="accent2">
            <a:hueOff val="-595908"/>
            <a:satOff val="-3756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/>
            <a:t>Yksi oppitunti on 75 minuuttia </a:t>
          </a:r>
          <a:endParaRPr lang="en-US" sz="2000" b="1" kern="1200" dirty="0"/>
        </a:p>
      </dsp:txBody>
      <dsp:txXfrm>
        <a:off x="38784" y="1794005"/>
        <a:ext cx="5813903" cy="716935"/>
      </dsp:txXfrm>
    </dsp:sp>
    <dsp:sp modelId="{CEB3AE59-B071-4949-8E9C-C99F943A914E}">
      <dsp:nvSpPr>
        <dsp:cNvPr id="0" name=""/>
        <dsp:cNvSpPr/>
      </dsp:nvSpPr>
      <dsp:spPr>
        <a:xfrm>
          <a:off x="0" y="2607324"/>
          <a:ext cx="5891471" cy="794503"/>
        </a:xfrm>
        <a:prstGeom prst="roundRect">
          <a:avLst/>
        </a:prstGeom>
        <a:solidFill>
          <a:schemeClr val="accent2">
            <a:hueOff val="-893862"/>
            <a:satOff val="-5633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/>
            <a:t>Koulupäivän aikana maksimissaan 5 oppituntia</a:t>
          </a:r>
          <a:endParaRPr lang="en-US" sz="2000" b="1" kern="1200" dirty="0"/>
        </a:p>
      </dsp:txBody>
      <dsp:txXfrm>
        <a:off x="38784" y="2646108"/>
        <a:ext cx="5813903" cy="716935"/>
      </dsp:txXfrm>
    </dsp:sp>
    <dsp:sp modelId="{A9C002F7-A7E9-40D6-A765-A66DFB7A805E}">
      <dsp:nvSpPr>
        <dsp:cNvPr id="0" name=""/>
        <dsp:cNvSpPr/>
      </dsp:nvSpPr>
      <dsp:spPr>
        <a:xfrm>
          <a:off x="0" y="3459427"/>
          <a:ext cx="5891471" cy="794503"/>
        </a:xfrm>
        <a:prstGeom prst="roundRect">
          <a:avLst/>
        </a:prstGeom>
        <a:solidFill>
          <a:schemeClr val="accent2">
            <a:hueOff val="-1191816"/>
            <a:satOff val="-7511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/>
            <a:t>Koulupäivän pituus 0-5 oppituntia, välillä klo 8.15-15.30</a:t>
          </a:r>
          <a:endParaRPr lang="en-US" sz="2000" b="1" kern="1200" dirty="0"/>
        </a:p>
      </dsp:txBody>
      <dsp:txXfrm>
        <a:off x="38784" y="3498211"/>
        <a:ext cx="5813903" cy="716935"/>
      </dsp:txXfrm>
    </dsp:sp>
    <dsp:sp modelId="{0E608456-DF76-4BF4-BFBB-C09F84F3C88B}">
      <dsp:nvSpPr>
        <dsp:cNvPr id="0" name=""/>
        <dsp:cNvSpPr/>
      </dsp:nvSpPr>
      <dsp:spPr>
        <a:xfrm>
          <a:off x="0" y="4311530"/>
          <a:ext cx="5891471" cy="794503"/>
        </a:xfrm>
        <a:prstGeom prst="roundRect">
          <a:avLst/>
        </a:prstGeom>
        <a:solidFill>
          <a:schemeClr val="accent2">
            <a:hueOff val="-1489770"/>
            <a:satOff val="-9389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Jokaisen</a:t>
          </a:r>
          <a:r>
            <a:rPr lang="en-US" sz="2000" b="1" kern="1200" dirty="0"/>
            <a:t> </a:t>
          </a:r>
          <a:r>
            <a:rPr lang="en-US" sz="2000" b="1" kern="1200" dirty="0" err="1"/>
            <a:t>periodin</a:t>
          </a:r>
          <a:r>
            <a:rPr lang="en-US" sz="2000" b="1" kern="1200" dirty="0"/>
            <a:t> </a:t>
          </a:r>
          <a:r>
            <a:rPr lang="en-US" sz="2000" b="1" kern="1200" dirty="0" err="1"/>
            <a:t>lopussa</a:t>
          </a:r>
          <a:r>
            <a:rPr lang="en-US" sz="2000" b="1" kern="1200" dirty="0"/>
            <a:t> on </a:t>
          </a:r>
          <a:r>
            <a:rPr lang="en-US" sz="2000" b="1" kern="1200" dirty="0" err="1"/>
            <a:t>päättöviikko</a:t>
          </a:r>
          <a:r>
            <a:rPr lang="en-US" sz="2000" b="1" kern="1200" dirty="0"/>
            <a:t>, </a:t>
          </a:r>
          <a:r>
            <a:rPr lang="en-US" sz="2000" b="1" kern="1200" dirty="0" err="1"/>
            <a:t>jossa</a:t>
          </a:r>
          <a:r>
            <a:rPr lang="en-US" sz="2000" b="1" kern="1200" dirty="0"/>
            <a:t> on </a:t>
          </a:r>
          <a:r>
            <a:rPr lang="en-US" sz="2000" b="1" kern="1200" dirty="0" err="1"/>
            <a:t>eri</a:t>
          </a:r>
          <a:r>
            <a:rPr lang="en-US" sz="2000" b="1" kern="1200" dirty="0"/>
            <a:t> </a:t>
          </a:r>
          <a:r>
            <a:rPr lang="en-US" sz="2000" b="1" kern="1200" dirty="0" err="1"/>
            <a:t>oppiaineilla</a:t>
          </a:r>
          <a:r>
            <a:rPr lang="en-US" sz="2000" b="1" kern="1200" dirty="0"/>
            <a:t> on </a:t>
          </a:r>
          <a:r>
            <a:rPr lang="en-US" sz="2000" b="1" kern="1200" dirty="0" err="1"/>
            <a:t>omat</a:t>
          </a:r>
          <a:r>
            <a:rPr lang="en-US" sz="2000" b="1" kern="1200" dirty="0"/>
            <a:t> </a:t>
          </a:r>
          <a:r>
            <a:rPr lang="en-US" sz="2000" b="1" kern="1200" dirty="0" err="1"/>
            <a:t>päivänsä</a:t>
          </a:r>
          <a:endParaRPr lang="en-US" sz="2000" b="1" kern="1200" dirty="0"/>
        </a:p>
      </dsp:txBody>
      <dsp:txXfrm>
        <a:off x="38784" y="4350314"/>
        <a:ext cx="5813903" cy="716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42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1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9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81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0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1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0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0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11/18/2025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325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lioppilastutkinto.fi/fi/tutkinnon-suorittaminen/koepaivat/kevaan-2025-koepaiva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25">
            <a:extLst>
              <a:ext uri="{FF2B5EF4-FFF2-40B4-BE49-F238E27FC236}">
                <a16:creationId xmlns:a16="http://schemas.microsoft.com/office/drawing/2014/main" id="{D6A5485D-4AF6-47BA-8BB1-44D0639B9F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Kuva, joka sisältää kohteen kasvi, Värikkyys, keltainen, puu&#10;&#10;Kuvaus luotu automaattisesti">
            <a:extLst>
              <a:ext uri="{FF2B5EF4-FFF2-40B4-BE49-F238E27FC236}">
                <a16:creationId xmlns:a16="http://schemas.microsoft.com/office/drawing/2014/main" id="{E5A221E2-07DD-CDE5-8269-DCE41E78E1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30495" b="13255"/>
          <a:stretch/>
        </p:blipFill>
        <p:spPr>
          <a:xfrm>
            <a:off x="20" y="133407"/>
            <a:ext cx="12191980" cy="6857990"/>
          </a:xfrm>
          <a:prstGeom prst="rect">
            <a:avLst/>
          </a:prstGeom>
        </p:spPr>
      </p:pic>
      <p:sp>
        <p:nvSpPr>
          <p:cNvPr id="69" name="Rectangle 27">
            <a:extLst>
              <a:ext uri="{FF2B5EF4-FFF2-40B4-BE49-F238E27FC236}">
                <a16:creationId xmlns:a16="http://schemas.microsoft.com/office/drawing/2014/main" id="{E9B141D4-C8D6-48AA-95E4-9D7277D2A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47811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FF27155-020D-47DD-905D-9060E10BC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240" y="532995"/>
            <a:ext cx="7207683" cy="1515091"/>
          </a:xfrm>
        </p:spPr>
        <p:txBody>
          <a:bodyPr anchor="b">
            <a:normAutofit/>
          </a:bodyPr>
          <a:lstStyle/>
          <a:p>
            <a:pPr algn="l"/>
            <a:r>
              <a:rPr lang="fi-FI" sz="6000" b="1" dirty="0">
                <a:solidFill>
                  <a:srgbClr val="FFFFFF"/>
                </a:solidFill>
              </a:rPr>
              <a:t>Tietopaketti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7544EC-DA7E-4088-BDAB-0C638C8B6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240" y="2228727"/>
            <a:ext cx="7207683" cy="891941"/>
          </a:xfrm>
        </p:spPr>
        <p:txBody>
          <a:bodyPr anchor="t">
            <a:normAutofit/>
          </a:bodyPr>
          <a:lstStyle/>
          <a:p>
            <a:pPr algn="l"/>
            <a:r>
              <a:rPr lang="fi-FI" sz="4400" dirty="0">
                <a:solidFill>
                  <a:srgbClr val="FFFFFF"/>
                </a:solidFill>
              </a:rPr>
              <a:t>lukiosta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150435D-CA82-40CE-954B-EAF77FB12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0303110" y="2889102"/>
            <a:ext cx="800716" cy="800716"/>
          </a:xfrm>
          <a:prstGeom prst="ellipse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384E378-44EE-43CF-80E1-ECE2AF785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685100" y="3689818"/>
            <a:ext cx="226735" cy="226735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8606AA2-E69C-4A42-8D9F-E9747752D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964111" y="4508034"/>
            <a:ext cx="226735" cy="226735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D56DBB4-69C9-48F4-94E5-3F0B9E8D7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558942" y="5508464"/>
            <a:ext cx="703889" cy="703889"/>
          </a:xfrm>
          <a:prstGeom prst="ellipse">
            <a:avLst/>
          </a:prstGeom>
          <a:solidFill>
            <a:schemeClr val="accent2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72E76EB-531B-4745-BE92-4AE3CFF5F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0784590" y="5222789"/>
            <a:ext cx="405140" cy="405140"/>
          </a:xfrm>
          <a:prstGeom prst="ellipse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C16CFC8-F3C3-4765-9768-9F10E6B53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248330" y="5639556"/>
            <a:ext cx="113367" cy="1133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868898F-D22E-4E6A-8DD3-FE24FF0F7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02370" y="5796077"/>
            <a:ext cx="113367" cy="1133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1B65DAB-5A32-48EC-A4A4-64E6D1CD0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464029" y="6031429"/>
            <a:ext cx="113367" cy="1133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8EC2A46-C18F-4863-B4EB-B7B873FD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588354" y="5602414"/>
            <a:ext cx="466441" cy="46644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E8EA60C-5FEB-439D-82C1-E1A33B9ED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85463" y="6119667"/>
            <a:ext cx="230878" cy="230878"/>
          </a:xfrm>
          <a:prstGeom prst="ellipse">
            <a:avLst/>
          </a:prstGeom>
          <a:solidFill>
            <a:schemeClr val="accent2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BD9DC6E-71EF-4302-BD87-C70C8AFCB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42637" y="6605011"/>
            <a:ext cx="56114" cy="56114"/>
          </a:xfrm>
          <a:prstGeom prst="ellipse">
            <a:avLst/>
          </a:prstGeom>
          <a:solidFill>
            <a:srgbClr val="F39E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1CABA3D-675F-405D-9552-216F2DDD1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423926" y="6611226"/>
            <a:ext cx="113367" cy="113367"/>
          </a:xfrm>
          <a:prstGeom prst="ellipse">
            <a:avLst/>
          </a:prstGeom>
          <a:solidFill>
            <a:srgbClr val="F39E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7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2663A72-E771-41D4-96AA-28C1B2172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8164F59-4B09-4DB4-A99F-97C71DE46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8AB3A94-B6C0-46D6-8070-894073F9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4606280" cy="5157049"/>
          </a:xfrm>
        </p:spPr>
        <p:txBody>
          <a:bodyPr anchor="ctr">
            <a:normAutofit/>
          </a:bodyPr>
          <a:lstStyle/>
          <a:p>
            <a:r>
              <a:rPr lang="fi-FI" sz="4400"/>
              <a:t>Lukio-opinnot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B336017-F12B-485C-B5E1-B6971DA0C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6099" y="238175"/>
            <a:ext cx="6735901" cy="6619825"/>
          </a:xfrm>
          <a:custGeom>
            <a:avLst/>
            <a:gdLst>
              <a:gd name="connsiteX0" fmla="*/ 1224540 w 2115556"/>
              <a:gd name="connsiteY0" fmla="*/ 0 h 2079100"/>
              <a:gd name="connsiteX1" fmla="*/ 2090421 w 2115556"/>
              <a:gd name="connsiteY1" fmla="*/ 358660 h 2079100"/>
              <a:gd name="connsiteX2" fmla="*/ 2115556 w 2115556"/>
              <a:gd name="connsiteY2" fmla="*/ 386315 h 2079100"/>
              <a:gd name="connsiteX3" fmla="*/ 2115556 w 2115556"/>
              <a:gd name="connsiteY3" fmla="*/ 2062765 h 2079100"/>
              <a:gd name="connsiteX4" fmla="*/ 2100710 w 2115556"/>
              <a:gd name="connsiteY4" fmla="*/ 2079100 h 2079100"/>
              <a:gd name="connsiteX5" fmla="*/ 348370 w 2115556"/>
              <a:gd name="connsiteY5" fmla="*/ 2079100 h 2079100"/>
              <a:gd name="connsiteX6" fmla="*/ 279625 w 2115556"/>
              <a:gd name="connsiteY6" fmla="*/ 2003461 h 2079100"/>
              <a:gd name="connsiteX7" fmla="*/ 0 w 2115556"/>
              <a:gd name="connsiteY7" fmla="*/ 1224540 h 2079100"/>
              <a:gd name="connsiteX8" fmla="*/ 1224540 w 2115556"/>
              <a:gd name="connsiteY8" fmla="*/ 0 h 207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5556" h="2079100">
                <a:moveTo>
                  <a:pt x="1224540" y="0"/>
                </a:moveTo>
                <a:cubicBezTo>
                  <a:pt x="1562687" y="0"/>
                  <a:pt x="1868823" y="137062"/>
                  <a:pt x="2090421" y="358660"/>
                </a:cubicBezTo>
                <a:lnTo>
                  <a:pt x="2115556" y="386315"/>
                </a:lnTo>
                <a:lnTo>
                  <a:pt x="2115556" y="2062765"/>
                </a:lnTo>
                <a:lnTo>
                  <a:pt x="2100710" y="2079100"/>
                </a:lnTo>
                <a:lnTo>
                  <a:pt x="348370" y="2079100"/>
                </a:lnTo>
                <a:lnTo>
                  <a:pt x="279625" y="2003461"/>
                </a:lnTo>
                <a:cubicBezTo>
                  <a:pt x="104938" y="1791789"/>
                  <a:pt x="0" y="1520419"/>
                  <a:pt x="0" y="1224540"/>
                </a:cubicBezTo>
                <a:cubicBezTo>
                  <a:pt x="0" y="548245"/>
                  <a:pt x="548245" y="0"/>
                  <a:pt x="12245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1" name="decorative circles">
            <a:extLst>
              <a:ext uri="{FF2B5EF4-FFF2-40B4-BE49-F238E27FC236}">
                <a16:creationId xmlns:a16="http://schemas.microsoft.com/office/drawing/2014/main" id="{C2C078FA-5775-45CB-A8F3-53B3F1AD2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1383" y="299808"/>
            <a:ext cx="1668948" cy="6421669"/>
            <a:chOff x="9951383" y="299808"/>
            <a:chExt cx="1668948" cy="6421669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236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6802" y="6415697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6204350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13487F2-DC55-7512-62F4-B5F47CFB7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45632"/>
              </p:ext>
            </p:extLst>
          </p:nvPr>
        </p:nvGraphicFramePr>
        <p:xfrm>
          <a:off x="5855597" y="952022"/>
          <a:ext cx="5891471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898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663A72-E771-41D4-96AA-28C1B2172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164F59-4B09-4DB4-A99F-97C71DE46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810C3FE-1343-435A-8CF4-6782995EA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4606280" cy="5157049"/>
          </a:xfrm>
        </p:spPr>
        <p:txBody>
          <a:bodyPr anchor="ctr">
            <a:normAutofit/>
          </a:bodyPr>
          <a:lstStyle/>
          <a:p>
            <a:r>
              <a:rPr lang="fi-FI" sz="4400"/>
              <a:t>Kouluvuosi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336017-F12B-485C-B5E1-B6971DA0C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6099" y="238175"/>
            <a:ext cx="6735901" cy="6619825"/>
          </a:xfrm>
          <a:custGeom>
            <a:avLst/>
            <a:gdLst>
              <a:gd name="connsiteX0" fmla="*/ 1224540 w 2115556"/>
              <a:gd name="connsiteY0" fmla="*/ 0 h 2079100"/>
              <a:gd name="connsiteX1" fmla="*/ 2090421 w 2115556"/>
              <a:gd name="connsiteY1" fmla="*/ 358660 h 2079100"/>
              <a:gd name="connsiteX2" fmla="*/ 2115556 w 2115556"/>
              <a:gd name="connsiteY2" fmla="*/ 386315 h 2079100"/>
              <a:gd name="connsiteX3" fmla="*/ 2115556 w 2115556"/>
              <a:gd name="connsiteY3" fmla="*/ 2062765 h 2079100"/>
              <a:gd name="connsiteX4" fmla="*/ 2100710 w 2115556"/>
              <a:gd name="connsiteY4" fmla="*/ 2079100 h 2079100"/>
              <a:gd name="connsiteX5" fmla="*/ 348370 w 2115556"/>
              <a:gd name="connsiteY5" fmla="*/ 2079100 h 2079100"/>
              <a:gd name="connsiteX6" fmla="*/ 279625 w 2115556"/>
              <a:gd name="connsiteY6" fmla="*/ 2003461 h 2079100"/>
              <a:gd name="connsiteX7" fmla="*/ 0 w 2115556"/>
              <a:gd name="connsiteY7" fmla="*/ 1224540 h 2079100"/>
              <a:gd name="connsiteX8" fmla="*/ 1224540 w 2115556"/>
              <a:gd name="connsiteY8" fmla="*/ 0 h 207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5556" h="2079100">
                <a:moveTo>
                  <a:pt x="1224540" y="0"/>
                </a:moveTo>
                <a:cubicBezTo>
                  <a:pt x="1562687" y="0"/>
                  <a:pt x="1868823" y="137062"/>
                  <a:pt x="2090421" y="358660"/>
                </a:cubicBezTo>
                <a:lnTo>
                  <a:pt x="2115556" y="386315"/>
                </a:lnTo>
                <a:lnTo>
                  <a:pt x="2115556" y="2062765"/>
                </a:lnTo>
                <a:lnTo>
                  <a:pt x="2100710" y="2079100"/>
                </a:lnTo>
                <a:lnTo>
                  <a:pt x="348370" y="2079100"/>
                </a:lnTo>
                <a:lnTo>
                  <a:pt x="279625" y="2003461"/>
                </a:lnTo>
                <a:cubicBezTo>
                  <a:pt x="104938" y="1791789"/>
                  <a:pt x="0" y="1520419"/>
                  <a:pt x="0" y="1224540"/>
                </a:cubicBezTo>
                <a:cubicBezTo>
                  <a:pt x="0" y="548245"/>
                  <a:pt x="548245" y="0"/>
                  <a:pt x="12245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" name="decorative circles">
            <a:extLst>
              <a:ext uri="{FF2B5EF4-FFF2-40B4-BE49-F238E27FC236}">
                <a16:creationId xmlns:a16="http://schemas.microsoft.com/office/drawing/2014/main" id="{C2C078FA-5775-45CB-A8F3-53B3F1AD2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1383" y="299808"/>
            <a:ext cx="1668948" cy="6421669"/>
            <a:chOff x="9951383" y="299808"/>
            <a:chExt cx="1668948" cy="642166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236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6802" y="6415697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6204350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E3942C0-A480-5D53-B5D5-346C02B325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406910"/>
              </p:ext>
            </p:extLst>
          </p:nvPr>
        </p:nvGraphicFramePr>
        <p:xfrm>
          <a:off x="5855597" y="952022"/>
          <a:ext cx="5891471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778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21ED43-AC2E-4544-9EC3-93DEFCC7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45" y="196849"/>
            <a:ext cx="10659110" cy="968375"/>
          </a:xfrm>
        </p:spPr>
        <p:txBody>
          <a:bodyPr/>
          <a:lstStyle/>
          <a:p>
            <a:r>
              <a:rPr lang="fi-FI" dirty="0"/>
              <a:t>Opiskelu lukiossa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360486-863A-4BB4-8CFC-4F9FB3D16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5082"/>
            <a:ext cx="10826750" cy="5469218"/>
          </a:xfrm>
        </p:spPr>
        <p:txBody>
          <a:bodyPr>
            <a:normAutofit/>
          </a:bodyPr>
          <a:lstStyle/>
          <a:p>
            <a:r>
              <a:rPr lang="fi-FI" b="1" dirty="0"/>
              <a:t>Myös lukiossa kirjat, tietokoneet, koulumatkat ja kouluateriat ovat ilmaisia</a:t>
            </a:r>
          </a:p>
          <a:p>
            <a:r>
              <a:rPr lang="fi-FI" b="1" dirty="0"/>
              <a:t>Lukiossa opiskellaan paljon digitaalisten materiaalien avulla, mutta eri ohjelmia opetellaan käyttämään yhdessä</a:t>
            </a:r>
          </a:p>
          <a:p>
            <a:r>
              <a:rPr lang="fi-FI" b="1" dirty="0"/>
              <a:t>Jokainen opiskelija saa käyttöönsä henkilökohtaisen läppärin</a:t>
            </a:r>
          </a:p>
          <a:p>
            <a:r>
              <a:rPr lang="fi-FI" b="1" dirty="0"/>
              <a:t>Lukio-opinnoissa tehdään paljon ryhmätöitä</a:t>
            </a:r>
          </a:p>
          <a:p>
            <a:r>
              <a:rPr lang="fi-FI" b="1" dirty="0"/>
              <a:t>Lukiolainen on itse vastuussa opintojensa etenemisestä, mutta ohjausta ja tukiopetusta saa</a:t>
            </a:r>
          </a:p>
          <a:p>
            <a:r>
              <a:rPr lang="fi-FI" b="1" dirty="0"/>
              <a:t>Lukio on ilmapiiriltään vapaampi kuin peruskoulu</a:t>
            </a:r>
          </a:p>
          <a:p>
            <a:r>
              <a:rPr lang="fi-FI" b="1" dirty="0"/>
              <a:t>Lukiossa on paljon tapahtumia ja juhlia</a:t>
            </a:r>
          </a:p>
          <a:p>
            <a:r>
              <a:rPr lang="fi-FI" b="1" dirty="0"/>
              <a:t>Lukiossa on paljon kansainvälisyysprojekteja</a:t>
            </a:r>
          </a:p>
          <a:p>
            <a:r>
              <a:rPr lang="fi-FI" b="1" dirty="0"/>
              <a:t>Pakollisista moduuleista tulee numeroarvosana, arvosanaan vaikuttaa osallistuminen, tehtävät ja kokeet, kaikissa opintojaksoissa ei ole koetta.</a:t>
            </a:r>
          </a:p>
          <a:p>
            <a:r>
              <a:rPr lang="fi-FI" b="1" dirty="0"/>
              <a:t>Valinnaisista opintojaksoista voi tulla myös suoritusmerkintä (S), samoin aineista joista on tehnyt vain yhden opintojakson (2 opintopistettä) tai liikunnasta ja lyhyestä kielestä (4 opintopistettä)</a:t>
            </a:r>
          </a:p>
          <a:p>
            <a:r>
              <a:rPr lang="fi-FI" b="1" dirty="0"/>
              <a:t>Liikunnasta, kuvataiteesta ja musiikista voi tehdä diplomiopintojakson</a:t>
            </a:r>
          </a:p>
        </p:txBody>
      </p:sp>
    </p:spTree>
    <p:extLst>
      <p:ext uri="{BB962C8B-B14F-4D97-AF65-F5344CB8AC3E}">
        <p14:creationId xmlns:p14="http://schemas.microsoft.com/office/powerpoint/2010/main" val="92766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A621B-987D-49D8-88AF-BD0A2B133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Lukion oppimäärä ja ylioppilaskirjoitukset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E7DC64-1B99-443C-8374-C369A8E3A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615736"/>
            <a:ext cx="10992467" cy="4998128"/>
          </a:xfrm>
        </p:spPr>
        <p:txBody>
          <a:bodyPr/>
          <a:lstStyle/>
          <a:p>
            <a:r>
              <a:rPr lang="fi-FI" b="1" dirty="0"/>
              <a:t>Lukion oppimäärän suorittanut saa lukion päättötodistuksen</a:t>
            </a:r>
          </a:p>
          <a:p>
            <a:r>
              <a:rPr lang="fi-FI" b="1" dirty="0"/>
              <a:t>Useimmat lukion suorittaneet osallistuvat myös ylioppilaskokeisiin ja saavat ylioppilastodistuksen</a:t>
            </a:r>
          </a:p>
          <a:p>
            <a:r>
              <a:rPr lang="fi-FI" b="1" dirty="0"/>
              <a:t>Ylioppilastutkintoon kuuluu vähintään 5 ainetta:</a:t>
            </a:r>
          </a:p>
          <a:p>
            <a:pPr lvl="1"/>
            <a:r>
              <a:rPr lang="fi-FI" b="1" dirty="0"/>
              <a:t>Äidinkieli (kaksiosainen lukutaidon ja kirjoitustaidon kokeet)</a:t>
            </a:r>
          </a:p>
          <a:p>
            <a:pPr lvl="1"/>
            <a:r>
              <a:rPr lang="fi-FI" b="1" dirty="0"/>
              <a:t>matematiikan koe ja/tai toisen kotimaisen kielen koe</a:t>
            </a:r>
          </a:p>
          <a:p>
            <a:pPr lvl="1"/>
            <a:r>
              <a:rPr lang="fi-FI" b="1" dirty="0"/>
              <a:t>vieraan kielen koe ja</a:t>
            </a:r>
          </a:p>
          <a:p>
            <a:pPr lvl="1"/>
            <a:r>
              <a:rPr lang="fi-FI" b="1" dirty="0"/>
              <a:t>reaaliaineen koe (biologia, filosofia, fysiikka, elämänkatsomustieto, historia, kemia, maantiede, psykologia, terveystieto, uskonto ja yhteiskuntaoppi)</a:t>
            </a:r>
          </a:p>
          <a:p>
            <a:r>
              <a:rPr lang="fi-FI" b="1" dirty="0"/>
              <a:t>Äidinkielen tai Suomi toisena kielenä koe vaaditaan kaikilta</a:t>
            </a:r>
          </a:p>
          <a:p>
            <a:r>
              <a:rPr lang="fi-FI" b="1" dirty="0"/>
              <a:t>Vähintään yhdestä aineesta pitää olla vaativamman tason koe</a:t>
            </a:r>
          </a:p>
          <a:p>
            <a:r>
              <a:rPr lang="fi-FI" b="1" dirty="0"/>
              <a:t>Ylimääräisiä kokeita voi suorittaa niin paljon kuin jaksaa ja haluaa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956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63AD5-E54A-4907-8D94-6EA369DD9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1DA474-9840-480F-B848-EAE444E5A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Yo-kokeita järjestetään kaksi kertaa vuodessa (syyskuussa ja maaliskuussa)</a:t>
            </a:r>
          </a:p>
          <a:p>
            <a:r>
              <a:rPr lang="fi-FI" b="1" dirty="0"/>
              <a:t>Eri oppiaineilla on eri koepäivät:</a:t>
            </a:r>
          </a:p>
          <a:p>
            <a:r>
              <a:rPr lang="fi-FI" b="1" dirty="0">
                <a:hlinkClick r:id="rId2"/>
              </a:rPr>
              <a:t>Kevään 2025 yo-koepäivät</a:t>
            </a:r>
            <a:endParaRPr lang="fi-FI" b="1" dirty="0"/>
          </a:p>
          <a:p>
            <a:r>
              <a:rPr lang="fi-FI" b="1" dirty="0"/>
              <a:t>Useimmat opiskelijat hajauttavat kokeiden suorituksen esim.</a:t>
            </a:r>
          </a:p>
          <a:p>
            <a:pPr lvl="1"/>
            <a:r>
              <a:rPr lang="fi-FI" b="1" dirty="0"/>
              <a:t>Kevät 2026: Maantiede</a:t>
            </a:r>
          </a:p>
          <a:p>
            <a:pPr lvl="1"/>
            <a:r>
              <a:rPr lang="fi-FI" b="1" dirty="0"/>
              <a:t>Syksy 2026: Ruotsi, psykologia, ranska (lyhyt)</a:t>
            </a:r>
          </a:p>
          <a:p>
            <a:pPr lvl="1"/>
            <a:r>
              <a:rPr lang="fi-FI" b="1" dirty="0"/>
              <a:t>Kevät 2027: Äidinkieli, matematiikka, englanti, biologia</a:t>
            </a:r>
          </a:p>
          <a:p>
            <a:r>
              <a:rPr lang="fi-FI" b="1" dirty="0"/>
              <a:t>Hylättyjä kokeita voi uusia kolme kertaa ja hyväksyttyä (läpi mennyttä koetta) voi yrittää korottaa rajoituksetta</a:t>
            </a:r>
          </a:p>
          <a:p>
            <a:pPr lvl="1"/>
            <a:r>
              <a:rPr lang="fi-FI" b="1" dirty="0"/>
              <a:t>Ja jos kokeet eivät mene läpi voi vielä uusia vielä kolme kertaa (läpi menneet kokeet säilyvät todistuksessa)</a:t>
            </a:r>
          </a:p>
        </p:txBody>
      </p:sp>
    </p:spTree>
    <p:extLst>
      <p:ext uri="{BB962C8B-B14F-4D97-AF65-F5344CB8AC3E}">
        <p14:creationId xmlns:p14="http://schemas.microsoft.com/office/powerpoint/2010/main" val="106344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C9533E-1780-4903-A8E3-44557976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6"/>
            <a:ext cx="10659110" cy="948769"/>
          </a:xfrm>
        </p:spPr>
        <p:txBody>
          <a:bodyPr/>
          <a:lstStyle/>
          <a:p>
            <a:r>
              <a:rPr lang="fi-FI" dirty="0"/>
              <a:t>Kenestä ylioppilas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F2F71D-382F-441B-9E7B-FD6A89C83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482571"/>
            <a:ext cx="10659110" cy="5010304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Ylioppilaalta vaaditaan yo-tutkinnon lisäksi lukio oppimäärän suoritus (150 opintopistettä, joista valtakunnallisia pakollisia pitää olla vähintään 94-102 ja valinnaisia 20, loput voi olla paikallisia valinnaisia tai ns. hyväksi luettuja opintoja esim. ajokortti, urheiluvalmennus, kansalaisopiston tai musiikkiopiston kurssi, opiskelijakunta –tai tutortoiminta yms.)</a:t>
            </a:r>
          </a:p>
          <a:p>
            <a:r>
              <a:rPr lang="fi-FI" b="1" dirty="0"/>
              <a:t>Kun opiskelijalla on lukionoppimäärä ja yo-kokeet suoritettu hänestä tulee ylioppilas</a:t>
            </a:r>
          </a:p>
          <a:p>
            <a:r>
              <a:rPr lang="fi-FI" b="1" dirty="0"/>
              <a:t>Jostain oppinaineesta voi olla myös hylätty arvosana (i) ja sen voi kompensoida  muilla pakollisten aineiden läpi meneillä kokeilla. (A+A+B+B) tai (A+A+A+C)</a:t>
            </a:r>
          </a:p>
          <a:p>
            <a:r>
              <a:rPr lang="fi-FI" b="1" dirty="0"/>
              <a:t>Ylioppilastukinnon arvosanat ovat:</a:t>
            </a:r>
          </a:p>
          <a:p>
            <a:pPr marL="457200" lvl="1" indent="0">
              <a:buNone/>
            </a:pPr>
            <a:r>
              <a:rPr lang="fi-FI" b="1" dirty="0"/>
              <a:t>L 	Laudatur 		</a:t>
            </a:r>
          </a:p>
          <a:p>
            <a:pPr marL="457200" lvl="1" indent="0">
              <a:buNone/>
            </a:pPr>
            <a:r>
              <a:rPr lang="fi-FI" b="1" dirty="0"/>
              <a:t>E 	</a:t>
            </a:r>
            <a:r>
              <a:rPr lang="fi-FI" b="1" dirty="0" err="1"/>
              <a:t>Eximia</a:t>
            </a:r>
            <a:r>
              <a:rPr lang="fi-FI" b="1" dirty="0"/>
              <a:t> </a:t>
            </a:r>
            <a:r>
              <a:rPr lang="fi-FI" b="1" dirty="0" err="1"/>
              <a:t>cum</a:t>
            </a:r>
            <a:r>
              <a:rPr lang="fi-FI" b="1" dirty="0"/>
              <a:t> laude approbatur </a:t>
            </a:r>
          </a:p>
          <a:p>
            <a:pPr marL="0" indent="0">
              <a:buNone/>
            </a:pPr>
            <a:r>
              <a:rPr lang="fi-FI" b="1" dirty="0"/>
              <a:t>        M 	Magna </a:t>
            </a:r>
            <a:r>
              <a:rPr lang="fi-FI" b="1" dirty="0" err="1"/>
              <a:t>cum</a:t>
            </a:r>
            <a:r>
              <a:rPr lang="fi-FI" b="1" dirty="0"/>
              <a:t> laude approbatur 	</a:t>
            </a:r>
          </a:p>
          <a:p>
            <a:pPr marL="0" indent="0">
              <a:buNone/>
            </a:pPr>
            <a:r>
              <a:rPr lang="fi-FI" b="1" dirty="0"/>
              <a:t>        C 	</a:t>
            </a:r>
            <a:r>
              <a:rPr lang="fi-FI" b="1" dirty="0" err="1"/>
              <a:t>Cum</a:t>
            </a:r>
            <a:r>
              <a:rPr lang="fi-FI" b="1" dirty="0"/>
              <a:t> laude approbatur 	</a:t>
            </a:r>
          </a:p>
          <a:p>
            <a:pPr marL="0" indent="0">
              <a:buNone/>
            </a:pPr>
            <a:r>
              <a:rPr lang="fi-FI" b="1" dirty="0"/>
              <a:t>        B 	</a:t>
            </a:r>
            <a:r>
              <a:rPr lang="fi-FI" b="1" dirty="0" err="1"/>
              <a:t>Lubenter</a:t>
            </a:r>
            <a:r>
              <a:rPr lang="fi-FI" b="1" dirty="0"/>
              <a:t> approbatur 	</a:t>
            </a:r>
          </a:p>
          <a:p>
            <a:pPr marL="0" indent="0">
              <a:buNone/>
            </a:pPr>
            <a:r>
              <a:rPr lang="fi-FI" b="1" dirty="0"/>
              <a:t>        A 	Approbatur </a:t>
            </a:r>
          </a:p>
          <a:p>
            <a:pPr marL="0" indent="0">
              <a:buNone/>
            </a:pPr>
            <a:r>
              <a:rPr lang="fi-FI" b="1" dirty="0"/>
              <a:t>        I 	Improbatur </a:t>
            </a:r>
          </a:p>
        </p:txBody>
      </p:sp>
    </p:spTree>
    <p:extLst>
      <p:ext uri="{BB962C8B-B14F-4D97-AF65-F5344CB8AC3E}">
        <p14:creationId xmlns:p14="http://schemas.microsoft.com/office/powerpoint/2010/main" val="1790864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491C24-8437-4CC8-BDD1-23208EC5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Lukion jälkeen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71DCB6-6C4C-4735-B92A-DA95BD83D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447800"/>
            <a:ext cx="10659110" cy="4729163"/>
          </a:xfrm>
        </p:spPr>
        <p:txBody>
          <a:bodyPr/>
          <a:lstStyle/>
          <a:p>
            <a:r>
              <a:rPr lang="fi-FI" b="1" dirty="0"/>
              <a:t>Lukio tarjoaa laajat jatko-opintomahdollisuudet ja ylioppilastutkintoa arvostetaan</a:t>
            </a:r>
          </a:p>
          <a:p>
            <a:r>
              <a:rPr lang="fi-FI" b="1" dirty="0"/>
              <a:t>Lukion jälkeen voi jatkaa:</a:t>
            </a:r>
          </a:p>
          <a:p>
            <a:pPr lvl="1"/>
            <a:r>
              <a:rPr lang="fi-FI" b="1" dirty="0"/>
              <a:t>Ammattiopistossa (lukio-pohjaisilla linjoilla 2 vuotta)</a:t>
            </a:r>
          </a:p>
          <a:p>
            <a:pPr lvl="1"/>
            <a:r>
              <a:rPr lang="fi-FI" b="1" dirty="0"/>
              <a:t>Ammattikorkeakoulussa (3,5-4,5 vuotta)</a:t>
            </a:r>
          </a:p>
          <a:p>
            <a:pPr lvl="1"/>
            <a:r>
              <a:rPr lang="fi-FI" b="1" dirty="0"/>
              <a:t>Yliopistossa (3-6 vuotta)</a:t>
            </a:r>
          </a:p>
          <a:p>
            <a:r>
              <a:rPr lang="fi-FI" b="1" dirty="0"/>
              <a:t>Jatko-opintoihin haetaan:</a:t>
            </a:r>
          </a:p>
          <a:p>
            <a:pPr lvl="1"/>
            <a:r>
              <a:rPr lang="fi-FI" b="1" dirty="0"/>
              <a:t>Ammattiopistoon: lukion päättötodistuksessa (joitain aineita voidaan painottaa) tai pääsykokeella</a:t>
            </a:r>
          </a:p>
          <a:p>
            <a:pPr lvl="1"/>
            <a:r>
              <a:rPr lang="fi-FI" b="1" dirty="0"/>
              <a:t>Ammattikorkeakouluun: ylioppilastodistuksella (tiettyjä aineita voidaan painottaa), lukion päättötodistuksella,  pääsykokeilla tai pääsykoekursseilla, avoimen ammattikorkeakoulun opintojen kautta</a:t>
            </a:r>
          </a:p>
          <a:p>
            <a:pPr lvl="1"/>
            <a:r>
              <a:rPr lang="fi-FI" b="1" dirty="0"/>
              <a:t>Yliopistoon: ylioppilastodistuksella (tiettyjä aineita voidaan painottaa),tiettyjen oppiaineiden yo-arvosanoilla, pääsykokeilla tai pääsykoekursseilla, avoimen yliopiston opintojen kautta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5072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C5BBAB-59A3-4171-883B-71419935E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Suonenjoen lukioon?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00E149-4B91-4B7E-A4DD-AFF888F1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Saa aikaa miettiä omia valintoja ja itsetuntemus lisääntyy</a:t>
            </a:r>
          </a:p>
          <a:p>
            <a:r>
              <a:rPr lang="fi-FI" b="1" dirty="0"/>
              <a:t>Oppii opiskelemaan, sosiaaliset taidot kehittyvät ja saa itseluottamusta</a:t>
            </a:r>
          </a:p>
          <a:p>
            <a:r>
              <a:rPr lang="fi-FI" b="1" dirty="0"/>
              <a:t>Voi asua kotona ja saa tukea perheeltä</a:t>
            </a:r>
          </a:p>
          <a:p>
            <a:r>
              <a:rPr lang="fi-FI" b="1" dirty="0"/>
              <a:t>Lyhyet koulumatkat</a:t>
            </a:r>
          </a:p>
          <a:p>
            <a:r>
              <a:rPr lang="fi-FI" b="1" dirty="0"/>
              <a:t>Pienessä koulussa saa tukea ja tukiopetusta</a:t>
            </a:r>
          </a:p>
          <a:p>
            <a:r>
              <a:rPr lang="fi-FI" b="1" dirty="0"/>
              <a:t>Hyvä yleislukio</a:t>
            </a:r>
          </a:p>
          <a:p>
            <a:r>
              <a:rPr lang="fi-FI" b="1" dirty="0"/>
              <a:t>Kansainvälisyyttä ja projekteja</a:t>
            </a:r>
          </a:p>
          <a:p>
            <a:r>
              <a:rPr lang="fi-FI" b="1" dirty="0"/>
              <a:t>Hyvät valmiudet ja kelpoisuus jatko-opintoihin</a:t>
            </a:r>
          </a:p>
          <a:p>
            <a:r>
              <a:rPr lang="fi-FI" b="1" dirty="0"/>
              <a:t>Pätevät opettajat</a:t>
            </a:r>
          </a:p>
          <a:p>
            <a:r>
              <a:rPr lang="fi-FI" b="1" dirty="0"/>
              <a:t>Urheiluvalmennus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2628380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DarkSeedLeftStep">
      <a:dk1>
        <a:srgbClr val="000000"/>
      </a:dk1>
      <a:lt1>
        <a:srgbClr val="FFFFFF"/>
      </a:lt1>
      <a:dk2>
        <a:srgbClr val="383620"/>
      </a:dk2>
      <a:lt2>
        <a:srgbClr val="E8E2E8"/>
      </a:lt2>
      <a:accent1>
        <a:srgbClr val="2CB92E"/>
      </a:accent1>
      <a:accent2>
        <a:srgbClr val="5DB61F"/>
      </a:accent2>
      <a:accent3>
        <a:srgbClr val="95AC29"/>
      </a:accent3>
      <a:accent4>
        <a:srgbClr val="C29C21"/>
      </a:accent4>
      <a:accent5>
        <a:srgbClr val="DB6E35"/>
      </a:accent5>
      <a:accent6>
        <a:srgbClr val="C9232F"/>
      </a:accent6>
      <a:hlink>
        <a:srgbClr val="AD7539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655</Words>
  <Application>Microsoft Office PowerPoint</Application>
  <PresentationFormat>Laajakuva</PresentationFormat>
  <Paragraphs>82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AvenirNext LT Pro Medium</vt:lpstr>
      <vt:lpstr>Calibri</vt:lpstr>
      <vt:lpstr>Gill Sans Nova</vt:lpstr>
      <vt:lpstr>ConfettiVTI</vt:lpstr>
      <vt:lpstr>Tietopaketti</vt:lpstr>
      <vt:lpstr>Lukio-opinnot</vt:lpstr>
      <vt:lpstr>Kouluvuosi</vt:lpstr>
      <vt:lpstr>Opiskelu lukiossa</vt:lpstr>
      <vt:lpstr>Lukion oppimäärä ja ylioppilaskirjoitukset</vt:lpstr>
      <vt:lpstr>Yo-kokeet</vt:lpstr>
      <vt:lpstr>Kenestä ylioppilas</vt:lpstr>
      <vt:lpstr>Lukion jälkeen</vt:lpstr>
      <vt:lpstr>Miksi Suonenjoen lukioon?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Tietopaketti</dc:title>
  <dc:creator>Elsa Kuittinen</dc:creator>
  <cp:lastModifiedBy>Elsa Kuittinen</cp:lastModifiedBy>
  <cp:revision>30</cp:revision>
  <dcterms:created xsi:type="dcterms:W3CDTF">2022-04-06T07:43:30Z</dcterms:created>
  <dcterms:modified xsi:type="dcterms:W3CDTF">2025-11-18T12:26:29Z</dcterms:modified>
</cp:coreProperties>
</file>