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62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312B0D-6EFA-4CCB-8CEE-6FEC5828D991}" v="223" dt="2025-11-18T07:54:01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Vasiljev" userId="20637659-10de-41f4-a330-534d4a895097" providerId="ADAL" clId="{B3CD2E49-20D8-4936-BB36-737865F46CEF}"/>
    <pc:docChg chg="undo custSel addSld delSld modSld sldOrd">
      <pc:chgData name="Johanna Vasiljev" userId="20637659-10de-41f4-a330-534d4a895097" providerId="ADAL" clId="{B3CD2E49-20D8-4936-BB36-737865F46CEF}" dt="2024-11-20T14:57:48.931" v="1694"/>
      <pc:docMkLst>
        <pc:docMk/>
      </pc:docMkLst>
      <pc:sldChg chg="modSp mod">
        <pc:chgData name="Johanna Vasiljev" userId="20637659-10de-41f4-a330-534d4a895097" providerId="ADAL" clId="{B3CD2E49-20D8-4936-BB36-737865F46CEF}" dt="2024-11-12T07:23:00.482" v="857" actId="27636"/>
        <pc:sldMkLst>
          <pc:docMk/>
          <pc:sldMk cId="1499497759" sldId="256"/>
        </pc:sldMkLst>
      </pc:sldChg>
      <pc:sldChg chg="del">
        <pc:chgData name="Johanna Vasiljev" userId="20637659-10de-41f4-a330-534d4a895097" providerId="ADAL" clId="{B3CD2E49-20D8-4936-BB36-737865F46CEF}" dt="2024-11-12T06:14:09.877" v="57" actId="2696"/>
        <pc:sldMkLst>
          <pc:docMk/>
          <pc:sldMk cId="3605401479" sldId="257"/>
        </pc:sldMkLst>
      </pc:sldChg>
      <pc:sldChg chg="modSp mod ord modAnim">
        <pc:chgData name="Johanna Vasiljev" userId="20637659-10de-41f4-a330-534d4a895097" providerId="ADAL" clId="{B3CD2E49-20D8-4936-BB36-737865F46CEF}" dt="2024-11-13T09:24:29.930" v="941" actId="113"/>
        <pc:sldMkLst>
          <pc:docMk/>
          <pc:sldMk cId="1030612470" sldId="258"/>
        </pc:sldMkLst>
      </pc:sldChg>
      <pc:sldChg chg="modSp add mod">
        <pc:chgData name="Johanna Vasiljev" userId="20637659-10de-41f4-a330-534d4a895097" providerId="ADAL" clId="{B3CD2E49-20D8-4936-BB36-737865F46CEF}" dt="2024-11-12T07:21:42.333" v="850" actId="20577"/>
        <pc:sldMkLst>
          <pc:docMk/>
          <pc:sldMk cId="3285570081" sldId="259"/>
        </pc:sldMkLst>
      </pc:sldChg>
      <pc:sldChg chg="modSp add mod">
        <pc:chgData name="Johanna Vasiljev" userId="20637659-10de-41f4-a330-534d4a895097" providerId="ADAL" clId="{B3CD2E49-20D8-4936-BB36-737865F46CEF}" dt="2024-11-12T07:22:18.915" v="853" actId="1076"/>
        <pc:sldMkLst>
          <pc:docMk/>
          <pc:sldMk cId="371336686" sldId="260"/>
        </pc:sldMkLst>
      </pc:sldChg>
      <pc:sldChg chg="modSp add del mod">
        <pc:chgData name="Johanna Vasiljev" userId="20637659-10de-41f4-a330-534d4a895097" providerId="ADAL" clId="{B3CD2E49-20D8-4936-BB36-737865F46CEF}" dt="2024-11-12T06:39:55.667" v="754" actId="2696"/>
        <pc:sldMkLst>
          <pc:docMk/>
          <pc:sldMk cId="425859430" sldId="261"/>
        </pc:sldMkLst>
      </pc:sldChg>
      <pc:sldChg chg="addSp delSp modSp add mod ord delAnim modAnim">
        <pc:chgData name="Johanna Vasiljev" userId="20637659-10de-41f4-a330-534d4a895097" providerId="ADAL" clId="{B3CD2E49-20D8-4936-BB36-737865F46CEF}" dt="2024-11-20T14:57:48.931" v="1694"/>
        <pc:sldMkLst>
          <pc:docMk/>
          <pc:sldMk cId="3722151558" sldId="262"/>
        </pc:sldMkLst>
      </pc:sldChg>
      <pc:sldChg chg="addSp modSp add mod">
        <pc:chgData name="Johanna Vasiljev" userId="20637659-10de-41f4-a330-534d4a895097" providerId="ADAL" clId="{B3CD2E49-20D8-4936-BB36-737865F46CEF}" dt="2024-11-13T09:29:18.688" v="1209" actId="14100"/>
        <pc:sldMkLst>
          <pc:docMk/>
          <pc:sldMk cId="587931583" sldId="263"/>
        </pc:sldMkLst>
      </pc:sldChg>
      <pc:sldChg chg="addSp delSp modSp add mod delAnim">
        <pc:chgData name="Johanna Vasiljev" userId="20637659-10de-41f4-a330-534d4a895097" providerId="ADAL" clId="{B3CD2E49-20D8-4936-BB36-737865F46CEF}" dt="2024-11-13T11:05:02.986" v="1333" actId="1076"/>
        <pc:sldMkLst>
          <pc:docMk/>
          <pc:sldMk cId="2565847142" sldId="264"/>
        </pc:sldMkLst>
      </pc:sldChg>
      <pc:sldChg chg="addSp delSp modSp add mod">
        <pc:chgData name="Johanna Vasiljev" userId="20637659-10de-41f4-a330-534d4a895097" providerId="ADAL" clId="{B3CD2E49-20D8-4936-BB36-737865F46CEF}" dt="2024-11-14T09:52:40.951" v="1349" actId="1076"/>
        <pc:sldMkLst>
          <pc:docMk/>
          <pc:sldMk cId="1841591923" sldId="265"/>
        </pc:sldMkLst>
      </pc:sldChg>
      <pc:sldChg chg="addSp delSp modSp add mod">
        <pc:chgData name="Johanna Vasiljev" userId="20637659-10de-41f4-a330-534d4a895097" providerId="ADAL" clId="{B3CD2E49-20D8-4936-BB36-737865F46CEF}" dt="2024-11-14T09:55:35.750" v="1370" actId="1076"/>
        <pc:sldMkLst>
          <pc:docMk/>
          <pc:sldMk cId="3751638081" sldId="266"/>
        </pc:sldMkLst>
      </pc:sldChg>
      <pc:sldChg chg="addSp delSp modSp add mod">
        <pc:chgData name="Johanna Vasiljev" userId="20637659-10de-41f4-a330-534d4a895097" providerId="ADAL" clId="{B3CD2E49-20D8-4936-BB36-737865F46CEF}" dt="2024-11-14T09:59:09.217" v="1411" actId="27636"/>
        <pc:sldMkLst>
          <pc:docMk/>
          <pc:sldMk cId="1098005477" sldId="267"/>
        </pc:sldMkLst>
      </pc:sldChg>
      <pc:sldChg chg="addSp delSp modSp add mod ord delAnim">
        <pc:chgData name="Johanna Vasiljev" userId="20637659-10de-41f4-a330-534d4a895097" providerId="ADAL" clId="{B3CD2E49-20D8-4936-BB36-737865F46CEF}" dt="2024-11-14T11:06:59.885" v="1432" actId="207"/>
        <pc:sldMkLst>
          <pc:docMk/>
          <pc:sldMk cId="2228456240" sldId="268"/>
        </pc:sldMkLst>
      </pc:sldChg>
      <pc:sldChg chg="addSp delSp modSp add mod ord">
        <pc:chgData name="Johanna Vasiljev" userId="20637659-10de-41f4-a330-534d4a895097" providerId="ADAL" clId="{B3CD2E49-20D8-4936-BB36-737865F46CEF}" dt="2024-11-14T12:49:10.360" v="1568" actId="20577"/>
        <pc:sldMkLst>
          <pc:docMk/>
          <pc:sldMk cId="2788844516" sldId="269"/>
        </pc:sldMkLst>
      </pc:sldChg>
      <pc:sldChg chg="addSp delSp modSp add mod">
        <pc:chgData name="Johanna Vasiljev" userId="20637659-10de-41f4-a330-534d4a895097" providerId="ADAL" clId="{B3CD2E49-20D8-4936-BB36-737865F46CEF}" dt="2024-11-14T12:42:15.321" v="1560" actId="1076"/>
        <pc:sldMkLst>
          <pc:docMk/>
          <pc:sldMk cId="3618829736" sldId="270"/>
        </pc:sldMkLst>
      </pc:sldChg>
    </pc:docChg>
  </pc:docChgLst>
  <pc:docChgLst>
    <pc:chgData name="Johanna Vasiljev" userId="20637659-10de-41f4-a330-534d4a895097" providerId="ADAL" clId="{53312B0D-6EFA-4CCB-8CEE-6FEC5828D991}"/>
    <pc:docChg chg="undo custSel modSld">
      <pc:chgData name="Johanna Vasiljev" userId="20637659-10de-41f4-a330-534d4a895097" providerId="ADAL" clId="{53312B0D-6EFA-4CCB-8CEE-6FEC5828D991}" dt="2025-11-18T07:54:01.024" v="898" actId="20577"/>
      <pc:docMkLst>
        <pc:docMk/>
      </pc:docMkLst>
      <pc:sldChg chg="modSp">
        <pc:chgData name="Johanna Vasiljev" userId="20637659-10de-41f4-a330-534d4a895097" providerId="ADAL" clId="{53312B0D-6EFA-4CCB-8CEE-6FEC5828D991}" dt="2025-11-18T07:50:18.510" v="889" actId="20577"/>
        <pc:sldMkLst>
          <pc:docMk/>
          <pc:sldMk cId="1499497759" sldId="256"/>
        </pc:sldMkLst>
        <pc:spChg chg="mod">
          <ac:chgData name="Johanna Vasiljev" userId="20637659-10de-41f4-a330-534d4a895097" providerId="ADAL" clId="{53312B0D-6EFA-4CCB-8CEE-6FEC5828D991}" dt="2025-11-18T07:50:18.510" v="889" actId="20577"/>
          <ac:spMkLst>
            <pc:docMk/>
            <pc:sldMk cId="1499497759" sldId="256"/>
            <ac:spMk id="2" creationId="{3D5C7F81-04AF-F902-04EB-02701ADA482D}"/>
          </ac:spMkLst>
        </pc:spChg>
      </pc:sldChg>
      <pc:sldChg chg="modSp">
        <pc:chgData name="Johanna Vasiljev" userId="20637659-10de-41f4-a330-534d4a895097" providerId="ADAL" clId="{53312B0D-6EFA-4CCB-8CEE-6FEC5828D991}" dt="2025-11-18T07:32:42.755" v="9" actId="20577"/>
        <pc:sldMkLst>
          <pc:docMk/>
          <pc:sldMk cId="3285570081" sldId="259"/>
        </pc:sldMkLst>
        <pc:spChg chg="mod">
          <ac:chgData name="Johanna Vasiljev" userId="20637659-10de-41f4-a330-534d4a895097" providerId="ADAL" clId="{53312B0D-6EFA-4CCB-8CEE-6FEC5828D991}" dt="2025-11-18T07:32:42.755" v="9" actId="20577"/>
          <ac:spMkLst>
            <pc:docMk/>
            <pc:sldMk cId="3285570081" sldId="259"/>
            <ac:spMk id="2" creationId="{3D5C7F81-04AF-F902-04EB-02701ADA482D}"/>
          </ac:spMkLst>
        </pc:spChg>
      </pc:sldChg>
      <pc:sldChg chg="modSp mod">
        <pc:chgData name="Johanna Vasiljev" userId="20637659-10de-41f4-a330-534d4a895097" providerId="ADAL" clId="{53312B0D-6EFA-4CCB-8CEE-6FEC5828D991}" dt="2025-11-18T07:34:02.145" v="109" actId="20577"/>
        <pc:sldMkLst>
          <pc:docMk/>
          <pc:sldMk cId="371336686" sldId="260"/>
        </pc:sldMkLst>
        <pc:spChg chg="mod">
          <ac:chgData name="Johanna Vasiljev" userId="20637659-10de-41f4-a330-534d4a895097" providerId="ADAL" clId="{53312B0D-6EFA-4CCB-8CEE-6FEC5828D991}" dt="2025-11-18T07:34:02.145" v="109" actId="20577"/>
          <ac:spMkLst>
            <pc:docMk/>
            <pc:sldMk cId="371336686" sldId="260"/>
            <ac:spMk id="3" creationId="{A8F0833C-BBBF-CD12-9D55-7699D8A147E8}"/>
          </ac:spMkLst>
        </pc:spChg>
      </pc:sldChg>
      <pc:sldChg chg="addSp delSp modSp mod modAnim">
        <pc:chgData name="Johanna Vasiljev" userId="20637659-10de-41f4-a330-534d4a895097" providerId="ADAL" clId="{53312B0D-6EFA-4CCB-8CEE-6FEC5828D991}" dt="2025-11-18T07:54:01.024" v="898" actId="20577"/>
        <pc:sldMkLst>
          <pc:docMk/>
          <pc:sldMk cId="3722151558" sldId="262"/>
        </pc:sldMkLst>
        <pc:spChg chg="add mod">
          <ac:chgData name="Johanna Vasiljev" userId="20637659-10de-41f4-a330-534d4a895097" providerId="ADAL" clId="{53312B0D-6EFA-4CCB-8CEE-6FEC5828D991}" dt="2025-11-18T07:53:55.650" v="896" actId="20577"/>
          <ac:spMkLst>
            <pc:docMk/>
            <pc:sldMk cId="3722151558" sldId="262"/>
            <ac:spMk id="2" creationId="{CDFC2D0E-2DF6-AB8F-813D-35A8DB888985}"/>
          </ac:spMkLst>
        </pc:spChg>
        <pc:spChg chg="mod">
          <ac:chgData name="Johanna Vasiljev" userId="20637659-10de-41f4-a330-534d4a895097" providerId="ADAL" clId="{53312B0D-6EFA-4CCB-8CEE-6FEC5828D991}" dt="2025-11-18T07:54:01.024" v="898" actId="20577"/>
          <ac:spMkLst>
            <pc:docMk/>
            <pc:sldMk cId="3722151558" sldId="262"/>
            <ac:spMk id="5" creationId="{F8AEF307-21AA-D613-A46D-686270BCCB90}"/>
          </ac:spMkLst>
        </pc:spChg>
        <pc:spChg chg="del">
          <ac:chgData name="Johanna Vasiljev" userId="20637659-10de-41f4-a330-534d4a895097" providerId="ADAL" clId="{53312B0D-6EFA-4CCB-8CEE-6FEC5828D991}" dt="2025-11-18T07:46:45.090" v="691" actId="478"/>
          <ac:spMkLst>
            <pc:docMk/>
            <pc:sldMk cId="3722151558" sldId="262"/>
            <ac:spMk id="8" creationId="{765A9206-6DD6-738B-3A43-3DEF74F840CC}"/>
          </ac:spMkLst>
        </pc:spChg>
      </pc:sldChg>
      <pc:sldChg chg="modSp mod">
        <pc:chgData name="Johanna Vasiljev" userId="20637659-10de-41f4-a330-534d4a895097" providerId="ADAL" clId="{53312B0D-6EFA-4CCB-8CEE-6FEC5828D991}" dt="2025-11-18T07:35:56.624" v="111" actId="20577"/>
        <pc:sldMkLst>
          <pc:docMk/>
          <pc:sldMk cId="587931583" sldId="263"/>
        </pc:sldMkLst>
        <pc:spChg chg="mod">
          <ac:chgData name="Johanna Vasiljev" userId="20637659-10de-41f4-a330-534d4a895097" providerId="ADAL" clId="{53312B0D-6EFA-4CCB-8CEE-6FEC5828D991}" dt="2025-11-18T07:35:56.624" v="111" actId="20577"/>
          <ac:spMkLst>
            <pc:docMk/>
            <pc:sldMk cId="587931583" sldId="263"/>
            <ac:spMk id="3" creationId="{A8F0833C-BBBF-CD12-9D55-7699D8A147E8}"/>
          </ac:spMkLst>
        </pc:spChg>
      </pc:sldChg>
      <pc:sldChg chg="modSp mod">
        <pc:chgData name="Johanna Vasiljev" userId="20637659-10de-41f4-a330-534d4a895097" providerId="ADAL" clId="{53312B0D-6EFA-4CCB-8CEE-6FEC5828D991}" dt="2025-11-18T07:41:54.763" v="619" actId="27636"/>
        <pc:sldMkLst>
          <pc:docMk/>
          <pc:sldMk cId="1098005477" sldId="267"/>
        </pc:sldMkLst>
        <pc:spChg chg="mod">
          <ac:chgData name="Johanna Vasiljev" userId="20637659-10de-41f4-a330-534d4a895097" providerId="ADAL" clId="{53312B0D-6EFA-4CCB-8CEE-6FEC5828D991}" dt="2025-11-18T07:41:54.763" v="619" actId="27636"/>
          <ac:spMkLst>
            <pc:docMk/>
            <pc:sldMk cId="1098005477" sldId="267"/>
            <ac:spMk id="3" creationId="{1F7A4C60-4575-A310-2112-354C610349BF}"/>
          </ac:spMkLst>
        </pc:spChg>
      </pc:sldChg>
      <pc:sldChg chg="modSp mod">
        <pc:chgData name="Johanna Vasiljev" userId="20637659-10de-41f4-a330-534d4a895097" providerId="ADAL" clId="{53312B0D-6EFA-4CCB-8CEE-6FEC5828D991}" dt="2025-11-18T07:44:21.637" v="642" actId="20577"/>
        <pc:sldMkLst>
          <pc:docMk/>
          <pc:sldMk cId="2788844516" sldId="269"/>
        </pc:sldMkLst>
        <pc:spChg chg="mod">
          <ac:chgData name="Johanna Vasiljev" userId="20637659-10de-41f4-a330-534d4a895097" providerId="ADAL" clId="{53312B0D-6EFA-4CCB-8CEE-6FEC5828D991}" dt="2025-11-18T07:44:21.637" v="642" actId="20577"/>
          <ac:spMkLst>
            <pc:docMk/>
            <pc:sldMk cId="2788844516" sldId="269"/>
            <ac:spMk id="7" creationId="{F6E512C5-D9B3-0C2E-1D6F-1CFE2C97D33B}"/>
          </ac:spMkLst>
        </pc:spChg>
      </pc:sldChg>
      <pc:sldChg chg="modSp mod">
        <pc:chgData name="Johanna Vasiljev" userId="20637659-10de-41f4-a330-534d4a895097" providerId="ADAL" clId="{53312B0D-6EFA-4CCB-8CEE-6FEC5828D991}" dt="2025-11-18T07:45:01.776" v="669" actId="20577"/>
        <pc:sldMkLst>
          <pc:docMk/>
          <pc:sldMk cId="3618829736" sldId="270"/>
        </pc:sldMkLst>
        <pc:spChg chg="mod">
          <ac:chgData name="Johanna Vasiljev" userId="20637659-10de-41f4-a330-534d4a895097" providerId="ADAL" clId="{53312B0D-6EFA-4CCB-8CEE-6FEC5828D991}" dt="2025-11-18T07:45:01.776" v="669" actId="20577"/>
          <ac:spMkLst>
            <pc:docMk/>
            <pc:sldMk cId="3618829736" sldId="270"/>
            <ac:spMk id="9" creationId="{0C75DF37-E227-9015-F3EF-7FE7DAFFEF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86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4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1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7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75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6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88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45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0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2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5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hakutoiselleasteelle.fi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7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83" b="1551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27" name="Freeform: Shape 19">
            <a:extLst>
              <a:ext uri="{FF2B5EF4-FFF2-40B4-BE49-F238E27FC236}">
                <a16:creationId xmlns:a16="http://schemas.microsoft.com/office/drawing/2014/main" id="{CEB96CAC-5A33-8303-9C73-1B3220A5D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524" y="1250342"/>
            <a:ext cx="4357316" cy="4357316"/>
          </a:xfrm>
          <a:custGeom>
            <a:avLst/>
            <a:gdLst>
              <a:gd name="connsiteX0" fmla="*/ 2178658 w 4357316"/>
              <a:gd name="connsiteY0" fmla="*/ 0 h 4357316"/>
              <a:gd name="connsiteX1" fmla="*/ 4357316 w 4357316"/>
              <a:gd name="connsiteY1" fmla="*/ 2178658 h 4357316"/>
              <a:gd name="connsiteX2" fmla="*/ 2178658 w 4357316"/>
              <a:gd name="connsiteY2" fmla="*/ 4357316 h 4357316"/>
              <a:gd name="connsiteX3" fmla="*/ 0 w 4357316"/>
              <a:gd name="connsiteY3" fmla="*/ 2178658 h 4357316"/>
              <a:gd name="connsiteX4" fmla="*/ 2178658 w 4357316"/>
              <a:gd name="connsiteY4" fmla="*/ 0 h 435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7316" h="4357316">
                <a:moveTo>
                  <a:pt x="2178658" y="0"/>
                </a:moveTo>
                <a:cubicBezTo>
                  <a:pt x="3381898" y="0"/>
                  <a:pt x="4357316" y="975418"/>
                  <a:pt x="4357316" y="2178658"/>
                </a:cubicBezTo>
                <a:cubicBezTo>
                  <a:pt x="4357316" y="3381898"/>
                  <a:pt x="3381898" y="4357316"/>
                  <a:pt x="2178658" y="4357316"/>
                </a:cubicBezTo>
                <a:cubicBezTo>
                  <a:pt x="975418" y="4357316"/>
                  <a:pt x="0" y="3381898"/>
                  <a:pt x="0" y="2178658"/>
                </a:cubicBezTo>
                <a:cubicBezTo>
                  <a:pt x="0" y="975418"/>
                  <a:pt x="975418" y="0"/>
                  <a:pt x="2178658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0000"/>
                </a:schemeClr>
              </a:gs>
              <a:gs pos="7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5C7F81-04AF-F902-04EB-02701ADA4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2211977"/>
            <a:ext cx="3535679" cy="1450961"/>
          </a:xfrm>
        </p:spPr>
        <p:txBody>
          <a:bodyPr anchor="b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fi-FI" sz="2400" i="1" dirty="0">
                <a:latin typeface="Book Antiqua" panose="02040602050305030304" pitchFamily="18" charset="0"/>
              </a:rPr>
              <a:t>Huoltajailta 9- luokat ti 18.11.2026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F0833C-BBBF-CD12-9D55-7699D8A1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8" y="4244336"/>
            <a:ext cx="3048000" cy="877585"/>
          </a:xfrm>
        </p:spPr>
        <p:txBody>
          <a:bodyPr>
            <a:normAutofit fontScale="92500"/>
          </a:bodyPr>
          <a:lstStyle/>
          <a:p>
            <a:pPr algn="ctr"/>
            <a:r>
              <a:rPr lang="fi-FI" sz="4000" b="1" i="1" dirty="0"/>
              <a:t>YHTEISHAKU</a:t>
            </a:r>
          </a:p>
        </p:txBody>
      </p:sp>
      <p:cxnSp>
        <p:nvCxnSpPr>
          <p:cNvPr id="28" name="Straight Connector 21">
            <a:extLst>
              <a:ext uri="{FF2B5EF4-FFF2-40B4-BE49-F238E27FC236}">
                <a16:creationId xmlns:a16="http://schemas.microsoft.com/office/drawing/2014/main" id="{7454BE46-239F-BB50-4643-61FF5943B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49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74" b="15501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Google Shape;130;p24">
            <a:extLst>
              <a:ext uri="{FF2B5EF4-FFF2-40B4-BE49-F238E27FC236}">
                <a16:creationId xmlns:a16="http://schemas.microsoft.com/office/drawing/2014/main" id="{517084FA-D068-66B9-B5BC-531E41FEF66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56488" y="1761834"/>
            <a:ext cx="7172325" cy="31527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chemeClr val="bg1"/>
                </a:solidFill>
                <a:latin typeface="+mj-lt"/>
              </a:rPr>
              <a:t>Harkinnanvarainen valinta, kun AI+MA yksilöllistetty</a:t>
            </a:r>
            <a:endParaRPr sz="3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Google Shape;131;p24">
            <a:extLst>
              <a:ext uri="{FF2B5EF4-FFF2-40B4-BE49-F238E27FC236}">
                <a16:creationId xmlns:a16="http://schemas.microsoft.com/office/drawing/2014/main" id="{6CA689EC-5262-4A12-0044-6148A915709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201101" y="3429000"/>
            <a:ext cx="7537259" cy="147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Source Code Pro"/>
              <a:buChar char="●"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Jos oppilas on opiskellut sekä matematiikan että äidinkielen yksilöllistetyn oppimäärän mukaisesti, hänet voidaan valita koulutukseen vain harkinnanvaraisen valinnan kautta.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666666"/>
              </a:buClr>
              <a:buSzPts val="1800"/>
              <a:buFont typeface="Source Code Pro"/>
              <a:buNone/>
              <a:tabLst/>
              <a:defRPr/>
            </a:pP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Source Code Pro"/>
              <a:ea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222845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otsikko 5">
            <a:extLst>
              <a:ext uri="{FF2B5EF4-FFF2-40B4-BE49-F238E27FC236}">
                <a16:creationId xmlns:a16="http://schemas.microsoft.com/office/drawing/2014/main" id="{677B2890-8AAE-1731-FF0B-8DB08AA6C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Google Shape;142;p26">
            <a:extLst>
              <a:ext uri="{FF2B5EF4-FFF2-40B4-BE49-F238E27FC236}">
                <a16:creationId xmlns:a16="http://schemas.microsoft.com/office/drawing/2014/main" id="{508ABD57-D1A0-5ACB-3E98-BE37C9010A21}"/>
              </a:ext>
            </a:extLst>
          </p:cNvPr>
          <p:cNvSpPr txBox="1">
            <a:spLocks/>
          </p:cNvSpPr>
          <p:nvPr/>
        </p:nvSpPr>
        <p:spPr>
          <a:xfrm>
            <a:off x="175725" y="1848571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4200"/>
              <a:buFont typeface="Amatic SC"/>
              <a:buNone/>
              <a:tabLst/>
              <a:defRPr/>
            </a:pPr>
            <a:r>
              <a:rPr kumimoji="0" lang="fi-FI" sz="3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matic SC"/>
                <a:sym typeface="Amatic SC"/>
              </a:rPr>
              <a:t>Yhteishaun aikataulu</a:t>
            </a:r>
          </a:p>
        </p:txBody>
      </p:sp>
      <p:sp>
        <p:nvSpPr>
          <p:cNvPr id="7" name="Google Shape;143;p26">
            <a:extLst>
              <a:ext uri="{FF2B5EF4-FFF2-40B4-BE49-F238E27FC236}">
                <a16:creationId xmlns:a16="http://schemas.microsoft.com/office/drawing/2014/main" id="{F6E512C5-D9B3-0C2E-1D6F-1CFE2C97D33B}"/>
              </a:ext>
            </a:extLst>
          </p:cNvPr>
          <p:cNvSpPr txBox="1">
            <a:spLocks/>
          </p:cNvSpPr>
          <p:nvPr/>
        </p:nvSpPr>
        <p:spPr>
          <a:xfrm>
            <a:off x="6271723" y="521208"/>
            <a:ext cx="5744551" cy="49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Hakuaika </a:t>
            </a:r>
            <a:r>
              <a:rPr lang="fi-FI" kern="0" dirty="0">
                <a:solidFill>
                  <a:schemeClr val="tx1"/>
                </a:solidFill>
                <a:latin typeface="Arial"/>
              </a:rPr>
              <a:t>17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.2.-17.</a:t>
            </a:r>
            <a:r>
              <a:rPr lang="fi-FI" kern="0" dirty="0">
                <a:solidFill>
                  <a:schemeClr val="tx1"/>
                </a:solidFill>
                <a:latin typeface="Arial"/>
              </a:rPr>
              <a:t>3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.2026 klo 15.</a:t>
            </a:r>
          </a:p>
          <a:p>
            <a:pPr marL="1143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None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Mahdolliset liitteet ja ennakkotehtävät tulee pääsääntöisesti palauttaa viimeiseen hakupäivään mennessä.</a:t>
            </a:r>
          </a:p>
          <a:p>
            <a:pPr marL="1143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None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Tarkista aina hakukohteen tiedot!</a:t>
            </a:r>
          </a:p>
          <a:p>
            <a:pPr marL="1143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None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Mahdolliset pääsy- ja soveltuvuuskokeet huhti-toukokuussa.</a:t>
            </a:r>
          </a:p>
          <a:p>
            <a:pPr marL="1143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None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Tiedot tuloksista aikaisintaan to 11.6.2026</a:t>
            </a:r>
          </a:p>
          <a:p>
            <a:pPr marL="11430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None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Opiskelupaikka otettava vastaan </a:t>
            </a:r>
            <a:r>
              <a:rPr lang="fi-FI" b="0" i="0" dirty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25.6.2026</a:t>
            </a:r>
            <a:r>
              <a:rPr kumimoji="0" lang="fi-FI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 mennessä.</a:t>
            </a: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ts val="1800"/>
              <a:buFont typeface="Source Code Pro"/>
              <a:buChar char="●"/>
              <a:tabLst/>
              <a:defRPr/>
            </a:pPr>
            <a:r>
              <a:rPr lang="fi-FI" b="0" i="0" dirty="0">
                <a:solidFill>
                  <a:schemeClr val="tx1"/>
                </a:solidFill>
                <a:effectLst/>
                <a:latin typeface="Open Sans" panose="020B0606030504020204" pitchFamily="34" charset="0"/>
              </a:rPr>
              <a:t>Varasijoilta hyväksyminen päättyy 14.8.2026.</a:t>
            </a:r>
            <a:endParaRPr kumimoji="0" lang="fi-FI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2788844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otsikko 5">
            <a:extLst>
              <a:ext uri="{FF2B5EF4-FFF2-40B4-BE49-F238E27FC236}">
                <a16:creationId xmlns:a16="http://schemas.microsoft.com/office/drawing/2014/main" id="{677B2890-8AAE-1731-FF0B-8DB08AA6C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199D088-B4C1-B583-942C-93245E2E0943}"/>
              </a:ext>
            </a:extLst>
          </p:cNvPr>
          <p:cNvSpPr txBox="1"/>
          <p:nvPr/>
        </p:nvSpPr>
        <p:spPr>
          <a:xfrm>
            <a:off x="174688" y="1630462"/>
            <a:ext cx="49354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matic SC"/>
                <a:sym typeface="Amatic SC"/>
              </a:rPr>
              <a:t>Nuoren valinnan tukena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8" name="Google Shape;105;p20">
            <a:extLst>
              <a:ext uri="{FF2B5EF4-FFF2-40B4-BE49-F238E27FC236}">
                <a16:creationId xmlns:a16="http://schemas.microsoft.com/office/drawing/2014/main" id="{55981B3F-29DC-E80A-1E31-EFFF42825AE2}"/>
              </a:ext>
            </a:extLst>
          </p:cNvPr>
          <p:cNvSpPr/>
          <p:nvPr/>
        </p:nvSpPr>
        <p:spPr>
          <a:xfrm>
            <a:off x="269402" y="2471477"/>
            <a:ext cx="3884398" cy="2769122"/>
          </a:xfrm>
          <a:prstGeom prst="cloud">
            <a:avLst/>
          </a:prstGeom>
          <a:solidFill>
            <a:srgbClr val="92D050">
              <a:alpha val="6400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900"/>
              <a:buChar char="●"/>
            </a:pPr>
            <a:r>
              <a:rPr lang="fi-FI" sz="1800" b="1" dirty="0">
                <a:solidFill>
                  <a:schemeClr val="tx2"/>
                </a:solidFill>
                <a:latin typeface="+mn-lt"/>
              </a:rPr>
              <a:t>Keskustelut kotona ja tuttavien kanssa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900"/>
              <a:buChar char="●"/>
            </a:pPr>
            <a:r>
              <a:rPr lang="fi-FI" sz="1800" b="1" dirty="0">
                <a:solidFill>
                  <a:schemeClr val="tx2"/>
                </a:solidFill>
                <a:latin typeface="+mn-lt"/>
              </a:rPr>
              <a:t>Ohjauskeskustelut opon kanssa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900"/>
              <a:buChar char="●"/>
            </a:pPr>
            <a:r>
              <a:rPr lang="fi-FI" sz="1800" b="1" dirty="0">
                <a:solidFill>
                  <a:schemeClr val="tx2"/>
                </a:solidFill>
                <a:latin typeface="+mn-lt"/>
              </a:rPr>
              <a:t>Oma tiedonhankinta</a:t>
            </a:r>
            <a:endParaRPr lang="fi-FI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Google Shape;105;p20">
            <a:extLst>
              <a:ext uri="{FF2B5EF4-FFF2-40B4-BE49-F238E27FC236}">
                <a16:creationId xmlns:a16="http://schemas.microsoft.com/office/drawing/2014/main" id="{0C75DF37-E227-9015-F3EF-7FE7DAFFEF9F}"/>
              </a:ext>
            </a:extLst>
          </p:cNvPr>
          <p:cNvSpPr/>
          <p:nvPr/>
        </p:nvSpPr>
        <p:spPr>
          <a:xfrm>
            <a:off x="6631388" y="412095"/>
            <a:ext cx="4679739" cy="4167855"/>
          </a:xfrm>
          <a:prstGeom prst="cloud">
            <a:avLst/>
          </a:prstGeom>
          <a:solidFill>
            <a:srgbClr val="92D050">
              <a:alpha val="6400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>
              <a:solidFill>
                <a:schemeClr val="tx2"/>
              </a:solidFill>
              <a:latin typeface="+mn-lt"/>
            </a:endParaRP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700"/>
              <a:buChar char="●"/>
            </a:pPr>
            <a:r>
              <a:rPr lang="fi-FI" b="1" dirty="0">
                <a:latin typeface="+mn-lt"/>
              </a:rPr>
              <a:t>Oppilaitosten omat nettisivut ja hakuoppaat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Char char="●"/>
            </a:pPr>
            <a:r>
              <a:rPr lang="fi-FI" b="1" dirty="0">
                <a:latin typeface="+mn-lt"/>
              </a:rPr>
              <a:t>Opintopolku.fi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Char char="●"/>
            </a:pPr>
            <a:r>
              <a:rPr lang="fi-FI" b="1" dirty="0">
                <a:latin typeface="+mn-lt"/>
              </a:rPr>
              <a:t>Ammattiosaaja.fi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Char char="●"/>
            </a:pPr>
            <a:r>
              <a:rPr lang="fi-FI" b="1" dirty="0">
                <a:latin typeface="+mn-lt"/>
              </a:rPr>
              <a:t>Ammattipolku.fi (erityinen tuki ammatillisissa opinnoissa)</a:t>
            </a: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Char char="●"/>
            </a:pPr>
            <a:r>
              <a:rPr lang="fi-FI" b="1" dirty="0"/>
              <a:t>Tutustumiskäynnit</a:t>
            </a:r>
            <a:endParaRPr lang="fi-FI" b="1" dirty="0">
              <a:latin typeface="+mn-lt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900"/>
              <a:buChar char="●"/>
            </a:pPr>
            <a:endParaRPr lang="fi-FI" sz="24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8829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tsikko 1">
            <a:extLst>
              <a:ext uri="{FF2B5EF4-FFF2-40B4-BE49-F238E27FC236}">
                <a16:creationId xmlns:a16="http://schemas.microsoft.com/office/drawing/2014/main" id="{F8AEF307-21AA-D613-A46D-686270BCCB90}"/>
              </a:ext>
            </a:extLst>
          </p:cNvPr>
          <p:cNvSpPr txBox="1">
            <a:spLocks/>
          </p:cNvSpPr>
          <p:nvPr/>
        </p:nvSpPr>
        <p:spPr>
          <a:xfrm>
            <a:off x="6363317" y="1044853"/>
            <a:ext cx="5561364" cy="249108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br>
              <a:rPr lang="fi-FI" sz="1500" i="1" dirty="0">
                <a:latin typeface="Book Antiqua" panose="02040602050305030304" pitchFamily="18" charset="0"/>
              </a:rPr>
            </a:br>
            <a:r>
              <a:rPr lang="fi-FI" sz="3600" i="1" dirty="0">
                <a:latin typeface="Book Antiqua" panose="02040602050305030304" pitchFamily="18" charset="0"/>
              </a:rPr>
              <a:t>ammatillisten opintojen </a:t>
            </a:r>
            <a:r>
              <a:rPr lang="fi-FI" sz="3600" i="1">
                <a:latin typeface="Book Antiqua" panose="02040602050305030304" pitchFamily="18" charset="0"/>
              </a:rPr>
              <a:t>ilta  </a:t>
            </a:r>
            <a:r>
              <a:rPr lang="fi-FI" sz="3600" i="1" dirty="0">
                <a:latin typeface="Book Antiqua" panose="02040602050305030304" pitchFamily="18" charset="0"/>
              </a:rPr>
              <a:t>2.12.2025</a:t>
            </a:r>
          </a:p>
          <a:p>
            <a:pPr algn="ctr">
              <a:lnSpc>
                <a:spcPct val="110000"/>
              </a:lnSpc>
            </a:pPr>
            <a:r>
              <a:rPr lang="fi-FI" sz="3600" i="1" dirty="0">
                <a:latin typeface="Book Antiqua" panose="02040602050305030304" pitchFamily="18" charset="0"/>
              </a:rPr>
              <a:t>Klo 17.30-19.00</a:t>
            </a:r>
            <a:br>
              <a:rPr lang="fi-FI" sz="3600" i="1" dirty="0">
                <a:latin typeface="Book Antiqua" panose="02040602050305030304" pitchFamily="18" charset="0"/>
              </a:rPr>
            </a:br>
            <a:br>
              <a:rPr lang="fi-FI" sz="27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endParaRPr lang="fi-FI" sz="27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Alaotsikko 5">
            <a:extLst>
              <a:ext uri="{FF2B5EF4-FFF2-40B4-BE49-F238E27FC236}">
                <a16:creationId xmlns:a16="http://schemas.microsoft.com/office/drawing/2014/main" id="{1057E7F9-829A-0AA2-7FF4-17A7A26D1F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DFC2D0E-2DF6-AB8F-813D-35A8DB888985}"/>
              </a:ext>
            </a:extLst>
          </p:cNvPr>
          <p:cNvSpPr txBox="1">
            <a:spLocks/>
          </p:cNvSpPr>
          <p:nvPr/>
        </p:nvSpPr>
        <p:spPr>
          <a:xfrm>
            <a:off x="6483911" y="3925181"/>
            <a:ext cx="5561364" cy="249108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fi-FI" sz="3600" i="1" dirty="0">
                <a:latin typeface="Book Antiqua" panose="02040602050305030304" pitchFamily="18" charset="0"/>
              </a:rPr>
              <a:t>Hakijoiden ja huoltajien ilta  25.11.2025 etäyhteydellä</a:t>
            </a:r>
          </a:p>
          <a:p>
            <a:pPr algn="ctr">
              <a:lnSpc>
                <a:spcPct val="110000"/>
              </a:lnSpc>
            </a:pPr>
            <a:r>
              <a:rPr lang="fi-FI" sz="3600" dirty="0">
                <a:hlinkClick r:id="rId3"/>
              </a:rPr>
              <a:t>Haku toiselle asteelle</a:t>
            </a:r>
            <a:br>
              <a:rPr lang="fi-FI" sz="3600" i="1" dirty="0">
                <a:latin typeface="Book Antiqua" panose="02040602050305030304" pitchFamily="18" charset="0"/>
              </a:rPr>
            </a:br>
            <a:br>
              <a:rPr lang="fi-FI" sz="27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endParaRPr lang="fi-FI" sz="27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15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74" b="15501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5C7F81-04AF-F902-04EB-02701ADA4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992" y="2244586"/>
            <a:ext cx="5152008" cy="1298262"/>
          </a:xfrm>
        </p:spPr>
        <p:txBody>
          <a:bodyPr>
            <a:normAutofit fontScale="90000"/>
          </a:bodyPr>
          <a:lstStyle/>
          <a:p>
            <a:r>
              <a:rPr lang="fi-FI" i="1" dirty="0">
                <a:latin typeface="Book Antiqua" panose="02040602050305030304" pitchFamily="18" charset="0"/>
              </a:rPr>
              <a:t>Oppivelvollisuus</a:t>
            </a:r>
            <a:br>
              <a:rPr lang="fi-FI" i="1" dirty="0">
                <a:latin typeface="Book Antiqua" panose="02040602050305030304" pitchFamily="18" charset="0"/>
              </a:rPr>
            </a:br>
            <a:br>
              <a:rPr lang="fi-FI" i="1" dirty="0">
                <a:latin typeface="Book Antiqua" panose="02040602050305030304" pitchFamily="18" charset="0"/>
              </a:rPr>
            </a:br>
            <a:endParaRPr lang="fi-FI" i="1" dirty="0">
              <a:latin typeface="Book Antiqua" panose="02040602050305030304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F0833C-BBBF-CD12-9D55-7699D8A1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0" y="2884522"/>
            <a:ext cx="8225808" cy="297082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/>
              <a:t>Oppivelvollisuus jatkuu siihen saakka, kun nuori täyttää 18 vuotta tai kun hän on ennen tätä suorittanut 2. asteen tutkinnon (lukio tai ammatillinen perustutkinto).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/>
              <a:t>Jokaisen nuoren on haettava perusopetuksen jälkeisiin, oppivelvollisille tarkoitettuihin opintoihin ennen peruskoulun päättymistä.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b="1" dirty="0"/>
              <a:t>Opiskelu on oppivelvollisille maksutonta ja kattaa mm. opinnoissa tarvittavat oppimateriaalit ja –välineet päivittäiset koulumatkat, jos yhdensuuntainen koulumatka on yli 7km.</a:t>
            </a:r>
          </a:p>
          <a:p>
            <a:endParaRPr lang="fi-FI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61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74" b="15501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5C7F81-04AF-F902-04EB-02701ADA4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39" y="1881871"/>
            <a:ext cx="5634361" cy="1660977"/>
          </a:xfrm>
        </p:spPr>
        <p:txBody>
          <a:bodyPr>
            <a:normAutofit fontScale="90000"/>
          </a:bodyPr>
          <a:lstStyle/>
          <a:p>
            <a:br>
              <a:rPr lang="fi-FI" i="1" dirty="0">
                <a:latin typeface="Book Antiqua" panose="02040602050305030304" pitchFamily="18" charset="0"/>
              </a:rPr>
            </a:br>
            <a:br>
              <a:rPr lang="fi-FI" i="1" dirty="0">
                <a:latin typeface="Book Antiqua" panose="02040602050305030304" pitchFamily="18" charset="0"/>
              </a:rPr>
            </a:br>
            <a:r>
              <a:rPr lang="fi-FI" sz="3100" i="1" dirty="0">
                <a:latin typeface="Book Antiqua" panose="02040602050305030304" pitchFamily="18" charset="0"/>
              </a:rPr>
              <a:t>YHTEISHAKU </a:t>
            </a:r>
            <a:br>
              <a:rPr lang="fi-FI" sz="3100" i="1" dirty="0">
                <a:latin typeface="Book Antiqua" panose="02040602050305030304" pitchFamily="18" charset="0"/>
              </a:rPr>
            </a:br>
            <a:r>
              <a:rPr lang="fi-FI" sz="3100" i="1" dirty="0">
                <a:latin typeface="Book Antiqua" panose="02040602050305030304" pitchFamily="18" charset="0"/>
              </a:rPr>
              <a:t>17.2.-17.3.2026</a:t>
            </a:r>
            <a:br>
              <a:rPr lang="fi-FI" i="1" dirty="0">
                <a:latin typeface="Book Antiqua" panose="02040602050305030304" pitchFamily="18" charset="0"/>
              </a:rPr>
            </a:br>
            <a:endParaRPr lang="fi-FI" i="1" dirty="0">
              <a:latin typeface="Book Antiqua" panose="02040602050305030304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F0833C-BBBF-CD12-9D55-7699D8A1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0" y="3133817"/>
            <a:ext cx="8990704" cy="3139392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Lukio-opinnot: YO- tutkinto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Ammatillinen koulutus: Ammatillinen perustutkinto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Kahden tutkinnon opinnot: Ammatillinen perustutkinto + YO- tutkinto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TUVA- koulutus: Tutkintokoulutukseen valmentava koulutus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TUVA- koulutus vaativana erityisenä tukena: Tutkinto koulutukseen valmentava koulutus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TELMA- koulutus:  Työhön ja itsenäiseen elämään valmentava koulutus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Vaativan erityisen tuen ammatillinen koulutus: Ammatillinen perustutkinto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Kansanopistojen opistovuosi oppivelvollisille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57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1474" b="15501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5C7F81-04AF-F902-04EB-02701ADA4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39" y="1339704"/>
            <a:ext cx="5634361" cy="2488015"/>
          </a:xfrm>
        </p:spPr>
        <p:txBody>
          <a:bodyPr>
            <a:normAutofit/>
          </a:bodyPr>
          <a:lstStyle/>
          <a:p>
            <a:r>
              <a:rPr lang="fi-FI" sz="4000" i="1" dirty="0">
                <a:latin typeface="Book Antiqua" panose="02040602050305030304" pitchFamily="18" charset="0"/>
              </a:rPr>
              <a:t>hakuohjeita</a:t>
            </a:r>
            <a:br>
              <a:rPr lang="fi-FI" i="1" dirty="0">
                <a:latin typeface="Book Antiqua" panose="02040602050305030304" pitchFamily="18" charset="0"/>
              </a:rPr>
            </a:br>
            <a:br>
              <a:rPr lang="fi-FI" i="1" dirty="0">
                <a:latin typeface="Book Antiqua" panose="02040602050305030304" pitchFamily="18" charset="0"/>
              </a:rPr>
            </a:br>
            <a:br>
              <a:rPr lang="fi-FI" i="1" dirty="0">
                <a:latin typeface="Book Antiqua" panose="02040602050305030304" pitchFamily="18" charset="0"/>
              </a:rPr>
            </a:br>
            <a:endParaRPr lang="fi-FI" i="1" dirty="0">
              <a:latin typeface="Book Antiqua" panose="02040602050305030304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F0833C-BBBF-CD12-9D55-7699D8A1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54" y="2326311"/>
            <a:ext cx="9570127" cy="3628353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Ennen hakemista olemme tehneet demo-haun koululla. Huoltajan kuuleminen toteutuu kommentoimalla </a:t>
            </a:r>
            <a:r>
              <a:rPr lang="fi-FI" b="1" dirty="0" err="1"/>
              <a:t>wilma</a:t>
            </a:r>
            <a:r>
              <a:rPr lang="fi-FI" b="1" dirty="0"/>
              <a:t>-viestiketjuun, jossa ovat mukana huoltaja, opo ja oppilas tai palauttamalla koulussa jaetun yhteishaku- lomakkeen huoltajan allekirjoituksella (jaettu/jaetaan oppilaille tammikuun aikana).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Hakuaika päättyy viimeisenä hakupäivänä eli 18.3.2025 klo 15.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Hakemus voidaan täyttää koulussa oppilaanohjauksen tunneilla tai oppilas voi tehdä hakemuksen kotona yhdessä huoltajan kanssa.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Hakutoivemuutoksia voi tehdä vain hakuaikana. Kun oppilas on ilmoittanut hakuvaiheessa sähköpostiosoitteensa, voi hän muokkauslinkin kautta tehdä muutoksia hakemukseensa.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 dirty="0"/>
              <a:t>Hakulomakkeella ei ilmoiteta arvosanoja, vaan oppilaitokset toimittavat päättötodistusten arvosanat suoraan opiskelijavalintarekisteriin.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3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D5C7F81-04AF-F902-04EB-02701ADA48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2280" y="173736"/>
            <a:ext cx="4590287" cy="1583084"/>
          </a:xfrm>
        </p:spPr>
        <p:txBody>
          <a:bodyPr anchor="b">
            <a:normAutofit fontScale="90000"/>
          </a:bodyPr>
          <a:lstStyle/>
          <a:p>
            <a:pPr algn="ctr">
              <a:lnSpc>
                <a:spcPct val="110000"/>
              </a:lnSpc>
            </a:pPr>
            <a:r>
              <a:rPr lang="fi-FI" sz="2700" i="1" dirty="0">
                <a:latin typeface="Book Antiqua" panose="02040602050305030304" pitchFamily="18" charset="0"/>
              </a:rPr>
              <a:t>VALINTAPERUSTEET LUKIOON</a:t>
            </a:r>
            <a:br>
              <a:rPr lang="fi-FI" sz="1500" i="1" dirty="0">
                <a:latin typeface="Book Antiqua" panose="02040602050305030304" pitchFamily="18" charset="0"/>
              </a:rPr>
            </a:br>
            <a:br>
              <a:rPr lang="fi-FI" sz="1500" i="1" dirty="0">
                <a:latin typeface="Book Antiqua" panose="02040602050305030304" pitchFamily="18" charset="0"/>
              </a:rPr>
            </a:br>
            <a:br>
              <a:rPr lang="fi-FI" sz="1500" i="1" dirty="0">
                <a:latin typeface="Book Antiqua" panose="02040602050305030304" pitchFamily="18" charset="0"/>
              </a:rPr>
            </a:br>
            <a:endParaRPr lang="fi-FI" sz="1500" i="1" dirty="0">
              <a:latin typeface="Book Antiqua" panose="02040602050305030304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F0833C-BBBF-CD12-9D55-7699D8A14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63056" y="1343025"/>
            <a:ext cx="5552693" cy="5208695"/>
          </a:xfrm>
        </p:spPr>
        <p:txBody>
          <a:bodyPr>
            <a:normAutofit/>
          </a:bodyPr>
          <a:lstStyle/>
          <a:p>
            <a:pPr algn="l"/>
            <a:r>
              <a:rPr lang="fi-FI" sz="16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Lukioon pääsyn ratkaisee </a:t>
            </a:r>
            <a:r>
              <a:rPr lang="fi-FI" sz="1600" b="1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perusopetuksen päättötodistuksen seuraavien arvosanojen keskiarvo</a:t>
            </a:r>
            <a:endParaRPr lang="fi-FI" sz="1600" b="0" i="0" dirty="0">
              <a:solidFill>
                <a:srgbClr val="1D1D1D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äidinkieli ja kirjallisuus, toinen kotimainen kieli, vieraat kielet, uskonto tai elämänkatsomustieto, historia, yhteiskuntaoppi, matematiikka, fysiikka, kemia, biologia, terveystieto, maantieto.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sz="1600" dirty="0">
              <a:solidFill>
                <a:srgbClr val="1D1D1D"/>
              </a:solidFill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Lisäksi erikoislukioihin tai lukioiden painotuslinjoille voi vaikuttaa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fi-FI" sz="18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fi-FI" sz="14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harrastuneisuus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 ennakkotehtävä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fi-FI" sz="1400" b="0" dirty="0">
                <a:solidFill>
                  <a:srgbClr val="1D1D1D"/>
                </a:solidFill>
                <a:latin typeface="Open Sans" panose="020B0606030504020204" pitchFamily="34" charset="0"/>
              </a:rPr>
              <a:t> pääsy-/ soveltuvuuskoe</a:t>
            </a:r>
          </a:p>
          <a:p>
            <a:pPr lvl="1" algn="l">
              <a:buFont typeface="Arial" panose="020B0604020202020204" pitchFamily="34" charset="0"/>
              <a:buChar char="•"/>
            </a:pPr>
            <a:r>
              <a:rPr lang="fi-FI" sz="1400" b="0" i="0" dirty="0">
                <a:solidFill>
                  <a:srgbClr val="1D1D1D"/>
                </a:solidFill>
                <a:effectLst/>
                <a:latin typeface="Open Sans" panose="020B0606030504020204" pitchFamily="34" charset="0"/>
              </a:rPr>
              <a:t> painotettu keskiarvo</a:t>
            </a:r>
            <a:r>
              <a:rPr lang="fi-FI" sz="1400" b="0" dirty="0">
                <a:solidFill>
                  <a:srgbClr val="1D1D1D"/>
                </a:solidFill>
                <a:latin typeface="Open Sans" panose="020B0606030504020204" pitchFamily="34" charset="0"/>
              </a:rPr>
              <a:t> tai jonkun/ joidenkin taide- ja taitoaineiden arvosanat</a:t>
            </a:r>
            <a:endParaRPr lang="fi-FI" sz="1400" b="0" i="0" dirty="0">
              <a:solidFill>
                <a:srgbClr val="1D1D1D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fi-FI" sz="1600" b="0" i="0" dirty="0">
              <a:solidFill>
                <a:srgbClr val="1D1D1D"/>
              </a:solidFill>
              <a:effectLst/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93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ulukko 6">
            <a:extLst>
              <a:ext uri="{FF2B5EF4-FFF2-40B4-BE49-F238E27FC236}">
                <a16:creationId xmlns:a16="http://schemas.microsoft.com/office/drawing/2014/main" id="{E4867C04-2B4C-2FD6-D6D4-4FA0A5D304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009085"/>
              </p:ext>
            </p:extLst>
          </p:nvPr>
        </p:nvGraphicFramePr>
        <p:xfrm>
          <a:off x="6589159" y="1078089"/>
          <a:ext cx="4885363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3932">
                  <a:extLst>
                    <a:ext uri="{9D8B030D-6E8A-4147-A177-3AD203B41FA5}">
                      <a16:colId xmlns:a16="http://schemas.microsoft.com/office/drawing/2014/main" val="680982830"/>
                    </a:ext>
                  </a:extLst>
                </a:gridCol>
                <a:gridCol w="1361431">
                  <a:extLst>
                    <a:ext uri="{9D8B030D-6E8A-4147-A177-3AD203B41FA5}">
                      <a16:colId xmlns:a16="http://schemas.microsoft.com/office/drawing/2014/main" val="2881846420"/>
                    </a:ext>
                  </a:extLst>
                </a:gridCol>
              </a:tblGrid>
              <a:tr h="933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chemeClr val="bg2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Olet suorittanut peruskoulun tai valmentavan koulutuksen samana tai edellisenä vuonna kuin haet. 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latin typeface="+mn-lt"/>
                        </a:rPr>
                        <a:t>6 pistettä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754368"/>
                  </a:ext>
                </a:extLst>
              </a:tr>
              <a:tr h="725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Yleinen koulumenestys (kaikkien aineiden keskiarvo).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latin typeface="+mn-lt"/>
                        </a:rPr>
                        <a:t>1‒16 pistettä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927912"/>
                  </a:ext>
                </a:extLst>
              </a:tr>
              <a:tr h="1139952">
                <a:tc>
                  <a:txBody>
                    <a:bodyPr/>
                    <a:lstStyle/>
                    <a:p>
                      <a:r>
                        <a:rPr lang="fi-FI" sz="1600" dirty="0"/>
                        <a:t>Taito- ja taideaineiden painotettu keskiarvo. Kolmen parhaan aineen keskiarvo seuraavista: liikunta, kuvataide, käsityö, kotitalous, musiikki.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latin typeface="+mn-lt"/>
                        </a:rPr>
                        <a:t>1</a:t>
                      </a:r>
                      <a:r>
                        <a:rPr lang="fi-FI" sz="16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‒</a:t>
                      </a:r>
                      <a:r>
                        <a:rPr lang="fi-FI" sz="1600" dirty="0">
                          <a:latin typeface="+mn-lt"/>
                        </a:rPr>
                        <a:t>8 pistettä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593631"/>
                  </a:ext>
                </a:extLst>
              </a:tr>
              <a:tr h="884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Saat lisäksi 2 pistettä</a:t>
                      </a:r>
                      <a:r>
                        <a:rPr lang="fi-FI" sz="1600" b="1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 </a:t>
                      </a:r>
                      <a:r>
                        <a:rPr lang="fi-FI" sz="16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siihen hakukohteeseen, jonka laitat </a:t>
                      </a:r>
                      <a:r>
                        <a:rPr lang="fi-FI" sz="1600" b="1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ensimmäiseksi </a:t>
                      </a:r>
                      <a:r>
                        <a:rPr lang="fi-FI" sz="16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hakutoiveeksi.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2/0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697408"/>
                  </a:ext>
                </a:extLst>
              </a:tr>
              <a:tr h="737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Mahdollinen pääsy-/soveltuvuuskoe</a:t>
                      </a:r>
                      <a:r>
                        <a:rPr lang="fi-FI" sz="1800" dirty="0">
                          <a:solidFill>
                            <a:srgbClr val="1F2D29"/>
                          </a:solidFill>
                          <a:latin typeface="+mn-lt"/>
                          <a:ea typeface="Source Code Pro"/>
                          <a:cs typeface="Source Code Pro"/>
                          <a:sym typeface="Source Code Pro"/>
                        </a:rPr>
                        <a:t>.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dirty="0">
                          <a:latin typeface="+mn-lt"/>
                        </a:rPr>
                        <a:t>0</a:t>
                      </a:r>
                      <a:r>
                        <a:rPr lang="fi-FI" sz="16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‒</a:t>
                      </a:r>
                      <a:r>
                        <a:rPr lang="fi-FI" sz="1600" dirty="0">
                          <a:latin typeface="+mn-lt"/>
                        </a:rPr>
                        <a:t>10  pistettä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11982"/>
                  </a:ext>
                </a:extLst>
              </a:tr>
            </a:tbl>
          </a:graphicData>
        </a:graphic>
      </p:graphicFrame>
      <p:sp>
        <p:nvSpPr>
          <p:cNvPr id="10" name="Google Shape;89;p18">
            <a:extLst>
              <a:ext uri="{FF2B5EF4-FFF2-40B4-BE49-F238E27FC236}">
                <a16:creationId xmlns:a16="http://schemas.microsoft.com/office/drawing/2014/main" id="{71C8D0F6-673A-B904-8054-8AD47FD9F5B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4403" y="2095419"/>
            <a:ext cx="3941064" cy="1122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4200"/>
              <a:buFont typeface="Amatic SC"/>
              <a:buNone/>
              <a:tabLst/>
              <a:defRPr/>
            </a:pPr>
            <a:r>
              <a:rPr kumimoji="0" lang="fi-FI" sz="3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cs typeface="Amatic SC"/>
                <a:sym typeface="Amatic SC"/>
              </a:rPr>
              <a:t>Valintaperusteet ammatilliseen koulutukseen</a:t>
            </a:r>
          </a:p>
        </p:txBody>
      </p:sp>
    </p:spTree>
    <p:extLst>
      <p:ext uri="{BB962C8B-B14F-4D97-AF65-F5344CB8AC3E}">
        <p14:creationId xmlns:p14="http://schemas.microsoft.com/office/powerpoint/2010/main" val="2565847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Google Shape;96;p19">
            <a:extLst>
              <a:ext uri="{FF2B5EF4-FFF2-40B4-BE49-F238E27FC236}">
                <a16:creationId xmlns:a16="http://schemas.microsoft.com/office/drawing/2014/main" id="{FF3303D6-2819-D23E-BC64-76017327850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84150" y="2095500"/>
            <a:ext cx="3941763" cy="11223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i-FI"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i-FI" sz="2800" dirty="0">
                <a:solidFill>
                  <a:schemeClr val="bg1"/>
                </a:solidFill>
                <a:latin typeface="Aptos Black" panose="020F0502020204030204" pitchFamily="34" charset="0"/>
              </a:rPr>
              <a:t>Pisteet kaikkien aineiden keskiarvosta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B6E2359-ED2D-952E-521D-4437B4F6EA91}"/>
              </a:ext>
            </a:extLst>
          </p:cNvPr>
          <p:cNvSpPr txBox="1"/>
          <p:nvPr/>
        </p:nvSpPr>
        <p:spPr>
          <a:xfrm>
            <a:off x="7231065" y="877519"/>
            <a:ext cx="3641097" cy="293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5.50 – 5.74		1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5.75 – 5.99		2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6.00 – 6.24		3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6.25 – 6.49		4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6.50 – 6.74		5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6.75 – 6.99		6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7.00 – 7.24		7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7.25 – 7.49		8</a:t>
            </a: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7.50 – 7.74		9</a:t>
            </a: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EB43E3FA-66F9-6F5F-2830-E202C0630C29}"/>
              </a:ext>
            </a:extLst>
          </p:cNvPr>
          <p:cNvSpPr txBox="1"/>
          <p:nvPr/>
        </p:nvSpPr>
        <p:spPr>
          <a:xfrm>
            <a:off x="7231064" y="3942287"/>
            <a:ext cx="3641097" cy="2105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7.75 – 7.99		10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8.00 – 8.24		11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8.25 – 8.49		12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8.50 – 8.74		13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8.75 – 8.99		14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9.00 – 9,24		15</a:t>
            </a:r>
          </a:p>
          <a:p>
            <a:pPr marL="342900" indent="-342900">
              <a:lnSpc>
                <a:spcPct val="80000"/>
              </a:lnSpc>
              <a:spcBef>
                <a:spcPts val="560"/>
              </a:spcBef>
              <a:buClr>
                <a:srgbClr val="000000"/>
              </a:buClr>
              <a:buSzPts val="852"/>
              <a:buFont typeface="Arial"/>
              <a:buNone/>
            </a:pPr>
            <a:r>
              <a:rPr lang="en" sz="1800" dirty="0">
                <a:solidFill>
                  <a:srgbClr val="000000"/>
                </a:solidFill>
                <a:latin typeface="+mn-lt"/>
              </a:rPr>
              <a:t>9,25 – 10,0		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159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uva 10">
            <a:extLst>
              <a:ext uri="{FF2B5EF4-FFF2-40B4-BE49-F238E27FC236}">
                <a16:creationId xmlns:a16="http://schemas.microsoft.com/office/drawing/2014/main" id="{4E8E7BF3-D3D8-EE69-CC64-4DBCF108F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6702" y="477744"/>
            <a:ext cx="4828450" cy="2920237"/>
          </a:xfrm>
          <a:prstGeom prst="rect">
            <a:avLst/>
          </a:prstGeom>
        </p:spPr>
      </p:pic>
      <p:sp>
        <p:nvSpPr>
          <p:cNvPr id="6" name="Alaotsikko 5">
            <a:extLst>
              <a:ext uri="{FF2B5EF4-FFF2-40B4-BE49-F238E27FC236}">
                <a16:creationId xmlns:a16="http://schemas.microsoft.com/office/drawing/2014/main" id="{677B2890-8AAE-1731-FF0B-8DB08AA6C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Google Shape;103;p20">
            <a:extLst>
              <a:ext uri="{FF2B5EF4-FFF2-40B4-BE49-F238E27FC236}">
                <a16:creationId xmlns:a16="http://schemas.microsoft.com/office/drawing/2014/main" id="{09AD5923-EED3-2E7E-4F8C-49DC28AC62B2}"/>
              </a:ext>
            </a:extLst>
          </p:cNvPr>
          <p:cNvSpPr txBox="1">
            <a:spLocks/>
          </p:cNvSpPr>
          <p:nvPr/>
        </p:nvSpPr>
        <p:spPr>
          <a:xfrm>
            <a:off x="236116" y="2603807"/>
            <a:ext cx="4943475" cy="183197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i-FI"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i-FI" sz="2800" dirty="0">
                <a:solidFill>
                  <a:schemeClr val="bg1"/>
                </a:solidFill>
                <a:latin typeface="Aptos Black" panose="020B0004020202020204" pitchFamily="34" charset="0"/>
              </a:rPr>
              <a:t>Pisteet 3 parhaan painotettavan aineen keskiarvosta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7C35A81A-6A5D-83D5-824A-5C7A730BCFEB}"/>
              </a:ext>
            </a:extLst>
          </p:cNvPr>
          <p:cNvSpPr txBox="1"/>
          <p:nvPr/>
        </p:nvSpPr>
        <p:spPr>
          <a:xfrm>
            <a:off x="7213854" y="4107454"/>
            <a:ext cx="345414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6.00 – 6.49	1p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6.50 – 6.99	2p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7.00 – 7.49	3p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7.50 – 7.99	4p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8.00 – 8.49	5p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8.50 – 8.99	6p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9.00 – 9.49	7p</a:t>
            </a:r>
            <a:b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</a:br>
            <a:r>
              <a:rPr lang="fi-FI" sz="1800" b="1" dirty="0">
                <a:solidFill>
                  <a:schemeClr val="tx2"/>
                </a:solidFill>
                <a:latin typeface="Aptos Black" panose="020B0004020202020204" pitchFamily="34" charset="0"/>
              </a:rPr>
              <a:t>9.50 – 10	8p </a:t>
            </a:r>
            <a:endParaRPr lang="fi-FI" b="1" dirty="0"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63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7">
            <a:extLst>
              <a:ext uri="{FF2B5EF4-FFF2-40B4-BE49-F238E27FC236}">
                <a16:creationId xmlns:a16="http://schemas.microsoft.com/office/drawing/2014/main" id="{736ACF6A-FC06-4E10-819E-2E7BC6978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55F12CF4-2DA8-61EA-0A5C-3753DDDAD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3217781"/>
            <a:ext cx="6096000" cy="3640219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Puu yläreuna, jossa kasvi, valkoinen näppäimistö, kahvi valkoinen paita, muisti kirja ja kynä">
            <a:extLst>
              <a:ext uri="{FF2B5EF4-FFF2-40B4-BE49-F238E27FC236}">
                <a16:creationId xmlns:a16="http://schemas.microsoft.com/office/drawing/2014/main" id="{E15A5064-2473-421A-A1FA-3520CA69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9" r="19888" b="-1"/>
          <a:stretch/>
        </p:blipFill>
        <p:spPr>
          <a:xfrm>
            <a:off x="-2" y="1"/>
            <a:ext cx="6096001" cy="6858000"/>
          </a:xfrm>
          <a:prstGeom prst="rect">
            <a:avLst/>
          </a:prstGeom>
        </p:spPr>
      </p:pic>
      <p:cxnSp>
        <p:nvCxnSpPr>
          <p:cNvPr id="30" name="Straight Connector 21">
            <a:extLst>
              <a:ext uri="{FF2B5EF4-FFF2-40B4-BE49-F238E27FC236}">
                <a16:creationId xmlns:a16="http://schemas.microsoft.com/office/drawing/2014/main" id="{7B9466E0-3884-B930-091B-5BB02787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8422" y="395142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otsikko 5">
            <a:extLst>
              <a:ext uri="{FF2B5EF4-FFF2-40B4-BE49-F238E27FC236}">
                <a16:creationId xmlns:a16="http://schemas.microsoft.com/office/drawing/2014/main" id="{677B2890-8AAE-1731-FF0B-8DB08AA6C2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Google Shape;124;p23">
            <a:extLst>
              <a:ext uri="{FF2B5EF4-FFF2-40B4-BE49-F238E27FC236}">
                <a16:creationId xmlns:a16="http://schemas.microsoft.com/office/drawing/2014/main" id="{DFEBB076-4885-12CD-AAF2-3548946392BD}"/>
              </a:ext>
            </a:extLst>
          </p:cNvPr>
          <p:cNvSpPr txBox="1">
            <a:spLocks/>
          </p:cNvSpPr>
          <p:nvPr/>
        </p:nvSpPr>
        <p:spPr>
          <a:xfrm>
            <a:off x="356614" y="2665222"/>
            <a:ext cx="4526282" cy="935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121"/>
              </a:buClr>
              <a:buSzPts val="4200"/>
              <a:buFont typeface="Amatic SC"/>
              <a:buNone/>
              <a:tabLst/>
              <a:defRPr/>
            </a:pPr>
            <a:r>
              <a:rPr kumimoji="0" lang="fi-FI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matic SC"/>
                <a:sym typeface="Amatic SC"/>
              </a:rPr>
              <a:t>Harkinnanvarainen valinta ammatilliseen koulutukseen</a:t>
            </a:r>
          </a:p>
        </p:txBody>
      </p:sp>
      <p:sp>
        <p:nvSpPr>
          <p:cNvPr id="3" name="Google Shape;125;p23">
            <a:extLst>
              <a:ext uri="{FF2B5EF4-FFF2-40B4-BE49-F238E27FC236}">
                <a16:creationId xmlns:a16="http://schemas.microsoft.com/office/drawing/2014/main" id="{1F7A4C60-4575-A310-2112-354C610349BF}"/>
              </a:ext>
            </a:extLst>
          </p:cNvPr>
          <p:cNvSpPr txBox="1">
            <a:spLocks/>
          </p:cNvSpPr>
          <p:nvPr/>
        </p:nvSpPr>
        <p:spPr>
          <a:xfrm>
            <a:off x="6328452" y="291842"/>
            <a:ext cx="5506934" cy="591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Koulutuksen järjestäjä voi erityisen syyn perusteella ottaa hakijan valintapistemääristä riippumatta.</a:t>
            </a:r>
          </a:p>
          <a:p>
            <a:pPr marL="11430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1F2D29"/>
              </a:buClr>
              <a:buSzPts val="1800"/>
              <a:buNone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Perusteita valinnalle ovat </a:t>
            </a:r>
          </a:p>
          <a:p>
            <a:pPr marL="914400" marR="0" lvl="1" indent="-3175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400"/>
              <a:buFont typeface="Source Code Pro"/>
              <a:buChar char="○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oppimisvaikeudet </a:t>
            </a:r>
          </a:p>
          <a:p>
            <a:pPr marL="914400" marR="0" lvl="1" indent="-3175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400"/>
              <a:buFont typeface="Source Code Pro"/>
              <a:buChar char="○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sosiaaliset syyt </a:t>
            </a:r>
          </a:p>
          <a:p>
            <a:pPr marL="914400" marR="0" lvl="1" indent="-3175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400"/>
              <a:buFont typeface="Source Code Pro"/>
              <a:buChar char="○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koulutodistusten puuttuminen tai todistuksen vertailuvaikeudet</a:t>
            </a:r>
          </a:p>
          <a:p>
            <a:pPr marL="914400" marR="0" lvl="1" indent="-3175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400"/>
              <a:buFont typeface="Source Code Pro"/>
              <a:buChar char="○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tutkinnon suorittamiseen riittämätön tutkintokielen kielitaito.</a:t>
            </a: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Perustelut ja mahdollisuudet selvitä opinnoista otetaan aina huomioon, kun pistejärjestyksestä poiketaan.</a:t>
            </a: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1143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None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Source Code Pro"/>
                <a:sym typeface="Source Code Pro"/>
              </a:rPr>
              <a:t>Harkinnanvaraisella valinnalla hakeva on mukana myös pistevalinnassa (poikkeuksena koulutodistuksen puuttuminen tai yksilöllistetyt AI+MA).</a:t>
            </a: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endParaRPr lang="fi-FI" sz="1600" kern="0" dirty="0">
              <a:solidFill>
                <a:schemeClr val="tx1"/>
              </a:solidFill>
              <a:latin typeface="Arial"/>
            </a:endParaRPr>
          </a:p>
          <a:p>
            <a:pPr marL="1143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None/>
              <a:tabLst/>
              <a:defRPr/>
            </a:pPr>
            <a:endParaRPr kumimoji="0" lang="fi-FI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r>
              <a:rPr lang="fi-FI" sz="1600" kern="0" dirty="0">
                <a:solidFill>
                  <a:schemeClr val="tx1"/>
                </a:solidFill>
                <a:latin typeface="Arial"/>
              </a:rPr>
              <a:t>1.8.2025 jälkeen rajatun oppimäärän opiskelleiden arvosanat ovat automaattisesti 5. Jos oppimäärä on ollut yksilöllistetty ja opiskeltu kokonaan ennen 1.8.2025, on arvosana se, mikä se on todistuksessa ollut.</a:t>
            </a:r>
          </a:p>
          <a:p>
            <a:pPr marL="4572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Font typeface="Source Code Pro"/>
              <a:buChar char="●"/>
              <a:tabLst/>
              <a:defRPr/>
            </a:pPr>
            <a:endParaRPr kumimoji="0" lang="fi-FI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11430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F2D29"/>
              </a:buClr>
              <a:buSzPts val="1800"/>
              <a:buNone/>
              <a:tabLst/>
              <a:defRPr/>
            </a:pPr>
            <a:r>
              <a:rPr lang="fi-FI" sz="1600" b="1" kern="0" dirty="0">
                <a:solidFill>
                  <a:schemeClr val="tx1"/>
                </a:solidFill>
                <a:latin typeface="Arial"/>
              </a:rPr>
              <a:t>	Esim. ennen 1.8.2025 yksilöllistetty arvosana 8* käsitellään yhteishaussa arvosanana 8. Jos oppiaineen opiskelu jatkuu edelleen, niin arvosana 8* käsitellään yhteishaussa arvosanana 5.</a:t>
            </a:r>
            <a:endParaRPr kumimoji="0" lang="fi-FI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Source Code Pro"/>
              <a:sym typeface="Source Code Pro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666666"/>
              </a:buClr>
              <a:buSzPts val="1800"/>
              <a:buFont typeface="Source Code Pro"/>
              <a:buNone/>
              <a:tabLst/>
              <a:defRPr/>
            </a:pP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ource Code Pro"/>
              <a:ea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1098005477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DarkSeedLeftStep">
      <a:dk1>
        <a:srgbClr val="000000"/>
      </a:dk1>
      <a:lt1>
        <a:srgbClr val="FFFFFF"/>
      </a:lt1>
      <a:dk2>
        <a:srgbClr val="412E24"/>
      </a:dk2>
      <a:lt2>
        <a:srgbClr val="E8E2E8"/>
      </a:lt2>
      <a:accent1>
        <a:srgbClr val="47B547"/>
      </a:accent1>
      <a:accent2>
        <a:srgbClr val="6CB13B"/>
      </a:accent2>
      <a:accent3>
        <a:srgbClr val="98A942"/>
      </a:accent3>
      <a:accent4>
        <a:srgbClr val="B1933B"/>
      </a:accent4>
      <a:accent5>
        <a:srgbClr val="C3744D"/>
      </a:accent5>
      <a:accent6>
        <a:srgbClr val="B13B45"/>
      </a:accent6>
      <a:hlink>
        <a:srgbClr val="AF743A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782</Words>
  <Application>Microsoft Office PowerPoint</Application>
  <PresentationFormat>Laajakuva</PresentationFormat>
  <Paragraphs>108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3" baseType="lpstr">
      <vt:lpstr>Amatic SC</vt:lpstr>
      <vt:lpstr>Aptos Black</vt:lpstr>
      <vt:lpstr>Arial</vt:lpstr>
      <vt:lpstr>Book Antiqua</vt:lpstr>
      <vt:lpstr>Open Sans</vt:lpstr>
      <vt:lpstr>Source Code Pro</vt:lpstr>
      <vt:lpstr>Trade Gothic Next Cond</vt:lpstr>
      <vt:lpstr>Trade Gothic Next Light</vt:lpstr>
      <vt:lpstr>Wingdings</vt:lpstr>
      <vt:lpstr>AfterglowVTI</vt:lpstr>
      <vt:lpstr>Huoltajailta 9- luokat ti 18.11.2026</vt:lpstr>
      <vt:lpstr>Oppivelvollisuus  </vt:lpstr>
      <vt:lpstr>  YHTEISHAKU  17.2.-17.3.2026 </vt:lpstr>
      <vt:lpstr>hakuohjeita   </vt:lpstr>
      <vt:lpstr>VALINTAPERUSTEET LUKIOON   </vt:lpstr>
      <vt:lpstr>PowerPoint-esitys</vt:lpstr>
      <vt:lpstr>PowerPoint-esitys</vt:lpstr>
      <vt:lpstr>PowerPoint-esitys</vt:lpstr>
      <vt:lpstr>PowerPoint-esitys</vt:lpstr>
      <vt:lpstr>Harkinnanvarainen valinta, kun AI+MA yksilöllistetty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Huoltajailta 9- luokat to 14.11.2024</dc:title>
  <dc:creator>Johanna Vasiljev</dc:creator>
  <cp:lastModifiedBy>Johanna Vasiljev</cp:lastModifiedBy>
  <cp:revision>1</cp:revision>
  <dcterms:created xsi:type="dcterms:W3CDTF">2024-11-08T11:42:33Z</dcterms:created>
  <dcterms:modified xsi:type="dcterms:W3CDTF">2025-11-18T07:54:03Z</dcterms:modified>
</cp:coreProperties>
</file>